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7315200" cy="10058400"/>
  <p:notesSz cx="73152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BB499-B2C2-4D25-E49A-1353640E28C6}" name="LISA" initials="L" userId="S::10188059@id.ohio.gov::04c4b5fd-fbff-415a-b320-33e56de219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p:cViewPr varScale="1">
        <p:scale>
          <a:sx n="57" d="100"/>
          <a:sy n="57" d="100"/>
        </p:scale>
        <p:origin x="2160" y="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504825"/>
          </a:xfrm>
          <a:prstGeom prst="rect">
            <a:avLst/>
          </a:prstGeom>
        </p:spPr>
        <p:txBody>
          <a:bodyPr vert="horz" lIns="91440" tIns="45720" rIns="91440" bIns="45720" rtlCol="0"/>
          <a:lstStyle>
            <a:lvl1pPr algn="r">
              <a:defRPr sz="1200"/>
            </a:lvl1pPr>
          </a:lstStyle>
          <a:p>
            <a:fld id="{79BBF8D9-D264-4FC0-95C6-F9C15D2FBE78}" type="datetimeFigureOut">
              <a:rPr lang="en-US" smtClean="0"/>
              <a:t>5/29/2024</a:t>
            </a:fld>
            <a:endParaRPr lang="en-US"/>
          </a:p>
        </p:txBody>
      </p:sp>
      <p:sp>
        <p:nvSpPr>
          <p:cNvPr id="4" name="Slide Image Placeholder 3"/>
          <p:cNvSpPr>
            <a:spLocks noGrp="1" noRot="1" noChangeAspect="1"/>
          </p:cNvSpPr>
          <p:nvPr>
            <p:ph type="sldImg" idx="2"/>
          </p:nvPr>
        </p:nvSpPr>
        <p:spPr>
          <a:xfrm>
            <a:off x="2424113" y="1257300"/>
            <a:ext cx="24669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840288"/>
            <a:ext cx="585152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170238"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553575"/>
            <a:ext cx="3170238" cy="504825"/>
          </a:xfrm>
          <a:prstGeom prst="rect">
            <a:avLst/>
          </a:prstGeom>
        </p:spPr>
        <p:txBody>
          <a:bodyPr vert="horz" lIns="91440" tIns="45720" rIns="91440" bIns="45720" rtlCol="0" anchor="b"/>
          <a:lstStyle>
            <a:lvl1pPr algn="r">
              <a:defRPr sz="1200"/>
            </a:lvl1pPr>
          </a:lstStyle>
          <a:p>
            <a:fld id="{E1E217A2-6D5C-48BC-BBB7-8CD29FCBFC1B}" type="slidenum">
              <a:rPr lang="en-US" smtClean="0"/>
              <a:t>‹#›</a:t>
            </a:fld>
            <a:endParaRPr lang="en-US"/>
          </a:p>
        </p:txBody>
      </p:sp>
    </p:spTree>
    <p:extLst>
      <p:ext uri="{BB962C8B-B14F-4D97-AF65-F5344CB8AC3E}">
        <p14:creationId xmlns:p14="http://schemas.microsoft.com/office/powerpoint/2010/main" val="208725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7436" y="3601025"/>
            <a:ext cx="5700326" cy="1336675"/>
          </a:xfrm>
          <a:prstGeom prst="rect">
            <a:avLst/>
          </a:prstGeom>
        </p:spPr>
        <p:txBody>
          <a:bodyPr wrap="square" lIns="0" tIns="0" rIns="0" bIns="0">
            <a:spAutoFit/>
          </a:bodyPr>
          <a:lstStyle>
            <a:lvl1pPr>
              <a:defRPr sz="30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097280" y="5632704"/>
            <a:ext cx="5120640" cy="2514600"/>
          </a:xfrm>
          <a:prstGeom prst="rect">
            <a:avLst/>
          </a:prstGeom>
        </p:spPr>
        <p:txBody>
          <a:bodyPr wrap="square" lIns="0" tIns="0" rIns="0" bIns="0">
            <a:spAutoFit/>
          </a:bodyPr>
          <a:lstStyle>
            <a:lvl1pPr>
              <a:defRPr sz="6700" b="1" i="0">
                <a:solidFill>
                  <a:srgbClr val="0E3E7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A67265-1CF0-4921-8EA0-9D26EF97CEB9}" type="datetime1">
              <a:rPr lang="en-US" smtClean="0"/>
              <a:t>5/29/2024</a:t>
            </a:fld>
            <a:endParaRPr lang="en-US"/>
          </a:p>
        </p:txBody>
      </p:sp>
      <p:sp>
        <p:nvSpPr>
          <p:cNvPr id="6" name="Holder 6"/>
          <p:cNvSpPr>
            <a:spLocks noGrp="1"/>
          </p:cNvSpPr>
          <p:nvPr>
            <p:ph type="sldNum" sz="quarter" idx="7"/>
          </p:nvPr>
        </p:nvSpPr>
        <p:spPr/>
        <p:txBody>
          <a:bodyPr lIns="0" tIns="0" rIns="0" bIns="0"/>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700" b="1" i="0">
                <a:solidFill>
                  <a:srgbClr val="0E3E7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5DFEB68-ECE1-4514-9AC7-A2B60DB42A8F}" type="datetime1">
              <a:rPr lang="en-US" smtClean="0"/>
              <a:t>5/29/2024</a:t>
            </a:fld>
            <a:endParaRPr lang="en-US"/>
          </a:p>
        </p:txBody>
      </p:sp>
      <p:sp>
        <p:nvSpPr>
          <p:cNvPr id="6" name="Holder 6"/>
          <p:cNvSpPr>
            <a:spLocks noGrp="1"/>
          </p:cNvSpPr>
          <p:nvPr>
            <p:ph type="sldNum" sz="quarter" idx="7"/>
          </p:nvPr>
        </p:nvSpPr>
        <p:spPr/>
        <p:txBody>
          <a:bodyPr lIns="0" tIns="0" rIns="0" bIns="0"/>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sz="half" idx="2"/>
          </p:nvPr>
        </p:nvSpPr>
        <p:spPr>
          <a:xfrm>
            <a:off x="365760" y="2313432"/>
            <a:ext cx="3182112"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767328" y="2313432"/>
            <a:ext cx="3182112"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9BE9DD6-0B24-49B7-AEFA-F11BD8D8F8C8}" type="datetime1">
              <a:rPr lang="en-US" smtClean="0"/>
              <a:t>5/29/2024</a:t>
            </a:fld>
            <a:endParaRPr lang="en-US"/>
          </a:p>
        </p:txBody>
      </p:sp>
      <p:sp>
        <p:nvSpPr>
          <p:cNvPr id="7" name="Holder 7"/>
          <p:cNvSpPr>
            <a:spLocks noGrp="1"/>
          </p:cNvSpPr>
          <p:nvPr>
            <p:ph type="sldNum" sz="quarter" idx="7"/>
          </p:nvPr>
        </p:nvSpPr>
        <p:spPr/>
        <p:txBody>
          <a:bodyPr lIns="0" tIns="0" rIns="0" bIns="0"/>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717FDFD-26C5-48F2-803C-6F5FA5D5703E}" type="datetime1">
              <a:rPr lang="en-US" smtClean="0"/>
              <a:t>5/29/2024</a:t>
            </a:fld>
            <a:endParaRPr lang="en-US"/>
          </a:p>
        </p:txBody>
      </p:sp>
      <p:sp>
        <p:nvSpPr>
          <p:cNvPr id="5" name="Holder 5"/>
          <p:cNvSpPr>
            <a:spLocks noGrp="1"/>
          </p:cNvSpPr>
          <p:nvPr>
            <p:ph type="sldNum" sz="quarter" idx="7"/>
          </p:nvPr>
        </p:nvSpPr>
        <p:spPr/>
        <p:txBody>
          <a:bodyPr lIns="0" tIns="0" rIns="0" bIns="0"/>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96462C2-A20A-489D-83E5-F42D0DD7E476}" type="datetime1">
              <a:rPr lang="en-US" smtClean="0"/>
              <a:t>5/29/2024</a:t>
            </a:fld>
            <a:endParaRPr lang="en-US"/>
          </a:p>
        </p:txBody>
      </p:sp>
      <p:sp>
        <p:nvSpPr>
          <p:cNvPr id="4" name="Holder 4"/>
          <p:cNvSpPr>
            <a:spLocks noGrp="1"/>
          </p:cNvSpPr>
          <p:nvPr>
            <p:ph type="sldNum" sz="quarter" idx="7"/>
          </p:nvPr>
        </p:nvSpPr>
        <p:spPr/>
        <p:txBody>
          <a:bodyPr lIns="0" tIns="0" rIns="0" bIns="0"/>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876800" y="9383268"/>
            <a:ext cx="1516379" cy="414527"/>
          </a:xfrm>
          <a:prstGeom prst="rect">
            <a:avLst/>
          </a:prstGeom>
        </p:spPr>
      </p:pic>
      <p:pic>
        <p:nvPicPr>
          <p:cNvPr id="17" name="bg object 17"/>
          <p:cNvPicPr/>
          <p:nvPr/>
        </p:nvPicPr>
        <p:blipFill>
          <a:blip r:embed="rId8" cstate="print"/>
          <a:stretch>
            <a:fillRect/>
          </a:stretch>
        </p:blipFill>
        <p:spPr>
          <a:xfrm>
            <a:off x="1187196" y="9433559"/>
            <a:ext cx="470141" cy="309257"/>
          </a:xfrm>
          <a:prstGeom prst="rect">
            <a:avLst/>
          </a:prstGeom>
        </p:spPr>
      </p:pic>
      <p:sp>
        <p:nvSpPr>
          <p:cNvPr id="18" name="bg object 18"/>
          <p:cNvSpPr/>
          <p:nvPr/>
        </p:nvSpPr>
        <p:spPr>
          <a:xfrm>
            <a:off x="1103375" y="9432035"/>
            <a:ext cx="7620" cy="317500"/>
          </a:xfrm>
          <a:custGeom>
            <a:avLst/>
            <a:gdLst/>
            <a:ahLst/>
            <a:cxnLst/>
            <a:rect l="l" t="t" r="r" b="b"/>
            <a:pathLst>
              <a:path w="7619" h="317500">
                <a:moveTo>
                  <a:pt x="7315" y="0"/>
                </a:moveTo>
                <a:lnTo>
                  <a:pt x="0" y="0"/>
                </a:lnTo>
                <a:lnTo>
                  <a:pt x="0" y="317423"/>
                </a:lnTo>
                <a:lnTo>
                  <a:pt x="7315" y="317423"/>
                </a:lnTo>
                <a:lnTo>
                  <a:pt x="7315" y="0"/>
                </a:lnTo>
                <a:close/>
              </a:path>
            </a:pathLst>
          </a:custGeom>
          <a:solidFill>
            <a:srgbClr val="0095FF"/>
          </a:solidFill>
        </p:spPr>
        <p:txBody>
          <a:bodyPr wrap="square" lIns="0" tIns="0" rIns="0" bIns="0" rtlCol="0"/>
          <a:lstStyle/>
          <a:p>
            <a:endParaRPr/>
          </a:p>
        </p:txBody>
      </p:sp>
      <p:sp>
        <p:nvSpPr>
          <p:cNvPr id="19" name="bg object 19"/>
          <p:cNvSpPr/>
          <p:nvPr/>
        </p:nvSpPr>
        <p:spPr>
          <a:xfrm>
            <a:off x="477015" y="9427468"/>
            <a:ext cx="321945" cy="324485"/>
          </a:xfrm>
          <a:custGeom>
            <a:avLst/>
            <a:gdLst/>
            <a:ahLst/>
            <a:cxnLst/>
            <a:rect l="l" t="t" r="r" b="b"/>
            <a:pathLst>
              <a:path w="321945" h="324484">
                <a:moveTo>
                  <a:pt x="162725" y="0"/>
                </a:moveTo>
                <a:lnTo>
                  <a:pt x="161112" y="0"/>
                </a:lnTo>
                <a:lnTo>
                  <a:pt x="132122" y="2608"/>
                </a:lnTo>
                <a:lnTo>
                  <a:pt x="79752" y="22197"/>
                </a:lnTo>
                <a:lnTo>
                  <a:pt x="34582" y="61942"/>
                </a:lnTo>
                <a:lnTo>
                  <a:pt x="5372" y="121228"/>
                </a:lnTo>
                <a:lnTo>
                  <a:pt x="330" y="155257"/>
                </a:lnTo>
                <a:lnTo>
                  <a:pt x="330" y="159804"/>
                </a:lnTo>
                <a:lnTo>
                  <a:pt x="0" y="161429"/>
                </a:lnTo>
                <a:lnTo>
                  <a:pt x="12299" y="224642"/>
                </a:lnTo>
                <a:lnTo>
                  <a:pt x="46774" y="276415"/>
                </a:lnTo>
                <a:lnTo>
                  <a:pt x="98053" y="311656"/>
                </a:lnTo>
                <a:lnTo>
                  <a:pt x="160782" y="324485"/>
                </a:lnTo>
                <a:lnTo>
                  <a:pt x="161429" y="324485"/>
                </a:lnTo>
                <a:lnTo>
                  <a:pt x="211822" y="316112"/>
                </a:lnTo>
                <a:lnTo>
                  <a:pt x="246053" y="298170"/>
                </a:lnTo>
                <a:lnTo>
                  <a:pt x="157861" y="298170"/>
                </a:lnTo>
                <a:lnTo>
                  <a:pt x="150063" y="297522"/>
                </a:lnTo>
                <a:lnTo>
                  <a:pt x="150393" y="297522"/>
                </a:lnTo>
                <a:lnTo>
                  <a:pt x="150393" y="296227"/>
                </a:lnTo>
                <a:lnTo>
                  <a:pt x="139674" y="296227"/>
                </a:lnTo>
                <a:lnTo>
                  <a:pt x="126332" y="293124"/>
                </a:lnTo>
                <a:lnTo>
                  <a:pt x="113601" y="288713"/>
                </a:lnTo>
                <a:lnTo>
                  <a:pt x="101480" y="283024"/>
                </a:lnTo>
                <a:lnTo>
                  <a:pt x="89966" y="276085"/>
                </a:lnTo>
                <a:lnTo>
                  <a:pt x="150393" y="276085"/>
                </a:lnTo>
                <a:lnTo>
                  <a:pt x="150393" y="272186"/>
                </a:lnTo>
                <a:lnTo>
                  <a:pt x="143243" y="265036"/>
                </a:lnTo>
                <a:lnTo>
                  <a:pt x="76327" y="265036"/>
                </a:lnTo>
                <a:lnTo>
                  <a:pt x="57200" y="244339"/>
                </a:lnTo>
                <a:lnTo>
                  <a:pt x="42673" y="219771"/>
                </a:lnTo>
                <a:lnTo>
                  <a:pt x="33444" y="192096"/>
                </a:lnTo>
                <a:lnTo>
                  <a:pt x="30318" y="163055"/>
                </a:lnTo>
                <a:lnTo>
                  <a:pt x="30394" y="155257"/>
                </a:lnTo>
                <a:lnTo>
                  <a:pt x="30899" y="148677"/>
                </a:lnTo>
                <a:lnTo>
                  <a:pt x="31713" y="142158"/>
                </a:lnTo>
                <a:lnTo>
                  <a:pt x="32804" y="135763"/>
                </a:lnTo>
                <a:lnTo>
                  <a:pt x="82181" y="135763"/>
                </a:lnTo>
                <a:lnTo>
                  <a:pt x="82181" y="132524"/>
                </a:lnTo>
                <a:lnTo>
                  <a:pt x="75031" y="125374"/>
                </a:lnTo>
                <a:lnTo>
                  <a:pt x="34759" y="125374"/>
                </a:lnTo>
                <a:lnTo>
                  <a:pt x="47491" y="94327"/>
                </a:lnTo>
                <a:lnTo>
                  <a:pt x="66952" y="67759"/>
                </a:lnTo>
                <a:lnTo>
                  <a:pt x="92079" y="46855"/>
                </a:lnTo>
                <a:lnTo>
                  <a:pt x="121805" y="32804"/>
                </a:lnTo>
                <a:lnTo>
                  <a:pt x="132524" y="32804"/>
                </a:lnTo>
                <a:lnTo>
                  <a:pt x="132524" y="29883"/>
                </a:lnTo>
                <a:lnTo>
                  <a:pt x="139651" y="28549"/>
                </a:lnTo>
                <a:lnTo>
                  <a:pt x="146899" y="27524"/>
                </a:lnTo>
                <a:lnTo>
                  <a:pt x="154268" y="26864"/>
                </a:lnTo>
                <a:lnTo>
                  <a:pt x="161759" y="26631"/>
                </a:lnTo>
                <a:lnTo>
                  <a:pt x="249596" y="26631"/>
                </a:lnTo>
                <a:lnTo>
                  <a:pt x="223958" y="12663"/>
                </a:lnTo>
                <a:lnTo>
                  <a:pt x="194134" y="3346"/>
                </a:lnTo>
                <a:lnTo>
                  <a:pt x="162725" y="0"/>
                </a:lnTo>
                <a:close/>
              </a:path>
              <a:path w="321945" h="324484">
                <a:moveTo>
                  <a:pt x="127647" y="112052"/>
                </a:moveTo>
                <a:lnTo>
                  <a:pt x="120505" y="113534"/>
                </a:lnTo>
                <a:lnTo>
                  <a:pt x="114612" y="117575"/>
                </a:lnTo>
                <a:lnTo>
                  <a:pt x="110608" y="123566"/>
                </a:lnTo>
                <a:lnTo>
                  <a:pt x="109131" y="130898"/>
                </a:lnTo>
                <a:lnTo>
                  <a:pt x="109131" y="139344"/>
                </a:lnTo>
                <a:lnTo>
                  <a:pt x="114655" y="146481"/>
                </a:lnTo>
                <a:lnTo>
                  <a:pt x="122453" y="148755"/>
                </a:lnTo>
                <a:lnTo>
                  <a:pt x="122453" y="223469"/>
                </a:lnTo>
                <a:lnTo>
                  <a:pt x="129603" y="230606"/>
                </a:lnTo>
                <a:lnTo>
                  <a:pt x="177342" y="230606"/>
                </a:lnTo>
                <a:lnTo>
                  <a:pt x="179616" y="233210"/>
                </a:lnTo>
                <a:lnTo>
                  <a:pt x="179616" y="296875"/>
                </a:lnTo>
                <a:lnTo>
                  <a:pt x="173774" y="297853"/>
                </a:lnTo>
                <a:lnTo>
                  <a:pt x="167932" y="298170"/>
                </a:lnTo>
                <a:lnTo>
                  <a:pt x="246053" y="298170"/>
                </a:lnTo>
                <a:lnTo>
                  <a:pt x="251626" y="295249"/>
                </a:lnTo>
                <a:lnTo>
                  <a:pt x="190334" y="295249"/>
                </a:lnTo>
                <a:lnTo>
                  <a:pt x="190334" y="227368"/>
                </a:lnTo>
                <a:lnTo>
                  <a:pt x="183197" y="220218"/>
                </a:lnTo>
                <a:lnTo>
                  <a:pt x="135128" y="220218"/>
                </a:lnTo>
                <a:lnTo>
                  <a:pt x="132842" y="217614"/>
                </a:lnTo>
                <a:lnTo>
                  <a:pt x="132842" y="148755"/>
                </a:lnTo>
                <a:lnTo>
                  <a:pt x="140639" y="146481"/>
                </a:lnTo>
                <a:lnTo>
                  <a:pt x="146164" y="139344"/>
                </a:lnTo>
                <a:lnTo>
                  <a:pt x="146164" y="138684"/>
                </a:lnTo>
                <a:lnTo>
                  <a:pt x="123101" y="138684"/>
                </a:lnTo>
                <a:lnTo>
                  <a:pt x="119532" y="135115"/>
                </a:lnTo>
                <a:lnTo>
                  <a:pt x="119532" y="126022"/>
                </a:lnTo>
                <a:lnTo>
                  <a:pt x="123101" y="122453"/>
                </a:lnTo>
                <a:lnTo>
                  <a:pt x="144004" y="122453"/>
                </a:lnTo>
                <a:lnTo>
                  <a:pt x="140806" y="117575"/>
                </a:lnTo>
                <a:lnTo>
                  <a:pt x="134928" y="113534"/>
                </a:lnTo>
                <a:lnTo>
                  <a:pt x="127647" y="112052"/>
                </a:lnTo>
                <a:close/>
              </a:path>
              <a:path w="321945" h="324484">
                <a:moveTo>
                  <a:pt x="150393" y="276085"/>
                </a:moveTo>
                <a:lnTo>
                  <a:pt x="137401" y="276085"/>
                </a:lnTo>
                <a:lnTo>
                  <a:pt x="139674" y="278688"/>
                </a:lnTo>
                <a:lnTo>
                  <a:pt x="139674" y="296227"/>
                </a:lnTo>
                <a:lnTo>
                  <a:pt x="150393" y="296227"/>
                </a:lnTo>
                <a:lnTo>
                  <a:pt x="150393" y="276085"/>
                </a:lnTo>
                <a:close/>
              </a:path>
              <a:path w="321945" h="324484">
                <a:moveTo>
                  <a:pt x="249596" y="26631"/>
                </a:moveTo>
                <a:lnTo>
                  <a:pt x="163703" y="26631"/>
                </a:lnTo>
                <a:lnTo>
                  <a:pt x="163703" y="179946"/>
                </a:lnTo>
                <a:lnTo>
                  <a:pt x="170853" y="187083"/>
                </a:lnTo>
                <a:lnTo>
                  <a:pt x="218274" y="187083"/>
                </a:lnTo>
                <a:lnTo>
                  <a:pt x="220548" y="189687"/>
                </a:lnTo>
                <a:lnTo>
                  <a:pt x="220548" y="284200"/>
                </a:lnTo>
                <a:lnTo>
                  <a:pt x="213359" y="287664"/>
                </a:lnTo>
                <a:lnTo>
                  <a:pt x="205927" y="290701"/>
                </a:lnTo>
                <a:lnTo>
                  <a:pt x="198252" y="293249"/>
                </a:lnTo>
                <a:lnTo>
                  <a:pt x="190334" y="295249"/>
                </a:lnTo>
                <a:lnTo>
                  <a:pt x="251626" y="295249"/>
                </a:lnTo>
                <a:lnTo>
                  <a:pt x="255659" y="293124"/>
                </a:lnTo>
                <a:lnTo>
                  <a:pt x="270303" y="278358"/>
                </a:lnTo>
                <a:lnTo>
                  <a:pt x="230936" y="278358"/>
                </a:lnTo>
                <a:lnTo>
                  <a:pt x="230936" y="183832"/>
                </a:lnTo>
                <a:lnTo>
                  <a:pt x="223799" y="176695"/>
                </a:lnTo>
                <a:lnTo>
                  <a:pt x="176695" y="176695"/>
                </a:lnTo>
                <a:lnTo>
                  <a:pt x="174421" y="174091"/>
                </a:lnTo>
                <a:lnTo>
                  <a:pt x="174421" y="27279"/>
                </a:lnTo>
                <a:lnTo>
                  <a:pt x="250784" y="27279"/>
                </a:lnTo>
                <a:lnTo>
                  <a:pt x="249596" y="26631"/>
                </a:lnTo>
                <a:close/>
              </a:path>
              <a:path w="321945" h="324484">
                <a:moveTo>
                  <a:pt x="209829" y="62687"/>
                </a:moveTo>
                <a:lnTo>
                  <a:pt x="202687" y="64169"/>
                </a:lnTo>
                <a:lnTo>
                  <a:pt x="196794" y="68208"/>
                </a:lnTo>
                <a:lnTo>
                  <a:pt x="192789" y="74195"/>
                </a:lnTo>
                <a:lnTo>
                  <a:pt x="191312" y="81521"/>
                </a:lnTo>
                <a:lnTo>
                  <a:pt x="191312" y="89966"/>
                </a:lnTo>
                <a:lnTo>
                  <a:pt x="196837" y="97116"/>
                </a:lnTo>
                <a:lnTo>
                  <a:pt x="204635" y="99390"/>
                </a:lnTo>
                <a:lnTo>
                  <a:pt x="204635" y="139992"/>
                </a:lnTo>
                <a:lnTo>
                  <a:pt x="211772" y="147129"/>
                </a:lnTo>
                <a:lnTo>
                  <a:pt x="292658" y="147129"/>
                </a:lnTo>
                <a:lnTo>
                  <a:pt x="292976" y="152336"/>
                </a:lnTo>
                <a:lnTo>
                  <a:pt x="293306" y="157200"/>
                </a:lnTo>
                <a:lnTo>
                  <a:pt x="293306" y="172148"/>
                </a:lnTo>
                <a:lnTo>
                  <a:pt x="292658" y="177012"/>
                </a:lnTo>
                <a:lnTo>
                  <a:pt x="267322" y="177012"/>
                </a:lnTo>
                <a:lnTo>
                  <a:pt x="260172" y="184492"/>
                </a:lnTo>
                <a:lnTo>
                  <a:pt x="260172" y="253022"/>
                </a:lnTo>
                <a:lnTo>
                  <a:pt x="253594" y="260131"/>
                </a:lnTo>
                <a:lnTo>
                  <a:pt x="246530" y="266785"/>
                </a:lnTo>
                <a:lnTo>
                  <a:pt x="238978" y="272892"/>
                </a:lnTo>
                <a:lnTo>
                  <a:pt x="230936" y="278358"/>
                </a:lnTo>
                <a:lnTo>
                  <a:pt x="270303" y="278358"/>
                </a:lnTo>
                <a:lnTo>
                  <a:pt x="290267" y="258226"/>
                </a:lnTo>
                <a:lnTo>
                  <a:pt x="300332" y="238734"/>
                </a:lnTo>
                <a:lnTo>
                  <a:pt x="271221" y="238734"/>
                </a:lnTo>
                <a:lnTo>
                  <a:pt x="271221" y="190004"/>
                </a:lnTo>
                <a:lnTo>
                  <a:pt x="273494" y="187731"/>
                </a:lnTo>
                <a:lnTo>
                  <a:pt x="317468" y="187731"/>
                </a:lnTo>
                <a:lnTo>
                  <a:pt x="321564" y="163055"/>
                </a:lnTo>
                <a:lnTo>
                  <a:pt x="321535" y="161429"/>
                </a:lnTo>
                <a:lnTo>
                  <a:pt x="319260" y="136410"/>
                </a:lnTo>
                <a:lnTo>
                  <a:pt x="217297" y="136410"/>
                </a:lnTo>
                <a:lnTo>
                  <a:pt x="215023" y="133819"/>
                </a:lnTo>
                <a:lnTo>
                  <a:pt x="215023" y="99390"/>
                </a:lnTo>
                <a:lnTo>
                  <a:pt x="222821" y="97116"/>
                </a:lnTo>
                <a:lnTo>
                  <a:pt x="228346" y="89966"/>
                </a:lnTo>
                <a:lnTo>
                  <a:pt x="228346" y="89649"/>
                </a:lnTo>
                <a:lnTo>
                  <a:pt x="205600" y="89649"/>
                </a:lnTo>
                <a:lnTo>
                  <a:pt x="202031" y="86067"/>
                </a:lnTo>
                <a:lnTo>
                  <a:pt x="201792" y="82641"/>
                </a:lnTo>
                <a:lnTo>
                  <a:pt x="201714" y="76974"/>
                </a:lnTo>
                <a:lnTo>
                  <a:pt x="205282" y="73406"/>
                </a:lnTo>
                <a:lnTo>
                  <a:pt x="226395" y="73406"/>
                </a:lnTo>
                <a:lnTo>
                  <a:pt x="222983" y="68208"/>
                </a:lnTo>
                <a:lnTo>
                  <a:pt x="217105" y="64169"/>
                </a:lnTo>
                <a:lnTo>
                  <a:pt x="209829" y="62687"/>
                </a:lnTo>
                <a:close/>
              </a:path>
              <a:path w="321945" h="324484">
                <a:moveTo>
                  <a:pt x="82181" y="135763"/>
                </a:moveTo>
                <a:lnTo>
                  <a:pt x="69507" y="135763"/>
                </a:lnTo>
                <a:lnTo>
                  <a:pt x="71780" y="138366"/>
                </a:lnTo>
                <a:lnTo>
                  <a:pt x="71780" y="210794"/>
                </a:lnTo>
                <a:lnTo>
                  <a:pt x="63982" y="213067"/>
                </a:lnTo>
                <a:lnTo>
                  <a:pt x="58470" y="220218"/>
                </a:lnTo>
                <a:lnTo>
                  <a:pt x="58470" y="228663"/>
                </a:lnTo>
                <a:lnTo>
                  <a:pt x="59947" y="235989"/>
                </a:lnTo>
                <a:lnTo>
                  <a:pt x="63950" y="241976"/>
                </a:lnTo>
                <a:lnTo>
                  <a:pt x="69840" y="246015"/>
                </a:lnTo>
                <a:lnTo>
                  <a:pt x="76974" y="247497"/>
                </a:lnTo>
                <a:lnTo>
                  <a:pt x="84116" y="246015"/>
                </a:lnTo>
                <a:lnTo>
                  <a:pt x="90009" y="241976"/>
                </a:lnTo>
                <a:lnTo>
                  <a:pt x="93486" y="236778"/>
                </a:lnTo>
                <a:lnTo>
                  <a:pt x="72758" y="236778"/>
                </a:lnTo>
                <a:lnTo>
                  <a:pt x="69189" y="233210"/>
                </a:lnTo>
                <a:lnTo>
                  <a:pt x="69189" y="224116"/>
                </a:lnTo>
                <a:lnTo>
                  <a:pt x="72758" y="220548"/>
                </a:lnTo>
                <a:lnTo>
                  <a:pt x="95491" y="220548"/>
                </a:lnTo>
                <a:lnTo>
                  <a:pt x="95491" y="220218"/>
                </a:lnTo>
                <a:lnTo>
                  <a:pt x="89966" y="213067"/>
                </a:lnTo>
                <a:lnTo>
                  <a:pt x="82181" y="210794"/>
                </a:lnTo>
                <a:lnTo>
                  <a:pt x="82181" y="135763"/>
                </a:lnTo>
                <a:close/>
              </a:path>
              <a:path w="321945" h="324484">
                <a:moveTo>
                  <a:pt x="317468" y="187731"/>
                </a:moveTo>
                <a:lnTo>
                  <a:pt x="291350" y="187731"/>
                </a:lnTo>
                <a:lnTo>
                  <a:pt x="288209" y="201365"/>
                </a:lnTo>
                <a:lnTo>
                  <a:pt x="283724" y="214452"/>
                </a:lnTo>
                <a:lnTo>
                  <a:pt x="278020" y="226929"/>
                </a:lnTo>
                <a:lnTo>
                  <a:pt x="271221" y="238734"/>
                </a:lnTo>
                <a:lnTo>
                  <a:pt x="300332" y="238734"/>
                </a:lnTo>
                <a:lnTo>
                  <a:pt x="313111" y="213984"/>
                </a:lnTo>
                <a:lnTo>
                  <a:pt x="317468" y="187731"/>
                </a:lnTo>
                <a:close/>
              </a:path>
              <a:path w="321945" h="324484">
                <a:moveTo>
                  <a:pt x="95491" y="220548"/>
                </a:moveTo>
                <a:lnTo>
                  <a:pt x="81534" y="220548"/>
                </a:lnTo>
                <a:lnTo>
                  <a:pt x="85102" y="224116"/>
                </a:lnTo>
                <a:lnTo>
                  <a:pt x="85299" y="226929"/>
                </a:lnTo>
                <a:lnTo>
                  <a:pt x="85420" y="233210"/>
                </a:lnTo>
                <a:lnTo>
                  <a:pt x="81851" y="236778"/>
                </a:lnTo>
                <a:lnTo>
                  <a:pt x="93486" y="236778"/>
                </a:lnTo>
                <a:lnTo>
                  <a:pt x="94014" y="235989"/>
                </a:lnTo>
                <a:lnTo>
                  <a:pt x="95491" y="228663"/>
                </a:lnTo>
                <a:lnTo>
                  <a:pt x="95491" y="220548"/>
                </a:lnTo>
                <a:close/>
              </a:path>
              <a:path w="321945" h="324484">
                <a:moveTo>
                  <a:pt x="144004" y="122453"/>
                </a:moveTo>
                <a:lnTo>
                  <a:pt x="132194" y="122453"/>
                </a:lnTo>
                <a:lnTo>
                  <a:pt x="135775" y="126022"/>
                </a:lnTo>
                <a:lnTo>
                  <a:pt x="135775" y="135115"/>
                </a:lnTo>
                <a:lnTo>
                  <a:pt x="132194" y="138684"/>
                </a:lnTo>
                <a:lnTo>
                  <a:pt x="146164" y="138684"/>
                </a:lnTo>
                <a:lnTo>
                  <a:pt x="146164" y="130898"/>
                </a:lnTo>
                <a:lnTo>
                  <a:pt x="144733" y="123566"/>
                </a:lnTo>
                <a:lnTo>
                  <a:pt x="144004" y="122453"/>
                </a:lnTo>
                <a:close/>
              </a:path>
              <a:path w="321945" h="324484">
                <a:moveTo>
                  <a:pt x="250784" y="27279"/>
                </a:moveTo>
                <a:lnTo>
                  <a:pt x="174421" y="27279"/>
                </a:lnTo>
                <a:lnTo>
                  <a:pt x="193398" y="30460"/>
                </a:lnTo>
                <a:lnTo>
                  <a:pt x="211250" y="36412"/>
                </a:lnTo>
                <a:lnTo>
                  <a:pt x="227823" y="44862"/>
                </a:lnTo>
                <a:lnTo>
                  <a:pt x="242963" y="55537"/>
                </a:lnTo>
                <a:lnTo>
                  <a:pt x="242963" y="99060"/>
                </a:lnTo>
                <a:lnTo>
                  <a:pt x="250101" y="106210"/>
                </a:lnTo>
                <a:lnTo>
                  <a:pt x="281940" y="106210"/>
                </a:lnTo>
                <a:lnTo>
                  <a:pt x="284730" y="113577"/>
                </a:lnTo>
                <a:lnTo>
                  <a:pt x="287260" y="121228"/>
                </a:lnTo>
                <a:lnTo>
                  <a:pt x="289335" y="128678"/>
                </a:lnTo>
                <a:lnTo>
                  <a:pt x="291033" y="136410"/>
                </a:lnTo>
                <a:lnTo>
                  <a:pt x="319260" y="136410"/>
                </a:lnTo>
                <a:lnTo>
                  <a:pt x="318698" y="130233"/>
                </a:lnTo>
                <a:lnTo>
                  <a:pt x="309830" y="100118"/>
                </a:lnTo>
                <a:lnTo>
                  <a:pt x="307577" y="95808"/>
                </a:lnTo>
                <a:lnTo>
                  <a:pt x="255955" y="95808"/>
                </a:lnTo>
                <a:lnTo>
                  <a:pt x="253682" y="93218"/>
                </a:lnTo>
                <a:lnTo>
                  <a:pt x="253682" y="64960"/>
                </a:lnTo>
                <a:lnTo>
                  <a:pt x="289353" y="64960"/>
                </a:lnTo>
                <a:lnTo>
                  <a:pt x="275437" y="47739"/>
                </a:lnTo>
                <a:lnTo>
                  <a:pt x="251343" y="27583"/>
                </a:lnTo>
                <a:lnTo>
                  <a:pt x="250784" y="27279"/>
                </a:lnTo>
                <a:close/>
              </a:path>
              <a:path w="321945" h="324484">
                <a:moveTo>
                  <a:pt x="85102" y="71132"/>
                </a:moveTo>
                <a:lnTo>
                  <a:pt x="76657" y="71132"/>
                </a:lnTo>
                <a:lnTo>
                  <a:pt x="69515" y="72614"/>
                </a:lnTo>
                <a:lnTo>
                  <a:pt x="63622" y="76654"/>
                </a:lnTo>
                <a:lnTo>
                  <a:pt x="59617" y="82641"/>
                </a:lnTo>
                <a:lnTo>
                  <a:pt x="58140" y="89966"/>
                </a:lnTo>
                <a:lnTo>
                  <a:pt x="59571" y="97297"/>
                </a:lnTo>
                <a:lnTo>
                  <a:pt x="63505" y="103289"/>
                </a:lnTo>
                <a:lnTo>
                  <a:pt x="69375" y="107320"/>
                </a:lnTo>
                <a:lnTo>
                  <a:pt x="76657" y="108800"/>
                </a:lnTo>
                <a:lnTo>
                  <a:pt x="85102" y="108800"/>
                </a:lnTo>
                <a:lnTo>
                  <a:pt x="92254" y="103284"/>
                </a:lnTo>
                <a:lnTo>
                  <a:pt x="93770" y="98082"/>
                </a:lnTo>
                <a:lnTo>
                  <a:pt x="72428" y="98082"/>
                </a:lnTo>
                <a:lnTo>
                  <a:pt x="68859" y="94513"/>
                </a:lnTo>
                <a:lnTo>
                  <a:pt x="68859" y="85420"/>
                </a:lnTo>
                <a:lnTo>
                  <a:pt x="72428" y="81851"/>
                </a:lnTo>
                <a:lnTo>
                  <a:pt x="93770" y="81851"/>
                </a:lnTo>
                <a:lnTo>
                  <a:pt x="92252" y="76644"/>
                </a:lnTo>
                <a:lnTo>
                  <a:pt x="85102" y="71132"/>
                </a:lnTo>
                <a:close/>
              </a:path>
              <a:path w="321945" h="324484">
                <a:moveTo>
                  <a:pt x="93770" y="81851"/>
                </a:moveTo>
                <a:lnTo>
                  <a:pt x="81534" y="81851"/>
                </a:lnTo>
                <a:lnTo>
                  <a:pt x="85102" y="85420"/>
                </a:lnTo>
                <a:lnTo>
                  <a:pt x="84981" y="94327"/>
                </a:lnTo>
                <a:lnTo>
                  <a:pt x="81534" y="98082"/>
                </a:lnTo>
                <a:lnTo>
                  <a:pt x="93770" y="98082"/>
                </a:lnTo>
                <a:lnTo>
                  <a:pt x="94526" y="95491"/>
                </a:lnTo>
                <a:lnTo>
                  <a:pt x="125374" y="95491"/>
                </a:lnTo>
                <a:lnTo>
                  <a:pt x="132524" y="88023"/>
                </a:lnTo>
                <a:lnTo>
                  <a:pt x="132524" y="84442"/>
                </a:lnTo>
                <a:lnTo>
                  <a:pt x="94526" y="84442"/>
                </a:lnTo>
                <a:lnTo>
                  <a:pt x="93770" y="81851"/>
                </a:lnTo>
                <a:close/>
              </a:path>
              <a:path w="321945" h="324484">
                <a:moveTo>
                  <a:pt x="289353" y="64960"/>
                </a:moveTo>
                <a:lnTo>
                  <a:pt x="253682" y="64960"/>
                </a:lnTo>
                <a:lnTo>
                  <a:pt x="260254" y="72018"/>
                </a:lnTo>
                <a:lnTo>
                  <a:pt x="266309" y="79532"/>
                </a:lnTo>
                <a:lnTo>
                  <a:pt x="271816" y="87472"/>
                </a:lnTo>
                <a:lnTo>
                  <a:pt x="276745" y="95808"/>
                </a:lnTo>
                <a:lnTo>
                  <a:pt x="307577" y="95808"/>
                </a:lnTo>
                <a:lnTo>
                  <a:pt x="295298" y="72316"/>
                </a:lnTo>
                <a:lnTo>
                  <a:pt x="289353" y="64960"/>
                </a:lnTo>
                <a:close/>
              </a:path>
              <a:path w="321945" h="324484">
                <a:moveTo>
                  <a:pt x="226395" y="73406"/>
                </a:moveTo>
                <a:lnTo>
                  <a:pt x="214376" y="73406"/>
                </a:lnTo>
                <a:lnTo>
                  <a:pt x="217944" y="76974"/>
                </a:lnTo>
                <a:lnTo>
                  <a:pt x="217944" y="86067"/>
                </a:lnTo>
                <a:lnTo>
                  <a:pt x="214376" y="89649"/>
                </a:lnTo>
                <a:lnTo>
                  <a:pt x="228346" y="89649"/>
                </a:lnTo>
                <a:lnTo>
                  <a:pt x="228346" y="81521"/>
                </a:lnTo>
                <a:lnTo>
                  <a:pt x="226913" y="74195"/>
                </a:lnTo>
                <a:lnTo>
                  <a:pt x="226395" y="73406"/>
                </a:lnTo>
                <a:close/>
              </a:path>
              <a:path w="321945" h="324484">
                <a:moveTo>
                  <a:pt x="132524" y="32804"/>
                </a:moveTo>
                <a:lnTo>
                  <a:pt x="121805" y="32804"/>
                </a:lnTo>
                <a:lnTo>
                  <a:pt x="121805" y="82169"/>
                </a:lnTo>
                <a:lnTo>
                  <a:pt x="119532" y="84442"/>
                </a:lnTo>
                <a:lnTo>
                  <a:pt x="132524" y="84442"/>
                </a:lnTo>
                <a:lnTo>
                  <a:pt x="132524" y="32804"/>
                </a:lnTo>
                <a:close/>
              </a:path>
            </a:pathLst>
          </a:custGeom>
          <a:solidFill>
            <a:srgbClr val="0095FF"/>
          </a:solidFill>
        </p:spPr>
        <p:txBody>
          <a:bodyPr wrap="square" lIns="0" tIns="0" rIns="0" bIns="0" rtlCol="0"/>
          <a:lstStyle/>
          <a:p>
            <a:endParaRPr/>
          </a:p>
        </p:txBody>
      </p:sp>
      <p:sp>
        <p:nvSpPr>
          <p:cNvPr id="20" name="bg object 20"/>
          <p:cNvSpPr/>
          <p:nvPr/>
        </p:nvSpPr>
        <p:spPr>
          <a:xfrm>
            <a:off x="381006" y="9435079"/>
            <a:ext cx="643890" cy="306070"/>
          </a:xfrm>
          <a:custGeom>
            <a:avLst/>
            <a:gdLst/>
            <a:ahLst/>
            <a:cxnLst/>
            <a:rect l="l" t="t" r="r" b="b"/>
            <a:pathLst>
              <a:path w="643890" h="306070">
                <a:moveTo>
                  <a:pt x="540499" y="0"/>
                </a:moveTo>
                <a:lnTo>
                  <a:pt x="373291" y="0"/>
                </a:lnTo>
                <a:lnTo>
                  <a:pt x="373291" y="660"/>
                </a:lnTo>
                <a:lnTo>
                  <a:pt x="378284" y="4825"/>
                </a:lnTo>
                <a:lnTo>
                  <a:pt x="383095" y="9053"/>
                </a:lnTo>
                <a:lnTo>
                  <a:pt x="412178" y="41744"/>
                </a:lnTo>
                <a:lnTo>
                  <a:pt x="412496" y="41744"/>
                </a:lnTo>
                <a:lnTo>
                  <a:pt x="412496" y="42392"/>
                </a:lnTo>
                <a:lnTo>
                  <a:pt x="427343" y="67562"/>
                </a:lnTo>
                <a:lnTo>
                  <a:pt x="438178" y="94776"/>
                </a:lnTo>
                <a:lnTo>
                  <a:pt x="444760" y="123520"/>
                </a:lnTo>
                <a:lnTo>
                  <a:pt x="446849" y="153276"/>
                </a:lnTo>
                <a:lnTo>
                  <a:pt x="446849" y="154571"/>
                </a:lnTo>
                <a:lnTo>
                  <a:pt x="437568" y="212866"/>
                </a:lnTo>
                <a:lnTo>
                  <a:pt x="412496" y="263817"/>
                </a:lnTo>
                <a:lnTo>
                  <a:pt x="384158" y="296335"/>
                </a:lnTo>
                <a:lnTo>
                  <a:pt x="373291" y="305561"/>
                </a:lnTo>
                <a:lnTo>
                  <a:pt x="524941" y="305561"/>
                </a:lnTo>
                <a:lnTo>
                  <a:pt x="524941" y="263817"/>
                </a:lnTo>
                <a:lnTo>
                  <a:pt x="476656" y="263817"/>
                </a:lnTo>
                <a:lnTo>
                  <a:pt x="476656" y="188810"/>
                </a:lnTo>
                <a:lnTo>
                  <a:pt x="532714" y="188810"/>
                </a:lnTo>
                <a:lnTo>
                  <a:pt x="556546" y="187762"/>
                </a:lnTo>
                <a:lnTo>
                  <a:pt x="594234" y="179188"/>
                </a:lnTo>
                <a:lnTo>
                  <a:pt x="630341" y="147078"/>
                </a:lnTo>
                <a:lnTo>
                  <a:pt x="476656" y="147078"/>
                </a:lnTo>
                <a:lnTo>
                  <a:pt x="476656" y="41414"/>
                </a:lnTo>
                <a:lnTo>
                  <a:pt x="629930" y="41414"/>
                </a:lnTo>
                <a:lnTo>
                  <a:pt x="628557" y="38807"/>
                </a:lnTo>
                <a:lnTo>
                  <a:pt x="616648" y="25107"/>
                </a:lnTo>
                <a:lnTo>
                  <a:pt x="601649" y="14171"/>
                </a:lnTo>
                <a:lnTo>
                  <a:pt x="583917" y="6319"/>
                </a:lnTo>
                <a:lnTo>
                  <a:pt x="563513" y="1585"/>
                </a:lnTo>
                <a:lnTo>
                  <a:pt x="540499" y="0"/>
                </a:lnTo>
                <a:close/>
              </a:path>
              <a:path w="643890" h="306070">
                <a:moveTo>
                  <a:pt x="629930" y="41414"/>
                </a:moveTo>
                <a:lnTo>
                  <a:pt x="514896" y="41414"/>
                </a:lnTo>
                <a:lnTo>
                  <a:pt x="541932" y="44717"/>
                </a:lnTo>
                <a:lnTo>
                  <a:pt x="561281" y="54624"/>
                </a:lnTo>
                <a:lnTo>
                  <a:pt x="572912" y="71134"/>
                </a:lnTo>
                <a:lnTo>
                  <a:pt x="576795" y="94246"/>
                </a:lnTo>
                <a:lnTo>
                  <a:pt x="575752" y="107329"/>
                </a:lnTo>
                <a:lnTo>
                  <a:pt x="551951" y="140885"/>
                </a:lnTo>
                <a:lnTo>
                  <a:pt x="515543" y="147078"/>
                </a:lnTo>
                <a:lnTo>
                  <a:pt x="630341" y="147078"/>
                </a:lnTo>
                <a:lnTo>
                  <a:pt x="634912" y="139901"/>
                </a:lnTo>
                <a:lnTo>
                  <a:pt x="641621" y="118980"/>
                </a:lnTo>
                <a:lnTo>
                  <a:pt x="643846" y="94776"/>
                </a:lnTo>
                <a:lnTo>
                  <a:pt x="643837" y="94246"/>
                </a:lnTo>
                <a:lnTo>
                  <a:pt x="642164" y="73540"/>
                </a:lnTo>
                <a:lnTo>
                  <a:pt x="637062" y="54951"/>
                </a:lnTo>
                <a:lnTo>
                  <a:pt x="629930" y="41414"/>
                </a:lnTo>
                <a:close/>
              </a:path>
              <a:path w="643890" h="306070">
                <a:moveTo>
                  <a:pt x="144195" y="0"/>
                </a:moveTo>
                <a:lnTo>
                  <a:pt x="0" y="0"/>
                </a:lnTo>
                <a:lnTo>
                  <a:pt x="0" y="41744"/>
                </a:lnTo>
                <a:lnTo>
                  <a:pt x="40170" y="41744"/>
                </a:lnTo>
                <a:lnTo>
                  <a:pt x="40170" y="263817"/>
                </a:lnTo>
                <a:lnTo>
                  <a:pt x="0" y="263817"/>
                </a:lnTo>
                <a:lnTo>
                  <a:pt x="0" y="305231"/>
                </a:lnTo>
                <a:lnTo>
                  <a:pt x="142570" y="305231"/>
                </a:lnTo>
                <a:lnTo>
                  <a:pt x="112033" y="275185"/>
                </a:lnTo>
                <a:lnTo>
                  <a:pt x="88784" y="238748"/>
                </a:lnTo>
                <a:lnTo>
                  <a:pt x="74038" y="197237"/>
                </a:lnTo>
                <a:lnTo>
                  <a:pt x="69011" y="151968"/>
                </a:lnTo>
                <a:lnTo>
                  <a:pt x="74519" y="106990"/>
                </a:lnTo>
                <a:lnTo>
                  <a:pt x="89715" y="65835"/>
                </a:lnTo>
                <a:lnTo>
                  <a:pt x="113356" y="29754"/>
                </a:lnTo>
                <a:lnTo>
                  <a:pt x="144195" y="0"/>
                </a:lnTo>
                <a:close/>
              </a:path>
            </a:pathLst>
          </a:custGeom>
          <a:solidFill>
            <a:srgbClr val="1A5192"/>
          </a:solidFill>
        </p:spPr>
        <p:txBody>
          <a:bodyPr wrap="square" lIns="0" tIns="0" rIns="0" bIns="0" rtlCol="0"/>
          <a:lstStyle/>
          <a:p>
            <a:endParaRPr/>
          </a:p>
        </p:txBody>
      </p:sp>
      <p:sp>
        <p:nvSpPr>
          <p:cNvPr id="21" name="bg object 21"/>
          <p:cNvSpPr/>
          <p:nvPr/>
        </p:nvSpPr>
        <p:spPr>
          <a:xfrm>
            <a:off x="7620" y="0"/>
            <a:ext cx="7307580" cy="1516380"/>
          </a:xfrm>
          <a:custGeom>
            <a:avLst/>
            <a:gdLst/>
            <a:ahLst/>
            <a:cxnLst/>
            <a:rect l="l" t="t" r="r" b="b"/>
            <a:pathLst>
              <a:path w="7307580" h="1516380">
                <a:moveTo>
                  <a:pt x="7307580" y="0"/>
                </a:moveTo>
                <a:lnTo>
                  <a:pt x="0" y="0"/>
                </a:lnTo>
                <a:lnTo>
                  <a:pt x="0" y="1516379"/>
                </a:lnTo>
                <a:lnTo>
                  <a:pt x="7307580" y="1516379"/>
                </a:lnTo>
                <a:lnTo>
                  <a:pt x="7307580" y="0"/>
                </a:lnTo>
                <a:close/>
              </a:path>
            </a:pathLst>
          </a:custGeom>
          <a:solidFill>
            <a:srgbClr val="1A5192"/>
          </a:solidFill>
        </p:spPr>
        <p:txBody>
          <a:bodyPr wrap="square" lIns="0" tIns="0" rIns="0" bIns="0" rtlCol="0"/>
          <a:lstStyle/>
          <a:p>
            <a:endParaRPr/>
          </a:p>
        </p:txBody>
      </p:sp>
      <p:sp>
        <p:nvSpPr>
          <p:cNvPr id="22" name="bg object 22"/>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a:p>
        </p:txBody>
      </p:sp>
      <p:sp>
        <p:nvSpPr>
          <p:cNvPr id="2" name="Holder 2"/>
          <p:cNvSpPr>
            <a:spLocks noGrp="1"/>
          </p:cNvSpPr>
          <p:nvPr>
            <p:ph type="title"/>
          </p:nvPr>
        </p:nvSpPr>
        <p:spPr>
          <a:xfrm>
            <a:off x="306876" y="472958"/>
            <a:ext cx="6613633" cy="1052843"/>
          </a:xfrm>
          <a:prstGeom prst="rect">
            <a:avLst/>
          </a:prstGeom>
        </p:spPr>
        <p:txBody>
          <a:bodyPr wrap="square" lIns="0" tIns="0" rIns="0" bIns="0">
            <a:spAutoFit/>
          </a:bodyPr>
          <a:lstStyle>
            <a:lvl1pPr>
              <a:defRPr sz="3000" b="1" i="0">
                <a:solidFill>
                  <a:schemeClr val="bg1"/>
                </a:solidFill>
                <a:latin typeface="Calibri"/>
                <a:cs typeface="Calibri"/>
              </a:defRPr>
            </a:lvl1pPr>
          </a:lstStyle>
          <a:p>
            <a:endParaRPr/>
          </a:p>
        </p:txBody>
      </p:sp>
      <p:sp>
        <p:nvSpPr>
          <p:cNvPr id="3" name="Holder 3"/>
          <p:cNvSpPr>
            <a:spLocks noGrp="1"/>
          </p:cNvSpPr>
          <p:nvPr>
            <p:ph type="body" idx="1"/>
          </p:nvPr>
        </p:nvSpPr>
        <p:spPr>
          <a:xfrm>
            <a:off x="484800" y="3243913"/>
            <a:ext cx="6345599" cy="3241040"/>
          </a:xfrm>
          <a:prstGeom prst="rect">
            <a:avLst/>
          </a:prstGeom>
        </p:spPr>
        <p:txBody>
          <a:bodyPr wrap="square" lIns="0" tIns="0" rIns="0" bIns="0">
            <a:spAutoFit/>
          </a:bodyPr>
          <a:lstStyle>
            <a:lvl1pPr>
              <a:defRPr sz="6700" b="1" i="0">
                <a:solidFill>
                  <a:srgbClr val="0E3E75"/>
                </a:solidFill>
                <a:latin typeface="Calibri"/>
                <a:cs typeface="Calibri"/>
              </a:defRPr>
            </a:lvl1pPr>
          </a:lstStyle>
          <a:p>
            <a:endParaRPr/>
          </a:p>
        </p:txBody>
      </p:sp>
      <p:sp>
        <p:nvSpPr>
          <p:cNvPr id="4" name="Holder 4"/>
          <p:cNvSpPr>
            <a:spLocks noGrp="1"/>
          </p:cNvSpPr>
          <p:nvPr>
            <p:ph type="ftr" sz="quarter" idx="5"/>
          </p:nvPr>
        </p:nvSpPr>
        <p:spPr>
          <a:xfrm>
            <a:off x="2487168" y="9354312"/>
            <a:ext cx="2340864"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65760" y="9354312"/>
            <a:ext cx="1682496" cy="502920"/>
          </a:xfrm>
          <a:prstGeom prst="rect">
            <a:avLst/>
          </a:prstGeom>
        </p:spPr>
        <p:txBody>
          <a:bodyPr wrap="square" lIns="0" tIns="0" rIns="0" bIns="0">
            <a:spAutoFit/>
          </a:bodyPr>
          <a:lstStyle>
            <a:lvl1pPr algn="l">
              <a:defRPr>
                <a:solidFill>
                  <a:schemeClr val="tx1">
                    <a:tint val="75000"/>
                  </a:schemeClr>
                </a:solidFill>
              </a:defRPr>
            </a:lvl1pPr>
          </a:lstStyle>
          <a:p>
            <a:fld id="{8BF00E71-E501-4435-9385-51C06D2E07DF}" type="datetime1">
              <a:rPr lang="en-US" smtClean="0"/>
              <a:t>5/29/2024</a:t>
            </a:fld>
            <a:endParaRPr lang="en-US"/>
          </a:p>
        </p:txBody>
      </p:sp>
      <p:sp>
        <p:nvSpPr>
          <p:cNvPr id="6" name="Holder 6"/>
          <p:cNvSpPr>
            <a:spLocks noGrp="1"/>
          </p:cNvSpPr>
          <p:nvPr>
            <p:ph type="sldNum" sz="quarter" idx="7"/>
          </p:nvPr>
        </p:nvSpPr>
        <p:spPr>
          <a:xfrm>
            <a:off x="6742307" y="9479381"/>
            <a:ext cx="317500" cy="349884"/>
          </a:xfrm>
          <a:prstGeom prst="rect">
            <a:avLst/>
          </a:prstGeom>
        </p:spPr>
        <p:txBody>
          <a:bodyPr wrap="square" lIns="0" tIns="0" rIns="0" bIns="0">
            <a:spAutoFit/>
          </a:bodyPr>
          <a:lstStyle>
            <a:lvl1pPr>
              <a:defRPr sz="1800" b="0" i="0">
                <a:solidFill>
                  <a:srgbClr val="2A2E36"/>
                </a:solidFill>
                <a:latin typeface="Calibri"/>
                <a:cs typeface="Calibri"/>
              </a:defRPr>
            </a:lvl1pPr>
          </a:lstStyle>
          <a:p>
            <a:pPr marL="95885">
              <a:lnSpc>
                <a:spcPct val="100000"/>
              </a:lnSpc>
              <a:spcBef>
                <a:spcPts val="7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8.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png"/><Relationship Id="rId7"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2.xml"/><Relationship Id="rId10" Type="http://schemas.openxmlformats.org/officeDocument/2006/relationships/slide" Target="slide37.xml"/><Relationship Id="rId4" Type="http://schemas.openxmlformats.org/officeDocument/2006/relationships/slide" Target="slide3.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mailto:Test@Gmail.com"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hyperlink" Target="mailto:Test@Gmai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jp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hid.ohio.gov/"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hyperlink" Target="https://ohid.ohio.gov/"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7315200" cy="10058400"/>
          </a:xfrm>
          <a:custGeom>
            <a:avLst/>
            <a:gdLst/>
            <a:ahLst/>
            <a:cxnLst/>
            <a:rect l="l" t="t" r="r" b="b"/>
            <a:pathLst>
              <a:path w="7315200" h="10058400">
                <a:moveTo>
                  <a:pt x="7315200" y="0"/>
                </a:moveTo>
                <a:lnTo>
                  <a:pt x="0" y="0"/>
                </a:lnTo>
                <a:lnTo>
                  <a:pt x="0" y="10058400"/>
                </a:lnTo>
                <a:lnTo>
                  <a:pt x="7315200" y="10058400"/>
                </a:lnTo>
                <a:lnTo>
                  <a:pt x="7315200" y="0"/>
                </a:lnTo>
                <a:close/>
              </a:path>
            </a:pathLst>
          </a:custGeom>
          <a:solidFill>
            <a:srgbClr val="0E3E75"/>
          </a:solidFill>
        </p:spPr>
        <p:txBody>
          <a:bodyPr wrap="square" lIns="0" tIns="0" rIns="0" bIns="0" rtlCol="0"/>
          <a:lstStyle/>
          <a:p>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715000" y="8865107"/>
            <a:ext cx="1371599" cy="914399"/>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548640" y="0"/>
            <a:ext cx="826135" cy="169545"/>
          </a:xfrm>
          <a:custGeom>
            <a:avLst/>
            <a:gdLst/>
            <a:ahLst/>
            <a:cxnLst/>
            <a:rect l="l" t="t" r="r" b="b"/>
            <a:pathLst>
              <a:path w="826135" h="169545">
                <a:moveTo>
                  <a:pt x="826008" y="0"/>
                </a:moveTo>
                <a:lnTo>
                  <a:pt x="0" y="0"/>
                </a:lnTo>
                <a:lnTo>
                  <a:pt x="0" y="169164"/>
                </a:lnTo>
                <a:lnTo>
                  <a:pt x="826008" y="169164"/>
                </a:lnTo>
                <a:lnTo>
                  <a:pt x="826008" y="0"/>
                </a:lnTo>
                <a:close/>
              </a:path>
            </a:pathLst>
          </a:custGeom>
          <a:solidFill>
            <a:srgbClr val="E7E6E6"/>
          </a:solidFill>
        </p:spPr>
        <p:txBody>
          <a:bodyPr wrap="square" lIns="0" tIns="0" rIns="0" bIns="0" rtlCol="0"/>
          <a:lstStyle/>
          <a:p>
            <a:endParaRPr/>
          </a:p>
        </p:txBody>
      </p:sp>
      <p:sp>
        <p:nvSpPr>
          <p:cNvPr id="15" name="object 15"/>
          <p:cNvSpPr txBox="1">
            <a:spLocks noGrp="1"/>
          </p:cNvSpPr>
          <p:nvPr>
            <p:ph type="title" idx="4294967295"/>
          </p:nvPr>
        </p:nvSpPr>
        <p:spPr>
          <a:xfrm>
            <a:off x="3646423" y="3933895"/>
            <a:ext cx="2766695" cy="2725490"/>
          </a:xfrm>
          <a:prstGeom prst="rect">
            <a:avLst/>
          </a:prstGeom>
          <a:noFill/>
          <a:ln>
            <a:noFill/>
            <a:prstDash/>
          </a:ln>
          <a:effectLst/>
        </p:spPr>
        <p:txBody>
          <a:bodyPr rot="0" spcFirstLastPara="0" vertOverflow="overflow" horzOverflow="overflow" vert="horz" wrap="square" lIns="0" tIns="13335" rIns="0" bIns="0" numCol="1" spcCol="0" rtlCol="0" fromWordArt="0" anchor="t" anchorCtr="0" forceAA="0" compatLnSpc="1">
            <a:prstTxWarp prst="textNoShape">
              <a:avLst/>
            </a:prstTxWarp>
            <a:spAutoFit/>
          </a:bodyPr>
          <a:lstStyle/>
          <a:p>
            <a:pPr marL="0" marR="8255" lvl="0" indent="0" algn="r" defTabSz="914400" eaLnBrk="1" fontAlgn="auto" latinLnBrk="0" hangingPunct="1">
              <a:lnSpc>
                <a:spcPct val="189279"/>
              </a:lnSpc>
              <a:spcBef>
                <a:spcPts val="105"/>
              </a:spcBef>
              <a:spcAft>
                <a:spcPts val="0"/>
              </a:spcAft>
              <a:buClrTx/>
              <a:buSzTx/>
              <a:buFontTx/>
              <a:buNone/>
              <a:tabLst/>
              <a:defRPr/>
            </a:pPr>
            <a:r>
              <a:rPr kumimoji="0" lang="en-US" sz="5000" b="1" i="0" u="none" strike="noStrike" kern="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OHID</a:t>
            </a:r>
            <a:r>
              <a:rPr kumimoji="0" lang="en-US" sz="5000" b="1" i="0" u="none" strike="noStrike" kern="0" cap="none" spc="-10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 </a:t>
            </a:r>
            <a:r>
              <a:rPr kumimoji="0" lang="en-US" sz="5000" b="1" i="0" u="none" strike="noStrike" kern="0" cap="none" spc="-5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MFA</a:t>
            </a:r>
            <a:endParaRPr lang="en-US" sz="50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Source Sans Pro" panose="020B0503030403020204" pitchFamily="34" charset="0"/>
              <a:cs typeface="Calibri"/>
            </a:endParaRPr>
          </a:p>
          <a:p>
            <a:pPr marL="0" marR="5080" lvl="0" indent="0" algn="r" defTabSz="914400" eaLnBrk="1" fontAlgn="auto" latinLnBrk="0" hangingPunct="1">
              <a:lnSpc>
                <a:spcPct val="189279"/>
              </a:lnSpc>
              <a:spcBef>
                <a:spcPts val="0"/>
              </a:spcBef>
              <a:spcAft>
                <a:spcPts val="0"/>
              </a:spcAft>
              <a:buClrTx/>
              <a:buSzTx/>
              <a:buFontTx/>
              <a:buNone/>
              <a:tabLst/>
              <a:defRPr/>
            </a:pPr>
            <a:r>
              <a:rPr kumimoji="0" lang="en-US" sz="5000" b="1" i="0" u="none" strike="noStrike" kern="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Job</a:t>
            </a:r>
            <a:r>
              <a:rPr kumimoji="0" lang="en-US" sz="5000" b="1" i="0" u="none" strike="noStrike" kern="0" cap="none" spc="-10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 </a:t>
            </a:r>
            <a:r>
              <a:rPr kumimoji="0" lang="en-US" sz="5000" b="1" i="0" u="none" strike="noStrike" kern="0" cap="none" spc="-25"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a:rPr>
              <a:t>Aid</a:t>
            </a:r>
            <a:endParaRPr lang="en-US" sz="50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Source Sans Pro" panose="020B0503030403020204" pitchFamily="34" charset="0"/>
              <a:cs typeface="Calibri"/>
            </a:endParaRPr>
          </a:p>
        </p:txBody>
      </p:sp>
      <p:sp>
        <p:nvSpPr>
          <p:cNvPr id="16" name="object 16"/>
          <p:cNvSpPr txBox="1"/>
          <p:nvPr/>
        </p:nvSpPr>
        <p:spPr>
          <a:xfrm>
            <a:off x="2133600" y="7393692"/>
            <a:ext cx="416306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chemeClr val="bg1"/>
                </a:solidFill>
                <a:latin typeface="Source Sans Pro" panose="020B0503030403020204" pitchFamily="34" charset="0"/>
                <a:ea typeface="Source Sans Pro" panose="020B0503030403020204" pitchFamily="34" charset="0"/>
                <a:cs typeface="Calibri"/>
              </a:rPr>
              <a:t>Updated:</a:t>
            </a:r>
            <a:r>
              <a:rPr sz="4000" spc="-105" dirty="0">
                <a:solidFill>
                  <a:schemeClr val="bg1"/>
                </a:solidFill>
                <a:latin typeface="Source Sans Pro" panose="020B0503030403020204" pitchFamily="34" charset="0"/>
                <a:ea typeface="Source Sans Pro" panose="020B0503030403020204" pitchFamily="34" charset="0"/>
                <a:cs typeface="Calibri"/>
              </a:rPr>
              <a:t> </a:t>
            </a:r>
            <a:r>
              <a:rPr sz="4000" dirty="0">
                <a:solidFill>
                  <a:schemeClr val="bg1"/>
                </a:solidFill>
                <a:latin typeface="Source Sans Pro" panose="020B0503030403020204" pitchFamily="34" charset="0"/>
                <a:ea typeface="Source Sans Pro" panose="020B0503030403020204" pitchFamily="34" charset="0"/>
                <a:cs typeface="Calibri"/>
              </a:rPr>
              <a:t>April</a:t>
            </a:r>
            <a:r>
              <a:rPr sz="4000" spc="-140" dirty="0">
                <a:solidFill>
                  <a:schemeClr val="bg1"/>
                </a:solidFill>
                <a:latin typeface="Source Sans Pro" panose="020B0503030403020204" pitchFamily="34" charset="0"/>
                <a:ea typeface="Source Sans Pro" panose="020B0503030403020204" pitchFamily="34" charset="0"/>
                <a:cs typeface="Calibri"/>
              </a:rPr>
              <a:t> </a:t>
            </a:r>
            <a:r>
              <a:rPr sz="4000" spc="-20" dirty="0">
                <a:solidFill>
                  <a:schemeClr val="bg1"/>
                </a:solidFill>
                <a:latin typeface="Source Sans Pro" panose="020B0503030403020204" pitchFamily="34" charset="0"/>
                <a:ea typeface="Source Sans Pro" panose="020B0503030403020204" pitchFamily="34" charset="0"/>
                <a:cs typeface="Calibri"/>
              </a:rPr>
              <a:t>2024</a:t>
            </a:r>
            <a:endParaRPr sz="4000" dirty="0">
              <a:solidFill>
                <a:schemeClr val="bg1"/>
              </a:solidFill>
              <a:latin typeface="Source Sans Pro" panose="020B0503030403020204" pitchFamily="34" charset="0"/>
              <a:ea typeface="Source Sans Pro" panose="020B0503030403020204" pitchFamily="34" charset="0"/>
              <a:cs typeface="Calibri"/>
            </a:endParaRPr>
          </a:p>
        </p:txBody>
      </p:sp>
      <p:grpSp>
        <p:nvGrpSpPr>
          <p:cNvPr id="5" name="object 5">
            <a:extLst>
              <a:ext uri="{C183D7F6-B498-43B3-948B-1728B52AA6E4}">
                <adec:decorative xmlns:adec="http://schemas.microsoft.com/office/drawing/2017/decorative" val="1"/>
              </a:ext>
            </a:extLst>
          </p:cNvPr>
          <p:cNvGrpSpPr/>
          <p:nvPr/>
        </p:nvGrpSpPr>
        <p:grpSpPr>
          <a:xfrm>
            <a:off x="0" y="8690680"/>
            <a:ext cx="7167880" cy="1367790"/>
            <a:chOff x="0" y="8690680"/>
            <a:chExt cx="7167880" cy="1367790"/>
          </a:xfrm>
        </p:grpSpPr>
        <p:sp>
          <p:nvSpPr>
            <p:cNvPr id="6" name="object 6"/>
            <p:cNvSpPr/>
            <p:nvPr/>
          </p:nvSpPr>
          <p:spPr>
            <a:xfrm>
              <a:off x="4343399" y="8763000"/>
              <a:ext cx="2814955" cy="1024255"/>
            </a:xfrm>
            <a:custGeom>
              <a:avLst/>
              <a:gdLst/>
              <a:ahLst/>
              <a:cxnLst/>
              <a:rect l="l" t="t" r="r" b="b"/>
              <a:pathLst>
                <a:path w="2814954" h="1024254">
                  <a:moveTo>
                    <a:pt x="2814828" y="0"/>
                  </a:moveTo>
                  <a:lnTo>
                    <a:pt x="0" y="0"/>
                  </a:lnTo>
                  <a:lnTo>
                    <a:pt x="0" y="1024128"/>
                  </a:lnTo>
                  <a:lnTo>
                    <a:pt x="2814828" y="1024128"/>
                  </a:lnTo>
                  <a:lnTo>
                    <a:pt x="2814828" y="0"/>
                  </a:lnTo>
                  <a:close/>
                </a:path>
              </a:pathLst>
            </a:custGeom>
            <a:solidFill>
              <a:srgbClr val="0E3E75"/>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4587240" y="9236964"/>
              <a:ext cx="2570987" cy="707135"/>
            </a:xfrm>
            <a:prstGeom prst="rect">
              <a:avLst/>
            </a:prstGeom>
          </p:spPr>
        </p:pic>
        <p:sp>
          <p:nvSpPr>
            <p:cNvPr id="8" name="object 8"/>
            <p:cNvSpPr/>
            <p:nvPr/>
          </p:nvSpPr>
          <p:spPr>
            <a:xfrm>
              <a:off x="4582477" y="9232201"/>
              <a:ext cx="2580640" cy="716915"/>
            </a:xfrm>
            <a:custGeom>
              <a:avLst/>
              <a:gdLst/>
              <a:ahLst/>
              <a:cxnLst/>
              <a:rect l="l" t="t" r="r" b="b"/>
              <a:pathLst>
                <a:path w="2580640" h="716915">
                  <a:moveTo>
                    <a:pt x="0" y="0"/>
                  </a:moveTo>
                  <a:lnTo>
                    <a:pt x="2580513" y="0"/>
                  </a:lnTo>
                  <a:lnTo>
                    <a:pt x="2580513" y="716661"/>
                  </a:lnTo>
                  <a:lnTo>
                    <a:pt x="0" y="716661"/>
                  </a:lnTo>
                  <a:lnTo>
                    <a:pt x="0" y="0"/>
                  </a:lnTo>
                  <a:close/>
                </a:path>
              </a:pathLst>
            </a:custGeom>
            <a:ln w="9525">
              <a:solidFill>
                <a:srgbClr val="0E3E75"/>
              </a:solidFill>
            </a:ln>
          </p:spPr>
          <p:txBody>
            <a:bodyPr wrap="square" lIns="0" tIns="0" rIns="0" bIns="0" rtlCol="0"/>
            <a:lstStyle/>
            <a:p>
              <a:endParaRPr/>
            </a:p>
          </p:txBody>
        </p:sp>
        <p:pic>
          <p:nvPicPr>
            <p:cNvPr id="9" name="object 9"/>
            <p:cNvPicPr/>
            <p:nvPr/>
          </p:nvPicPr>
          <p:blipFill>
            <a:blip r:embed="rId4" cstate="print"/>
            <a:stretch>
              <a:fillRect/>
            </a:stretch>
          </p:blipFill>
          <p:spPr>
            <a:xfrm>
              <a:off x="0" y="8690680"/>
              <a:ext cx="4584859" cy="1367719"/>
            </a:xfrm>
            <a:prstGeom prst="rect">
              <a:avLst/>
            </a:prstGeom>
          </p:spPr>
        </p:pic>
      </p:grpSp>
      <p:pic>
        <p:nvPicPr>
          <p:cNvPr id="10" name="object 10" descr="Innovate Ohio Platform">
            <a:extLst>
              <a:ext uri="{C183D7F6-B498-43B3-948B-1728B52AA6E4}">
                <adec:decorative xmlns:adec="http://schemas.microsoft.com/office/drawing/2017/decorative" val="0"/>
              </a:ext>
            </a:extLst>
          </p:cNvPr>
          <p:cNvPicPr/>
          <p:nvPr/>
        </p:nvPicPr>
        <p:blipFill>
          <a:blip r:embed="rId5" cstate="print"/>
          <a:stretch>
            <a:fillRect/>
          </a:stretch>
        </p:blipFill>
        <p:spPr>
          <a:xfrm>
            <a:off x="2699004" y="475487"/>
            <a:ext cx="1427276" cy="938542"/>
          </a:xfrm>
          <a:prstGeom prst="rect">
            <a:avLst/>
          </a:prstGeom>
        </p:spPr>
      </p:pic>
      <p:sp>
        <p:nvSpPr>
          <p:cNvPr id="11" name="object 11">
            <a:extLst>
              <a:ext uri="{C183D7F6-B498-43B3-948B-1728B52AA6E4}">
                <adec:decorative xmlns:adec="http://schemas.microsoft.com/office/drawing/2017/decorative" val="1"/>
              </a:ext>
            </a:extLst>
          </p:cNvPr>
          <p:cNvSpPr/>
          <p:nvPr/>
        </p:nvSpPr>
        <p:spPr>
          <a:xfrm>
            <a:off x="2439923" y="469391"/>
            <a:ext cx="24130" cy="964565"/>
          </a:xfrm>
          <a:custGeom>
            <a:avLst/>
            <a:gdLst/>
            <a:ahLst/>
            <a:cxnLst/>
            <a:rect l="l" t="t" r="r" b="b"/>
            <a:pathLst>
              <a:path w="24130" h="964565">
                <a:moveTo>
                  <a:pt x="23774" y="0"/>
                </a:moveTo>
                <a:lnTo>
                  <a:pt x="0" y="0"/>
                </a:lnTo>
                <a:lnTo>
                  <a:pt x="0" y="964526"/>
                </a:lnTo>
                <a:lnTo>
                  <a:pt x="23774" y="964526"/>
                </a:lnTo>
                <a:lnTo>
                  <a:pt x="23774" y="0"/>
                </a:lnTo>
                <a:close/>
              </a:path>
            </a:pathLst>
          </a:custGeom>
          <a:solidFill>
            <a:srgbClr val="0095FF"/>
          </a:solidFill>
        </p:spPr>
        <p:txBody>
          <a:bodyPr wrap="square" lIns="0" tIns="0" rIns="0" bIns="0" rtlCol="0"/>
          <a:lstStyle/>
          <a:p>
            <a:endParaRPr/>
          </a:p>
        </p:txBody>
      </p:sp>
      <p:grpSp>
        <p:nvGrpSpPr>
          <p:cNvPr id="12" name="object 12">
            <a:extLst>
              <a:ext uri="{C183D7F6-B498-43B3-948B-1728B52AA6E4}">
                <adec:decorative xmlns:adec="http://schemas.microsoft.com/office/drawing/2017/decorative" val="1"/>
              </a:ext>
            </a:extLst>
          </p:cNvPr>
          <p:cNvGrpSpPr/>
          <p:nvPr/>
        </p:nvGrpSpPr>
        <p:grpSpPr>
          <a:xfrm>
            <a:off x="243838" y="457714"/>
            <a:ext cx="1960880" cy="986790"/>
            <a:chOff x="243838" y="457714"/>
            <a:chExt cx="1960880" cy="986790"/>
          </a:xfrm>
        </p:grpSpPr>
        <p:sp>
          <p:nvSpPr>
            <p:cNvPr id="13" name="object 13">
              <a:extLst>
                <a:ext uri="{C183D7F6-B498-43B3-948B-1728B52AA6E4}">
                  <adec:decorative xmlns:adec="http://schemas.microsoft.com/office/drawing/2017/decorative" val="1"/>
                </a:ext>
              </a:extLst>
            </p:cNvPr>
            <p:cNvSpPr/>
            <p:nvPr/>
          </p:nvSpPr>
          <p:spPr>
            <a:xfrm>
              <a:off x="536461" y="457714"/>
              <a:ext cx="977265" cy="986790"/>
            </a:xfrm>
            <a:custGeom>
              <a:avLst/>
              <a:gdLst/>
              <a:ahLst/>
              <a:cxnLst/>
              <a:rect l="l" t="t" r="r" b="b"/>
              <a:pathLst>
                <a:path w="977265" h="986790">
                  <a:moveTo>
                    <a:pt x="494360" y="0"/>
                  </a:moveTo>
                  <a:lnTo>
                    <a:pt x="489432" y="0"/>
                  </a:lnTo>
                  <a:lnTo>
                    <a:pt x="438541" y="2539"/>
                  </a:lnTo>
                  <a:lnTo>
                    <a:pt x="389202" y="10159"/>
                  </a:lnTo>
                  <a:lnTo>
                    <a:pt x="341642" y="22859"/>
                  </a:lnTo>
                  <a:lnTo>
                    <a:pt x="296083" y="40639"/>
                  </a:lnTo>
                  <a:lnTo>
                    <a:pt x="252752" y="62229"/>
                  </a:lnTo>
                  <a:lnTo>
                    <a:pt x="211874" y="87629"/>
                  </a:lnTo>
                  <a:lnTo>
                    <a:pt x="173672" y="116839"/>
                  </a:lnTo>
                  <a:lnTo>
                    <a:pt x="137598" y="151129"/>
                  </a:lnTo>
                  <a:lnTo>
                    <a:pt x="105062" y="187959"/>
                  </a:lnTo>
                  <a:lnTo>
                    <a:pt x="76365" y="229869"/>
                  </a:lnTo>
                  <a:lnTo>
                    <a:pt x="51808" y="273049"/>
                  </a:lnTo>
                  <a:lnTo>
                    <a:pt x="31691" y="320039"/>
                  </a:lnTo>
                  <a:lnTo>
                    <a:pt x="16315" y="369569"/>
                  </a:lnTo>
                  <a:lnTo>
                    <a:pt x="5981" y="420369"/>
                  </a:lnTo>
                  <a:lnTo>
                    <a:pt x="1112" y="471169"/>
                  </a:lnTo>
                  <a:lnTo>
                    <a:pt x="990" y="486409"/>
                  </a:lnTo>
                  <a:lnTo>
                    <a:pt x="0" y="491489"/>
                  </a:lnTo>
                  <a:lnTo>
                    <a:pt x="2178" y="542289"/>
                  </a:lnTo>
                  <a:lnTo>
                    <a:pt x="9296" y="590549"/>
                  </a:lnTo>
                  <a:lnTo>
                    <a:pt x="21108" y="638809"/>
                  </a:lnTo>
                  <a:lnTo>
                    <a:pt x="37372" y="683259"/>
                  </a:lnTo>
                  <a:lnTo>
                    <a:pt x="57846" y="726439"/>
                  </a:lnTo>
                  <a:lnTo>
                    <a:pt x="82285" y="768349"/>
                  </a:lnTo>
                  <a:lnTo>
                    <a:pt x="110446" y="806449"/>
                  </a:lnTo>
                  <a:lnTo>
                    <a:pt x="142087" y="840739"/>
                  </a:lnTo>
                  <a:lnTo>
                    <a:pt x="176923" y="873759"/>
                  </a:lnTo>
                  <a:lnTo>
                    <a:pt x="214661" y="902969"/>
                  </a:lnTo>
                  <a:lnTo>
                    <a:pt x="255058" y="927099"/>
                  </a:lnTo>
                  <a:lnTo>
                    <a:pt x="297872" y="948689"/>
                  </a:lnTo>
                  <a:lnTo>
                    <a:pt x="342859" y="965199"/>
                  </a:lnTo>
                  <a:lnTo>
                    <a:pt x="389779" y="977899"/>
                  </a:lnTo>
                  <a:lnTo>
                    <a:pt x="438387" y="984249"/>
                  </a:lnTo>
                  <a:lnTo>
                    <a:pt x="488442" y="986789"/>
                  </a:lnTo>
                  <a:lnTo>
                    <a:pt x="490410" y="986789"/>
                  </a:lnTo>
                  <a:lnTo>
                    <a:pt x="537044" y="985519"/>
                  </a:lnTo>
                  <a:lnTo>
                    <a:pt x="582433" y="977899"/>
                  </a:lnTo>
                  <a:lnTo>
                    <a:pt x="626374" y="967739"/>
                  </a:lnTo>
                  <a:lnTo>
                    <a:pt x="668667" y="952499"/>
                  </a:lnTo>
                  <a:lnTo>
                    <a:pt x="709110" y="934719"/>
                  </a:lnTo>
                  <a:lnTo>
                    <a:pt x="747502" y="911859"/>
                  </a:lnTo>
                  <a:lnTo>
                    <a:pt x="754730" y="906779"/>
                  </a:lnTo>
                  <a:lnTo>
                    <a:pt x="473640" y="906779"/>
                  </a:lnTo>
                  <a:lnTo>
                    <a:pt x="464758" y="905509"/>
                  </a:lnTo>
                  <a:lnTo>
                    <a:pt x="456869" y="905509"/>
                  </a:lnTo>
                  <a:lnTo>
                    <a:pt x="456869" y="901699"/>
                  </a:lnTo>
                  <a:lnTo>
                    <a:pt x="424307" y="901699"/>
                  </a:lnTo>
                  <a:lnTo>
                    <a:pt x="383787" y="891539"/>
                  </a:lnTo>
                  <a:lnTo>
                    <a:pt x="345117" y="878839"/>
                  </a:lnTo>
                  <a:lnTo>
                    <a:pt x="308297" y="861059"/>
                  </a:lnTo>
                  <a:lnTo>
                    <a:pt x="273329" y="840739"/>
                  </a:lnTo>
                  <a:lnTo>
                    <a:pt x="453822" y="840739"/>
                  </a:lnTo>
                  <a:lnTo>
                    <a:pt x="453060" y="836929"/>
                  </a:lnTo>
                  <a:lnTo>
                    <a:pt x="442682" y="820419"/>
                  </a:lnTo>
                  <a:lnTo>
                    <a:pt x="427310" y="810259"/>
                  </a:lnTo>
                  <a:lnTo>
                    <a:pt x="408520" y="806449"/>
                  </a:lnTo>
                  <a:lnTo>
                    <a:pt x="231889" y="806449"/>
                  </a:lnTo>
                  <a:lnTo>
                    <a:pt x="197095" y="772159"/>
                  </a:lnTo>
                  <a:lnTo>
                    <a:pt x="166565" y="734059"/>
                  </a:lnTo>
                  <a:lnTo>
                    <a:pt x="140697" y="690879"/>
                  </a:lnTo>
                  <a:lnTo>
                    <a:pt x="119887" y="645159"/>
                  </a:lnTo>
                  <a:lnTo>
                    <a:pt x="104531" y="596899"/>
                  </a:lnTo>
                  <a:lnTo>
                    <a:pt x="95026" y="546099"/>
                  </a:lnTo>
                  <a:lnTo>
                    <a:pt x="91847" y="494029"/>
                  </a:lnTo>
                  <a:lnTo>
                    <a:pt x="91803" y="491489"/>
                  </a:lnTo>
                  <a:lnTo>
                    <a:pt x="92309" y="472439"/>
                  </a:lnTo>
                  <a:lnTo>
                    <a:pt x="93865" y="452119"/>
                  </a:lnTo>
                  <a:lnTo>
                    <a:pt x="96345" y="433069"/>
                  </a:lnTo>
                  <a:lnTo>
                    <a:pt x="99656" y="412749"/>
                  </a:lnTo>
                  <a:lnTo>
                    <a:pt x="246090" y="412749"/>
                  </a:lnTo>
                  <a:lnTo>
                    <a:pt x="245836" y="411479"/>
                  </a:lnTo>
                  <a:lnTo>
                    <a:pt x="235461" y="396239"/>
                  </a:lnTo>
                  <a:lnTo>
                    <a:pt x="220090" y="384809"/>
                  </a:lnTo>
                  <a:lnTo>
                    <a:pt x="201295" y="380999"/>
                  </a:lnTo>
                  <a:lnTo>
                    <a:pt x="105587" y="380999"/>
                  </a:lnTo>
                  <a:lnTo>
                    <a:pt x="122168" y="332739"/>
                  </a:lnTo>
                  <a:lnTo>
                    <a:pt x="144266" y="287019"/>
                  </a:lnTo>
                  <a:lnTo>
                    <a:pt x="171476" y="245109"/>
                  </a:lnTo>
                  <a:lnTo>
                    <a:pt x="203393" y="205739"/>
                  </a:lnTo>
                  <a:lnTo>
                    <a:pt x="239612" y="172719"/>
                  </a:lnTo>
                  <a:lnTo>
                    <a:pt x="279727" y="142239"/>
                  </a:lnTo>
                  <a:lnTo>
                    <a:pt x="323334" y="118109"/>
                  </a:lnTo>
                  <a:lnTo>
                    <a:pt x="370027" y="100329"/>
                  </a:lnTo>
                  <a:lnTo>
                    <a:pt x="402590" y="100329"/>
                  </a:lnTo>
                  <a:lnTo>
                    <a:pt x="402590" y="91439"/>
                  </a:lnTo>
                  <a:lnTo>
                    <a:pt x="446257" y="83819"/>
                  </a:lnTo>
                  <a:lnTo>
                    <a:pt x="468642" y="81279"/>
                  </a:lnTo>
                  <a:lnTo>
                    <a:pt x="759297" y="81279"/>
                  </a:lnTo>
                  <a:lnTo>
                    <a:pt x="723050" y="59689"/>
                  </a:lnTo>
                  <a:lnTo>
                    <a:pt x="680364" y="38099"/>
                  </a:lnTo>
                  <a:lnTo>
                    <a:pt x="635828" y="22859"/>
                  </a:lnTo>
                  <a:lnTo>
                    <a:pt x="589766" y="10159"/>
                  </a:lnTo>
                  <a:lnTo>
                    <a:pt x="542502" y="2539"/>
                  </a:lnTo>
                  <a:lnTo>
                    <a:pt x="494360" y="0"/>
                  </a:lnTo>
                  <a:close/>
                </a:path>
                <a:path w="977265" h="986790">
                  <a:moveTo>
                    <a:pt x="387794" y="341629"/>
                  </a:moveTo>
                  <a:lnTo>
                    <a:pt x="366098" y="345439"/>
                  </a:lnTo>
                  <a:lnTo>
                    <a:pt x="348197" y="358139"/>
                  </a:lnTo>
                  <a:lnTo>
                    <a:pt x="336032" y="375919"/>
                  </a:lnTo>
                  <a:lnTo>
                    <a:pt x="331546" y="398779"/>
                  </a:lnTo>
                  <a:lnTo>
                    <a:pt x="334537" y="416559"/>
                  </a:lnTo>
                  <a:lnTo>
                    <a:pt x="342895" y="433069"/>
                  </a:lnTo>
                  <a:lnTo>
                    <a:pt x="355693" y="444499"/>
                  </a:lnTo>
                  <a:lnTo>
                    <a:pt x="372008" y="453389"/>
                  </a:lnTo>
                  <a:lnTo>
                    <a:pt x="372008" y="652779"/>
                  </a:lnTo>
                  <a:lnTo>
                    <a:pt x="375816" y="671829"/>
                  </a:lnTo>
                  <a:lnTo>
                    <a:pt x="386191" y="687069"/>
                  </a:lnTo>
                  <a:lnTo>
                    <a:pt x="401562" y="698499"/>
                  </a:lnTo>
                  <a:lnTo>
                    <a:pt x="420357" y="702309"/>
                  </a:lnTo>
                  <a:lnTo>
                    <a:pt x="538772" y="702309"/>
                  </a:lnTo>
                  <a:lnTo>
                    <a:pt x="545668" y="709929"/>
                  </a:lnTo>
                  <a:lnTo>
                    <a:pt x="545668" y="902969"/>
                  </a:lnTo>
                  <a:lnTo>
                    <a:pt x="532334" y="905509"/>
                  </a:lnTo>
                  <a:lnTo>
                    <a:pt x="518906" y="906779"/>
                  </a:lnTo>
                  <a:lnTo>
                    <a:pt x="754730" y="906779"/>
                  </a:lnTo>
                  <a:lnTo>
                    <a:pt x="767379" y="897889"/>
                  </a:lnTo>
                  <a:lnTo>
                    <a:pt x="578231" y="897889"/>
                  </a:lnTo>
                  <a:lnTo>
                    <a:pt x="578231" y="720089"/>
                  </a:lnTo>
                  <a:lnTo>
                    <a:pt x="574423" y="699769"/>
                  </a:lnTo>
                  <a:lnTo>
                    <a:pt x="564048" y="684529"/>
                  </a:lnTo>
                  <a:lnTo>
                    <a:pt x="548677" y="674369"/>
                  </a:lnTo>
                  <a:lnTo>
                    <a:pt x="529882" y="670559"/>
                  </a:lnTo>
                  <a:lnTo>
                    <a:pt x="410489" y="670559"/>
                  </a:lnTo>
                  <a:lnTo>
                    <a:pt x="403580" y="661669"/>
                  </a:lnTo>
                  <a:lnTo>
                    <a:pt x="403580" y="453389"/>
                  </a:lnTo>
                  <a:lnTo>
                    <a:pt x="419895" y="444499"/>
                  </a:lnTo>
                  <a:lnTo>
                    <a:pt x="432693" y="433069"/>
                  </a:lnTo>
                  <a:lnTo>
                    <a:pt x="438479" y="421639"/>
                  </a:lnTo>
                  <a:lnTo>
                    <a:pt x="387794" y="421639"/>
                  </a:lnTo>
                  <a:lnTo>
                    <a:pt x="378109" y="420369"/>
                  </a:lnTo>
                  <a:lnTo>
                    <a:pt x="370274" y="415289"/>
                  </a:lnTo>
                  <a:lnTo>
                    <a:pt x="365030" y="407669"/>
                  </a:lnTo>
                  <a:lnTo>
                    <a:pt x="363118" y="397509"/>
                  </a:lnTo>
                  <a:lnTo>
                    <a:pt x="365030" y="387349"/>
                  </a:lnTo>
                  <a:lnTo>
                    <a:pt x="370274" y="379729"/>
                  </a:lnTo>
                  <a:lnTo>
                    <a:pt x="378109" y="374649"/>
                  </a:lnTo>
                  <a:lnTo>
                    <a:pt x="387794" y="372109"/>
                  </a:lnTo>
                  <a:lnTo>
                    <a:pt x="437136" y="372109"/>
                  </a:lnTo>
                  <a:lnTo>
                    <a:pt x="427758" y="358139"/>
                  </a:lnTo>
                  <a:lnTo>
                    <a:pt x="409902" y="345439"/>
                  </a:lnTo>
                  <a:lnTo>
                    <a:pt x="387794" y="341629"/>
                  </a:lnTo>
                  <a:close/>
                </a:path>
                <a:path w="977265" h="986790">
                  <a:moveTo>
                    <a:pt x="453822" y="840739"/>
                  </a:moveTo>
                  <a:lnTo>
                    <a:pt x="417398" y="840739"/>
                  </a:lnTo>
                  <a:lnTo>
                    <a:pt x="424307" y="848359"/>
                  </a:lnTo>
                  <a:lnTo>
                    <a:pt x="424307" y="901699"/>
                  </a:lnTo>
                  <a:lnTo>
                    <a:pt x="456869" y="901699"/>
                  </a:lnTo>
                  <a:lnTo>
                    <a:pt x="456869" y="855979"/>
                  </a:lnTo>
                  <a:lnTo>
                    <a:pt x="453822" y="840739"/>
                  </a:lnTo>
                  <a:close/>
                </a:path>
                <a:path w="977265" h="986790">
                  <a:moveTo>
                    <a:pt x="759297" y="81279"/>
                  </a:moveTo>
                  <a:lnTo>
                    <a:pt x="497319" y="81279"/>
                  </a:lnTo>
                  <a:lnTo>
                    <a:pt x="497319" y="519429"/>
                  </a:lnTo>
                  <a:lnTo>
                    <a:pt x="501128" y="539749"/>
                  </a:lnTo>
                  <a:lnTo>
                    <a:pt x="511506" y="554989"/>
                  </a:lnTo>
                  <a:lnTo>
                    <a:pt x="526878" y="565149"/>
                  </a:lnTo>
                  <a:lnTo>
                    <a:pt x="545668" y="568959"/>
                  </a:lnTo>
                  <a:lnTo>
                    <a:pt x="663092" y="568959"/>
                  </a:lnTo>
                  <a:lnTo>
                    <a:pt x="670001" y="577849"/>
                  </a:lnTo>
                  <a:lnTo>
                    <a:pt x="670001" y="864869"/>
                  </a:lnTo>
                  <a:lnTo>
                    <a:pt x="648170" y="875029"/>
                  </a:lnTo>
                  <a:lnTo>
                    <a:pt x="625597" y="885189"/>
                  </a:lnTo>
                  <a:lnTo>
                    <a:pt x="602283" y="892809"/>
                  </a:lnTo>
                  <a:lnTo>
                    <a:pt x="578231" y="897889"/>
                  </a:lnTo>
                  <a:lnTo>
                    <a:pt x="767379" y="897889"/>
                  </a:lnTo>
                  <a:lnTo>
                    <a:pt x="783641" y="886459"/>
                  </a:lnTo>
                  <a:lnTo>
                    <a:pt x="817328" y="858519"/>
                  </a:lnTo>
                  <a:lnTo>
                    <a:pt x="828499" y="847089"/>
                  </a:lnTo>
                  <a:lnTo>
                    <a:pt x="701586" y="847089"/>
                  </a:lnTo>
                  <a:lnTo>
                    <a:pt x="701586" y="586739"/>
                  </a:lnTo>
                  <a:lnTo>
                    <a:pt x="697776" y="567689"/>
                  </a:lnTo>
                  <a:lnTo>
                    <a:pt x="687397" y="552449"/>
                  </a:lnTo>
                  <a:lnTo>
                    <a:pt x="672021" y="541019"/>
                  </a:lnTo>
                  <a:lnTo>
                    <a:pt x="653224" y="537209"/>
                  </a:lnTo>
                  <a:lnTo>
                    <a:pt x="536790" y="537209"/>
                  </a:lnTo>
                  <a:lnTo>
                    <a:pt x="529882" y="529589"/>
                  </a:lnTo>
                  <a:lnTo>
                    <a:pt x="529882" y="82549"/>
                  </a:lnTo>
                  <a:lnTo>
                    <a:pt x="761429" y="82549"/>
                  </a:lnTo>
                  <a:lnTo>
                    <a:pt x="759297" y="81279"/>
                  </a:lnTo>
                  <a:close/>
                </a:path>
                <a:path w="977265" h="986790">
                  <a:moveTo>
                    <a:pt x="637438" y="190499"/>
                  </a:moveTo>
                  <a:lnTo>
                    <a:pt x="615749" y="195579"/>
                  </a:lnTo>
                  <a:lnTo>
                    <a:pt x="597852" y="208279"/>
                  </a:lnTo>
                  <a:lnTo>
                    <a:pt x="585689" y="226059"/>
                  </a:lnTo>
                  <a:lnTo>
                    <a:pt x="581202" y="247649"/>
                  </a:lnTo>
                  <a:lnTo>
                    <a:pt x="584192" y="266699"/>
                  </a:lnTo>
                  <a:lnTo>
                    <a:pt x="592545" y="281939"/>
                  </a:lnTo>
                  <a:lnTo>
                    <a:pt x="605339" y="294639"/>
                  </a:lnTo>
                  <a:lnTo>
                    <a:pt x="621652" y="302259"/>
                  </a:lnTo>
                  <a:lnTo>
                    <a:pt x="621652" y="398779"/>
                  </a:lnTo>
                  <a:lnTo>
                    <a:pt x="625459" y="417829"/>
                  </a:lnTo>
                  <a:lnTo>
                    <a:pt x="635835" y="433069"/>
                  </a:lnTo>
                  <a:lnTo>
                    <a:pt x="651205" y="444499"/>
                  </a:lnTo>
                  <a:lnTo>
                    <a:pt x="670001" y="448309"/>
                  </a:lnTo>
                  <a:lnTo>
                    <a:pt x="889063" y="448309"/>
                  </a:lnTo>
                  <a:lnTo>
                    <a:pt x="889788" y="459739"/>
                  </a:lnTo>
                  <a:lnTo>
                    <a:pt x="890419" y="471169"/>
                  </a:lnTo>
                  <a:lnTo>
                    <a:pt x="890863" y="482599"/>
                  </a:lnTo>
                  <a:lnTo>
                    <a:pt x="890919" y="486409"/>
                  </a:lnTo>
                  <a:lnTo>
                    <a:pt x="891001" y="505459"/>
                  </a:lnTo>
                  <a:lnTo>
                    <a:pt x="890785" y="516889"/>
                  </a:lnTo>
                  <a:lnTo>
                    <a:pt x="890201" y="527049"/>
                  </a:lnTo>
                  <a:lnTo>
                    <a:pt x="889063" y="538479"/>
                  </a:lnTo>
                  <a:lnTo>
                    <a:pt x="838733" y="538479"/>
                  </a:lnTo>
                  <a:lnTo>
                    <a:pt x="819943" y="542289"/>
                  </a:lnTo>
                  <a:lnTo>
                    <a:pt x="804571" y="553719"/>
                  </a:lnTo>
                  <a:lnTo>
                    <a:pt x="794193" y="568959"/>
                  </a:lnTo>
                  <a:lnTo>
                    <a:pt x="790384" y="588009"/>
                  </a:lnTo>
                  <a:lnTo>
                    <a:pt x="790384" y="769619"/>
                  </a:lnTo>
                  <a:lnTo>
                    <a:pt x="770403" y="791209"/>
                  </a:lnTo>
                  <a:lnTo>
                    <a:pt x="748942" y="811529"/>
                  </a:lnTo>
                  <a:lnTo>
                    <a:pt x="726003" y="830579"/>
                  </a:lnTo>
                  <a:lnTo>
                    <a:pt x="701586" y="847089"/>
                  </a:lnTo>
                  <a:lnTo>
                    <a:pt x="828499" y="847089"/>
                  </a:lnTo>
                  <a:lnTo>
                    <a:pt x="848359" y="826769"/>
                  </a:lnTo>
                  <a:lnTo>
                    <a:pt x="876534" y="792479"/>
                  </a:lnTo>
                  <a:lnTo>
                    <a:pt x="901652" y="756919"/>
                  </a:lnTo>
                  <a:lnTo>
                    <a:pt x="918575" y="726439"/>
                  </a:lnTo>
                  <a:lnTo>
                    <a:pt x="823937" y="726439"/>
                  </a:lnTo>
                  <a:lnTo>
                    <a:pt x="823937" y="577849"/>
                  </a:lnTo>
                  <a:lnTo>
                    <a:pt x="830846" y="571499"/>
                  </a:lnTo>
                  <a:lnTo>
                    <a:pt x="970174" y="571499"/>
                  </a:lnTo>
                  <a:lnTo>
                    <a:pt x="974337" y="543559"/>
                  </a:lnTo>
                  <a:lnTo>
                    <a:pt x="976884" y="496569"/>
                  </a:lnTo>
                  <a:lnTo>
                    <a:pt x="976831" y="491489"/>
                  </a:lnTo>
                  <a:lnTo>
                    <a:pt x="974871" y="444499"/>
                  </a:lnTo>
                  <a:lnTo>
                    <a:pt x="970817" y="415289"/>
                  </a:lnTo>
                  <a:lnTo>
                    <a:pt x="660133" y="415289"/>
                  </a:lnTo>
                  <a:lnTo>
                    <a:pt x="653224" y="407669"/>
                  </a:lnTo>
                  <a:lnTo>
                    <a:pt x="653224" y="302259"/>
                  </a:lnTo>
                  <a:lnTo>
                    <a:pt x="669539" y="294639"/>
                  </a:lnTo>
                  <a:lnTo>
                    <a:pt x="682337" y="281939"/>
                  </a:lnTo>
                  <a:lnTo>
                    <a:pt x="687212" y="273049"/>
                  </a:lnTo>
                  <a:lnTo>
                    <a:pt x="637438" y="273049"/>
                  </a:lnTo>
                  <a:lnTo>
                    <a:pt x="628312" y="270509"/>
                  </a:lnTo>
                  <a:lnTo>
                    <a:pt x="620668" y="265429"/>
                  </a:lnTo>
                  <a:lnTo>
                    <a:pt x="615242" y="257809"/>
                  </a:lnTo>
                  <a:lnTo>
                    <a:pt x="612775" y="247649"/>
                  </a:lnTo>
                  <a:lnTo>
                    <a:pt x="614685" y="238759"/>
                  </a:lnTo>
                  <a:lnTo>
                    <a:pt x="619925" y="231139"/>
                  </a:lnTo>
                  <a:lnTo>
                    <a:pt x="627755" y="224789"/>
                  </a:lnTo>
                  <a:lnTo>
                    <a:pt x="637438" y="223519"/>
                  </a:lnTo>
                  <a:lnTo>
                    <a:pt x="687634" y="223519"/>
                  </a:lnTo>
                  <a:lnTo>
                    <a:pt x="677406" y="208279"/>
                  </a:lnTo>
                  <a:lnTo>
                    <a:pt x="659552" y="195579"/>
                  </a:lnTo>
                  <a:lnTo>
                    <a:pt x="637438" y="190499"/>
                  </a:lnTo>
                  <a:close/>
                </a:path>
                <a:path w="977265" h="986790">
                  <a:moveTo>
                    <a:pt x="246090" y="412749"/>
                  </a:moveTo>
                  <a:lnTo>
                    <a:pt x="211162" y="412749"/>
                  </a:lnTo>
                  <a:lnTo>
                    <a:pt x="218071" y="421639"/>
                  </a:lnTo>
                  <a:lnTo>
                    <a:pt x="218071" y="641349"/>
                  </a:lnTo>
                  <a:lnTo>
                    <a:pt x="201757" y="648969"/>
                  </a:lnTo>
                  <a:lnTo>
                    <a:pt x="188958" y="661669"/>
                  </a:lnTo>
                  <a:lnTo>
                    <a:pt x="180600" y="676909"/>
                  </a:lnTo>
                  <a:lnTo>
                    <a:pt x="177609" y="695959"/>
                  </a:lnTo>
                  <a:lnTo>
                    <a:pt x="182097" y="717549"/>
                  </a:lnTo>
                  <a:lnTo>
                    <a:pt x="194265" y="736599"/>
                  </a:lnTo>
                  <a:lnTo>
                    <a:pt x="212167" y="749299"/>
                  </a:lnTo>
                  <a:lnTo>
                    <a:pt x="233857" y="753109"/>
                  </a:lnTo>
                  <a:lnTo>
                    <a:pt x="255553" y="749299"/>
                  </a:lnTo>
                  <a:lnTo>
                    <a:pt x="273454" y="736599"/>
                  </a:lnTo>
                  <a:lnTo>
                    <a:pt x="283997" y="720089"/>
                  </a:lnTo>
                  <a:lnTo>
                    <a:pt x="234848" y="720089"/>
                  </a:lnTo>
                  <a:lnTo>
                    <a:pt x="225163" y="718819"/>
                  </a:lnTo>
                  <a:lnTo>
                    <a:pt x="217328" y="713739"/>
                  </a:lnTo>
                  <a:lnTo>
                    <a:pt x="212084" y="706119"/>
                  </a:lnTo>
                  <a:lnTo>
                    <a:pt x="210172" y="695959"/>
                  </a:lnTo>
                  <a:lnTo>
                    <a:pt x="212084" y="685799"/>
                  </a:lnTo>
                  <a:lnTo>
                    <a:pt x="217328" y="678179"/>
                  </a:lnTo>
                  <a:lnTo>
                    <a:pt x="225163" y="673099"/>
                  </a:lnTo>
                  <a:lnTo>
                    <a:pt x="234848" y="670559"/>
                  </a:lnTo>
                  <a:lnTo>
                    <a:pt x="283632" y="670559"/>
                  </a:lnTo>
                  <a:lnTo>
                    <a:pt x="278757" y="661669"/>
                  </a:lnTo>
                  <a:lnTo>
                    <a:pt x="265958" y="648969"/>
                  </a:lnTo>
                  <a:lnTo>
                    <a:pt x="249643" y="641349"/>
                  </a:lnTo>
                  <a:lnTo>
                    <a:pt x="249643" y="430529"/>
                  </a:lnTo>
                  <a:lnTo>
                    <a:pt x="246090" y="412749"/>
                  </a:lnTo>
                  <a:close/>
                </a:path>
                <a:path w="977265" h="986790">
                  <a:moveTo>
                    <a:pt x="970174" y="571499"/>
                  </a:moveTo>
                  <a:lnTo>
                    <a:pt x="885113" y="571499"/>
                  </a:lnTo>
                  <a:lnTo>
                    <a:pt x="875555" y="613409"/>
                  </a:lnTo>
                  <a:lnTo>
                    <a:pt x="861926" y="652779"/>
                  </a:lnTo>
                  <a:lnTo>
                    <a:pt x="844598" y="690879"/>
                  </a:lnTo>
                  <a:lnTo>
                    <a:pt x="823937" y="726439"/>
                  </a:lnTo>
                  <a:lnTo>
                    <a:pt x="918575" y="726439"/>
                  </a:lnTo>
                  <a:lnTo>
                    <a:pt x="923511" y="717549"/>
                  </a:lnTo>
                  <a:lnTo>
                    <a:pt x="941911" y="676909"/>
                  </a:lnTo>
                  <a:lnTo>
                    <a:pt x="956649" y="633729"/>
                  </a:lnTo>
                  <a:lnTo>
                    <a:pt x="967525" y="589279"/>
                  </a:lnTo>
                  <a:lnTo>
                    <a:pt x="970174" y="571499"/>
                  </a:lnTo>
                  <a:close/>
                </a:path>
                <a:path w="977265" h="986790">
                  <a:moveTo>
                    <a:pt x="283632" y="670559"/>
                  </a:moveTo>
                  <a:lnTo>
                    <a:pt x="234848" y="670559"/>
                  </a:lnTo>
                  <a:lnTo>
                    <a:pt x="243975" y="673099"/>
                  </a:lnTo>
                  <a:lnTo>
                    <a:pt x="251623" y="678179"/>
                  </a:lnTo>
                  <a:lnTo>
                    <a:pt x="257049" y="685799"/>
                  </a:lnTo>
                  <a:lnTo>
                    <a:pt x="259511" y="695959"/>
                  </a:lnTo>
                  <a:lnTo>
                    <a:pt x="257601" y="706119"/>
                  </a:lnTo>
                  <a:lnTo>
                    <a:pt x="252361" y="713739"/>
                  </a:lnTo>
                  <a:lnTo>
                    <a:pt x="244531" y="718819"/>
                  </a:lnTo>
                  <a:lnTo>
                    <a:pt x="234848" y="720089"/>
                  </a:lnTo>
                  <a:lnTo>
                    <a:pt x="283997" y="720089"/>
                  </a:lnTo>
                  <a:lnTo>
                    <a:pt x="285619" y="717549"/>
                  </a:lnTo>
                  <a:lnTo>
                    <a:pt x="290106" y="695959"/>
                  </a:lnTo>
                  <a:lnTo>
                    <a:pt x="287114" y="676909"/>
                  </a:lnTo>
                  <a:lnTo>
                    <a:pt x="283632" y="670559"/>
                  </a:lnTo>
                  <a:close/>
                </a:path>
                <a:path w="977265" h="986790">
                  <a:moveTo>
                    <a:pt x="437136" y="372109"/>
                  </a:moveTo>
                  <a:lnTo>
                    <a:pt x="387794" y="372109"/>
                  </a:lnTo>
                  <a:lnTo>
                    <a:pt x="397477" y="374649"/>
                  </a:lnTo>
                  <a:lnTo>
                    <a:pt x="405307" y="379729"/>
                  </a:lnTo>
                  <a:lnTo>
                    <a:pt x="410547" y="387349"/>
                  </a:lnTo>
                  <a:lnTo>
                    <a:pt x="412457" y="397509"/>
                  </a:lnTo>
                  <a:lnTo>
                    <a:pt x="410547" y="407669"/>
                  </a:lnTo>
                  <a:lnTo>
                    <a:pt x="405307" y="415289"/>
                  </a:lnTo>
                  <a:lnTo>
                    <a:pt x="397477" y="420369"/>
                  </a:lnTo>
                  <a:lnTo>
                    <a:pt x="387794" y="421639"/>
                  </a:lnTo>
                  <a:lnTo>
                    <a:pt x="438479" y="421639"/>
                  </a:lnTo>
                  <a:lnTo>
                    <a:pt x="441051" y="416559"/>
                  </a:lnTo>
                  <a:lnTo>
                    <a:pt x="444042" y="398779"/>
                  </a:lnTo>
                  <a:lnTo>
                    <a:pt x="439693" y="375919"/>
                  </a:lnTo>
                  <a:lnTo>
                    <a:pt x="437136" y="372109"/>
                  </a:lnTo>
                  <a:close/>
                </a:path>
                <a:path w="977265" h="986790">
                  <a:moveTo>
                    <a:pt x="761429" y="82549"/>
                  </a:moveTo>
                  <a:lnTo>
                    <a:pt x="529882" y="82549"/>
                  </a:lnTo>
                  <a:lnTo>
                    <a:pt x="576260" y="90169"/>
                  </a:lnTo>
                  <a:lnTo>
                    <a:pt x="620506" y="102869"/>
                  </a:lnTo>
                  <a:lnTo>
                    <a:pt x="662384" y="120649"/>
                  </a:lnTo>
                  <a:lnTo>
                    <a:pt x="701656" y="142239"/>
                  </a:lnTo>
                  <a:lnTo>
                    <a:pt x="738085" y="168909"/>
                  </a:lnTo>
                  <a:lnTo>
                    <a:pt x="738085" y="274319"/>
                  </a:lnTo>
                  <a:lnTo>
                    <a:pt x="741895" y="293369"/>
                  </a:lnTo>
                  <a:lnTo>
                    <a:pt x="752273" y="308609"/>
                  </a:lnTo>
                  <a:lnTo>
                    <a:pt x="767644" y="320039"/>
                  </a:lnTo>
                  <a:lnTo>
                    <a:pt x="786434" y="323849"/>
                  </a:lnTo>
                  <a:lnTo>
                    <a:pt x="856500" y="323849"/>
                  </a:lnTo>
                  <a:lnTo>
                    <a:pt x="864977" y="345439"/>
                  </a:lnTo>
                  <a:lnTo>
                    <a:pt x="872531" y="368299"/>
                  </a:lnTo>
                  <a:lnTo>
                    <a:pt x="878974" y="391159"/>
                  </a:lnTo>
                  <a:lnTo>
                    <a:pt x="884123" y="415289"/>
                  </a:lnTo>
                  <a:lnTo>
                    <a:pt x="970817" y="415289"/>
                  </a:lnTo>
                  <a:lnTo>
                    <a:pt x="968174" y="396239"/>
                  </a:lnTo>
                  <a:lnTo>
                    <a:pt x="956920" y="349249"/>
                  </a:lnTo>
                  <a:lnTo>
                    <a:pt x="941238" y="304799"/>
                  </a:lnTo>
                  <a:lnTo>
                    <a:pt x="935360" y="292099"/>
                  </a:lnTo>
                  <a:lnTo>
                    <a:pt x="777557" y="292099"/>
                  </a:lnTo>
                  <a:lnTo>
                    <a:pt x="770648" y="283209"/>
                  </a:lnTo>
                  <a:lnTo>
                    <a:pt x="770648" y="198119"/>
                  </a:lnTo>
                  <a:lnTo>
                    <a:pt x="881112" y="198119"/>
                  </a:lnTo>
                  <a:lnTo>
                    <a:pt x="868889" y="181609"/>
                  </a:lnTo>
                  <a:lnTo>
                    <a:pt x="836764" y="144779"/>
                  </a:lnTo>
                  <a:lnTo>
                    <a:pt x="801574" y="113029"/>
                  </a:lnTo>
                  <a:lnTo>
                    <a:pt x="763561" y="83819"/>
                  </a:lnTo>
                  <a:lnTo>
                    <a:pt x="761429" y="82549"/>
                  </a:lnTo>
                  <a:close/>
                </a:path>
                <a:path w="977265" h="986790">
                  <a:moveTo>
                    <a:pt x="232867" y="217169"/>
                  </a:moveTo>
                  <a:lnTo>
                    <a:pt x="211178" y="220979"/>
                  </a:lnTo>
                  <a:lnTo>
                    <a:pt x="193281" y="233679"/>
                  </a:lnTo>
                  <a:lnTo>
                    <a:pt x="181117" y="251459"/>
                  </a:lnTo>
                  <a:lnTo>
                    <a:pt x="176631" y="274319"/>
                  </a:lnTo>
                  <a:lnTo>
                    <a:pt x="180978" y="295909"/>
                  </a:lnTo>
                  <a:lnTo>
                    <a:pt x="192909" y="314959"/>
                  </a:lnTo>
                  <a:lnTo>
                    <a:pt x="210760" y="326389"/>
                  </a:lnTo>
                  <a:lnTo>
                    <a:pt x="232867" y="331469"/>
                  </a:lnTo>
                  <a:lnTo>
                    <a:pt x="251205" y="327659"/>
                  </a:lnTo>
                  <a:lnTo>
                    <a:pt x="267041" y="320039"/>
                  </a:lnTo>
                  <a:lnTo>
                    <a:pt x="279360" y="307339"/>
                  </a:lnTo>
                  <a:lnTo>
                    <a:pt x="283553" y="298449"/>
                  </a:lnTo>
                  <a:lnTo>
                    <a:pt x="233857" y="298449"/>
                  </a:lnTo>
                  <a:lnTo>
                    <a:pt x="224174" y="297179"/>
                  </a:lnTo>
                  <a:lnTo>
                    <a:pt x="216344" y="290829"/>
                  </a:lnTo>
                  <a:lnTo>
                    <a:pt x="211104" y="283209"/>
                  </a:lnTo>
                  <a:lnTo>
                    <a:pt x="209194" y="274319"/>
                  </a:lnTo>
                  <a:lnTo>
                    <a:pt x="211104" y="264159"/>
                  </a:lnTo>
                  <a:lnTo>
                    <a:pt x="216344" y="256539"/>
                  </a:lnTo>
                  <a:lnTo>
                    <a:pt x="224174" y="251459"/>
                  </a:lnTo>
                  <a:lnTo>
                    <a:pt x="233857" y="248919"/>
                  </a:lnTo>
                  <a:lnTo>
                    <a:pt x="283253" y="248919"/>
                  </a:lnTo>
                  <a:lnTo>
                    <a:pt x="279360" y="241299"/>
                  </a:lnTo>
                  <a:lnTo>
                    <a:pt x="267041" y="227329"/>
                  </a:lnTo>
                  <a:lnTo>
                    <a:pt x="251205" y="219709"/>
                  </a:lnTo>
                  <a:lnTo>
                    <a:pt x="232867" y="217169"/>
                  </a:lnTo>
                  <a:close/>
                </a:path>
                <a:path w="977265" h="986790">
                  <a:moveTo>
                    <a:pt x="283253" y="248919"/>
                  </a:moveTo>
                  <a:lnTo>
                    <a:pt x="233857" y="248919"/>
                  </a:lnTo>
                  <a:lnTo>
                    <a:pt x="243542" y="251459"/>
                  </a:lnTo>
                  <a:lnTo>
                    <a:pt x="251377" y="256539"/>
                  </a:lnTo>
                  <a:lnTo>
                    <a:pt x="256621" y="264159"/>
                  </a:lnTo>
                  <a:lnTo>
                    <a:pt x="258533" y="274319"/>
                  </a:lnTo>
                  <a:lnTo>
                    <a:pt x="256621" y="283209"/>
                  </a:lnTo>
                  <a:lnTo>
                    <a:pt x="251377" y="290829"/>
                  </a:lnTo>
                  <a:lnTo>
                    <a:pt x="243542" y="295909"/>
                  </a:lnTo>
                  <a:lnTo>
                    <a:pt x="233857" y="298449"/>
                  </a:lnTo>
                  <a:lnTo>
                    <a:pt x="283553" y="298449"/>
                  </a:lnTo>
                  <a:lnTo>
                    <a:pt x="287147" y="290829"/>
                  </a:lnTo>
                  <a:lnTo>
                    <a:pt x="354241" y="290829"/>
                  </a:lnTo>
                  <a:lnTo>
                    <a:pt x="373036" y="287019"/>
                  </a:lnTo>
                  <a:lnTo>
                    <a:pt x="388407" y="275589"/>
                  </a:lnTo>
                  <a:lnTo>
                    <a:pt x="398782" y="260349"/>
                  </a:lnTo>
                  <a:lnTo>
                    <a:pt x="399543" y="256539"/>
                  </a:lnTo>
                  <a:lnTo>
                    <a:pt x="287147" y="256539"/>
                  </a:lnTo>
                  <a:lnTo>
                    <a:pt x="283253" y="248919"/>
                  </a:lnTo>
                  <a:close/>
                </a:path>
                <a:path w="977265" h="986790">
                  <a:moveTo>
                    <a:pt x="881112" y="198119"/>
                  </a:moveTo>
                  <a:lnTo>
                    <a:pt x="770648" y="198119"/>
                  </a:lnTo>
                  <a:lnTo>
                    <a:pt x="790619" y="219709"/>
                  </a:lnTo>
                  <a:lnTo>
                    <a:pt x="809015" y="242569"/>
                  </a:lnTo>
                  <a:lnTo>
                    <a:pt x="825744" y="266699"/>
                  </a:lnTo>
                  <a:lnTo>
                    <a:pt x="840714" y="292099"/>
                  </a:lnTo>
                  <a:lnTo>
                    <a:pt x="935360" y="292099"/>
                  </a:lnTo>
                  <a:lnTo>
                    <a:pt x="921254" y="261619"/>
                  </a:lnTo>
                  <a:lnTo>
                    <a:pt x="897095" y="219709"/>
                  </a:lnTo>
                  <a:lnTo>
                    <a:pt x="881112" y="198119"/>
                  </a:lnTo>
                  <a:close/>
                </a:path>
                <a:path w="977265" h="986790">
                  <a:moveTo>
                    <a:pt x="687634" y="223519"/>
                  </a:moveTo>
                  <a:lnTo>
                    <a:pt x="637438" y="223519"/>
                  </a:lnTo>
                  <a:lnTo>
                    <a:pt x="647123" y="224789"/>
                  </a:lnTo>
                  <a:lnTo>
                    <a:pt x="654958" y="231139"/>
                  </a:lnTo>
                  <a:lnTo>
                    <a:pt x="660201" y="238759"/>
                  </a:lnTo>
                  <a:lnTo>
                    <a:pt x="662114" y="247649"/>
                  </a:lnTo>
                  <a:lnTo>
                    <a:pt x="660201" y="257809"/>
                  </a:lnTo>
                  <a:lnTo>
                    <a:pt x="654958" y="265429"/>
                  </a:lnTo>
                  <a:lnTo>
                    <a:pt x="647123" y="270509"/>
                  </a:lnTo>
                  <a:lnTo>
                    <a:pt x="637438" y="273049"/>
                  </a:lnTo>
                  <a:lnTo>
                    <a:pt x="687212" y="273049"/>
                  </a:lnTo>
                  <a:lnTo>
                    <a:pt x="690695" y="266699"/>
                  </a:lnTo>
                  <a:lnTo>
                    <a:pt x="693686" y="247649"/>
                  </a:lnTo>
                  <a:lnTo>
                    <a:pt x="689339" y="226059"/>
                  </a:lnTo>
                  <a:lnTo>
                    <a:pt x="687634" y="223519"/>
                  </a:lnTo>
                  <a:close/>
                </a:path>
                <a:path w="977265" h="986790">
                  <a:moveTo>
                    <a:pt x="402590" y="100329"/>
                  </a:moveTo>
                  <a:lnTo>
                    <a:pt x="370027" y="100329"/>
                  </a:lnTo>
                  <a:lnTo>
                    <a:pt x="370027" y="250189"/>
                  </a:lnTo>
                  <a:lnTo>
                    <a:pt x="363118" y="256539"/>
                  </a:lnTo>
                  <a:lnTo>
                    <a:pt x="399543" y="256539"/>
                  </a:lnTo>
                  <a:lnTo>
                    <a:pt x="402590" y="241299"/>
                  </a:lnTo>
                  <a:lnTo>
                    <a:pt x="402590" y="100329"/>
                  </a:lnTo>
                  <a:close/>
                </a:path>
              </a:pathLst>
            </a:custGeom>
            <a:solidFill>
              <a:srgbClr val="0095FF"/>
            </a:solidFill>
          </p:spPr>
          <p:txBody>
            <a:bodyPr wrap="square" lIns="0" tIns="0" rIns="0" bIns="0" rtlCol="0"/>
            <a:lstStyle/>
            <a:p>
              <a:endParaRPr dirty="0"/>
            </a:p>
          </p:txBody>
        </p:sp>
        <p:sp>
          <p:nvSpPr>
            <p:cNvPr id="14" name="object 14"/>
            <p:cNvSpPr/>
            <p:nvPr/>
          </p:nvSpPr>
          <p:spPr>
            <a:xfrm>
              <a:off x="243838" y="481578"/>
              <a:ext cx="1960880" cy="926465"/>
            </a:xfrm>
            <a:custGeom>
              <a:avLst/>
              <a:gdLst/>
              <a:ahLst/>
              <a:cxnLst/>
              <a:rect l="l" t="t" r="r" b="b"/>
              <a:pathLst>
                <a:path w="1960880" h="926465">
                  <a:moveTo>
                    <a:pt x="1645907" y="0"/>
                  </a:moveTo>
                  <a:lnTo>
                    <a:pt x="1136738" y="0"/>
                  </a:lnTo>
                  <a:lnTo>
                    <a:pt x="1136738" y="1981"/>
                  </a:lnTo>
                  <a:lnTo>
                    <a:pt x="1151943" y="14611"/>
                  </a:lnTo>
                  <a:lnTo>
                    <a:pt x="1166707" y="27533"/>
                  </a:lnTo>
                  <a:lnTo>
                    <a:pt x="1194955" y="54355"/>
                  </a:lnTo>
                  <a:lnTo>
                    <a:pt x="1226902" y="89309"/>
                  </a:lnTo>
                  <a:lnTo>
                    <a:pt x="1255153" y="126491"/>
                  </a:lnTo>
                  <a:lnTo>
                    <a:pt x="1256131" y="126491"/>
                  </a:lnTo>
                  <a:lnTo>
                    <a:pt x="1256131" y="128460"/>
                  </a:lnTo>
                  <a:lnTo>
                    <a:pt x="1283415" y="171183"/>
                  </a:lnTo>
                  <a:lnTo>
                    <a:pt x="1306816" y="216154"/>
                  </a:lnTo>
                  <a:lnTo>
                    <a:pt x="1326195" y="263077"/>
                  </a:lnTo>
                  <a:lnTo>
                    <a:pt x="1341414" y="311660"/>
                  </a:lnTo>
                  <a:lnTo>
                    <a:pt x="1352335" y="361609"/>
                  </a:lnTo>
                  <a:lnTo>
                    <a:pt x="1358819" y="412628"/>
                  </a:lnTo>
                  <a:lnTo>
                    <a:pt x="1360728" y="464426"/>
                  </a:lnTo>
                  <a:lnTo>
                    <a:pt x="1360728" y="468388"/>
                  </a:lnTo>
                  <a:lnTo>
                    <a:pt x="1358040" y="520687"/>
                  </a:lnTo>
                  <a:lnTo>
                    <a:pt x="1350951" y="571604"/>
                  </a:lnTo>
                  <a:lnTo>
                    <a:pt x="1339650" y="620967"/>
                  </a:lnTo>
                  <a:lnTo>
                    <a:pt x="1324329" y="668603"/>
                  </a:lnTo>
                  <a:lnTo>
                    <a:pt x="1305175" y="714338"/>
                  </a:lnTo>
                  <a:lnTo>
                    <a:pt x="1282379" y="757999"/>
                  </a:lnTo>
                  <a:lnTo>
                    <a:pt x="1256131" y="799414"/>
                  </a:lnTo>
                  <a:lnTo>
                    <a:pt x="1229709" y="834598"/>
                  </a:lnTo>
                  <a:lnTo>
                    <a:pt x="1200878" y="867468"/>
                  </a:lnTo>
                  <a:lnTo>
                    <a:pt x="1169826" y="897931"/>
                  </a:lnTo>
                  <a:lnTo>
                    <a:pt x="1136738" y="925893"/>
                  </a:lnTo>
                  <a:lnTo>
                    <a:pt x="1598536" y="925893"/>
                  </a:lnTo>
                  <a:lnTo>
                    <a:pt x="1598536" y="799414"/>
                  </a:lnTo>
                  <a:lnTo>
                    <a:pt x="1451508" y="799414"/>
                  </a:lnTo>
                  <a:lnTo>
                    <a:pt x="1451508" y="572134"/>
                  </a:lnTo>
                  <a:lnTo>
                    <a:pt x="1622221" y="572134"/>
                  </a:lnTo>
                  <a:lnTo>
                    <a:pt x="1681086" y="570104"/>
                  </a:lnTo>
                  <a:lnTo>
                    <a:pt x="1733416" y="563948"/>
                  </a:lnTo>
                  <a:lnTo>
                    <a:pt x="1779303" y="553571"/>
                  </a:lnTo>
                  <a:lnTo>
                    <a:pt x="1818843" y="538878"/>
                  </a:lnTo>
                  <a:lnTo>
                    <a:pt x="1852129" y="519772"/>
                  </a:lnTo>
                  <a:lnTo>
                    <a:pt x="1891079" y="486314"/>
                  </a:lnTo>
                  <a:lnTo>
                    <a:pt x="1921457" y="446360"/>
                  </a:lnTo>
                  <a:lnTo>
                    <a:pt x="1921786" y="445655"/>
                  </a:lnTo>
                  <a:lnTo>
                    <a:pt x="1451508" y="445655"/>
                  </a:lnTo>
                  <a:lnTo>
                    <a:pt x="1451508" y="125501"/>
                  </a:lnTo>
                  <a:lnTo>
                    <a:pt x="1918063" y="125501"/>
                  </a:lnTo>
                  <a:lnTo>
                    <a:pt x="1907623" y="108699"/>
                  </a:lnTo>
                  <a:lnTo>
                    <a:pt x="1877783" y="76085"/>
                  </a:lnTo>
                  <a:lnTo>
                    <a:pt x="1841921" y="48821"/>
                  </a:lnTo>
                  <a:lnTo>
                    <a:pt x="1800707" y="27533"/>
                  </a:lnTo>
                  <a:lnTo>
                    <a:pt x="1754237" y="12268"/>
                  </a:lnTo>
                  <a:lnTo>
                    <a:pt x="1702605" y="3075"/>
                  </a:lnTo>
                  <a:lnTo>
                    <a:pt x="1645907" y="0"/>
                  </a:lnTo>
                  <a:close/>
                </a:path>
                <a:path w="1960880" h="926465">
                  <a:moveTo>
                    <a:pt x="1918063" y="125501"/>
                  </a:moveTo>
                  <a:lnTo>
                    <a:pt x="1567954" y="125501"/>
                  </a:lnTo>
                  <a:lnTo>
                    <a:pt x="1625426" y="129947"/>
                  </a:lnTo>
                  <a:lnTo>
                    <a:pt x="1672510" y="143286"/>
                  </a:lnTo>
                  <a:lnTo>
                    <a:pt x="1709180" y="165517"/>
                  </a:lnTo>
                  <a:lnTo>
                    <a:pt x="1735407" y="196642"/>
                  </a:lnTo>
                  <a:lnTo>
                    <a:pt x="1751164" y="236660"/>
                  </a:lnTo>
                  <a:lnTo>
                    <a:pt x="1756422" y="285572"/>
                  </a:lnTo>
                  <a:lnTo>
                    <a:pt x="1753246" y="325206"/>
                  </a:lnTo>
                  <a:lnTo>
                    <a:pt x="1727281" y="388545"/>
                  </a:lnTo>
                  <a:lnTo>
                    <a:pt x="1680795" y="426897"/>
                  </a:lnTo>
                  <a:lnTo>
                    <a:pt x="1613789" y="443602"/>
                  </a:lnTo>
                  <a:lnTo>
                    <a:pt x="1569923" y="445655"/>
                  </a:lnTo>
                  <a:lnTo>
                    <a:pt x="1921786" y="445655"/>
                  </a:lnTo>
                  <a:lnTo>
                    <a:pt x="1943214" y="399815"/>
                  </a:lnTo>
                  <a:lnTo>
                    <a:pt x="1956303" y="346581"/>
                  </a:lnTo>
                  <a:lnTo>
                    <a:pt x="1960676" y="286562"/>
                  </a:lnTo>
                  <a:lnTo>
                    <a:pt x="1957360" y="234984"/>
                  </a:lnTo>
                  <a:lnTo>
                    <a:pt x="1947412" y="188148"/>
                  </a:lnTo>
                  <a:lnTo>
                    <a:pt x="1930833" y="146053"/>
                  </a:lnTo>
                  <a:lnTo>
                    <a:pt x="1918063" y="125501"/>
                  </a:lnTo>
                  <a:close/>
                </a:path>
                <a:path w="1960880" h="926465">
                  <a:moveTo>
                    <a:pt x="439102" y="0"/>
                  </a:moveTo>
                  <a:lnTo>
                    <a:pt x="0" y="0"/>
                  </a:lnTo>
                  <a:lnTo>
                    <a:pt x="0" y="126491"/>
                  </a:lnTo>
                  <a:lnTo>
                    <a:pt x="122364" y="126491"/>
                  </a:lnTo>
                  <a:lnTo>
                    <a:pt x="122364" y="799414"/>
                  </a:lnTo>
                  <a:lnTo>
                    <a:pt x="0" y="799414"/>
                  </a:lnTo>
                  <a:lnTo>
                    <a:pt x="0" y="924902"/>
                  </a:lnTo>
                  <a:lnTo>
                    <a:pt x="434174" y="924902"/>
                  </a:lnTo>
                  <a:lnTo>
                    <a:pt x="398020" y="894286"/>
                  </a:lnTo>
                  <a:lnTo>
                    <a:pt x="364490" y="860774"/>
                  </a:lnTo>
                  <a:lnTo>
                    <a:pt x="333763" y="824558"/>
                  </a:lnTo>
                  <a:lnTo>
                    <a:pt x="306016" y="785830"/>
                  </a:lnTo>
                  <a:lnTo>
                    <a:pt x="281427" y="744780"/>
                  </a:lnTo>
                  <a:lnTo>
                    <a:pt x="260175" y="701602"/>
                  </a:lnTo>
                  <a:lnTo>
                    <a:pt x="242437" y="656486"/>
                  </a:lnTo>
                  <a:lnTo>
                    <a:pt x="228391" y="609624"/>
                  </a:lnTo>
                  <a:lnTo>
                    <a:pt x="218215" y="561207"/>
                  </a:lnTo>
                  <a:lnTo>
                    <a:pt x="212087" y="511427"/>
                  </a:lnTo>
                  <a:lnTo>
                    <a:pt x="210185" y="460476"/>
                  </a:lnTo>
                  <a:lnTo>
                    <a:pt x="212623" y="409818"/>
                  </a:lnTo>
                  <a:lnTo>
                    <a:pt x="219284" y="360372"/>
                  </a:lnTo>
                  <a:lnTo>
                    <a:pt x="229983" y="312319"/>
                  </a:lnTo>
                  <a:lnTo>
                    <a:pt x="244540" y="265844"/>
                  </a:lnTo>
                  <a:lnTo>
                    <a:pt x="262772" y="221128"/>
                  </a:lnTo>
                  <a:lnTo>
                    <a:pt x="284495" y="178353"/>
                  </a:lnTo>
                  <a:lnTo>
                    <a:pt x="309528" y="137703"/>
                  </a:lnTo>
                  <a:lnTo>
                    <a:pt x="337687" y="99360"/>
                  </a:lnTo>
                  <a:lnTo>
                    <a:pt x="368791" y="63507"/>
                  </a:lnTo>
                  <a:lnTo>
                    <a:pt x="402657" y="30326"/>
                  </a:lnTo>
                  <a:lnTo>
                    <a:pt x="439102" y="0"/>
                  </a:lnTo>
                  <a:close/>
                </a:path>
              </a:pathLst>
            </a:custGeom>
            <a:solidFill>
              <a:srgbClr val="FFFFFF"/>
            </a:solidFill>
          </p:spPr>
          <p:txBody>
            <a:bodyPr wrap="square" lIns="0" tIns="0" rIns="0" bIns="0" rtlCol="0"/>
            <a:lstStyle/>
            <a:p>
              <a:endParaRPr/>
            </a:p>
          </p:txBody>
        </p:sp>
      </p:grpSp>
      <p:sp>
        <p:nvSpPr>
          <p:cNvPr id="17" name="Slide Number Placeholder 16">
            <a:extLst>
              <a:ext uri="{FF2B5EF4-FFF2-40B4-BE49-F238E27FC236}">
                <a16:creationId xmlns:a16="http://schemas.microsoft.com/office/drawing/2014/main" id="{15356978-A63E-2D8E-1802-FADE27479CF5}"/>
              </a:ext>
            </a:extLst>
          </p:cNvPr>
          <p:cNvSpPr>
            <a:spLocks noGrp="1"/>
          </p:cNvSpPr>
          <p:nvPr>
            <p:ph type="sldNum" sz="quarter" idx="7"/>
          </p:nvPr>
        </p:nvSpPr>
        <p:spPr/>
        <p:txBody>
          <a:bodyPr/>
          <a:lstStyle/>
          <a:p>
            <a:pPr marL="95885">
              <a:lnSpc>
                <a:spcPct val="100000"/>
              </a:lnSpc>
              <a:spcBef>
                <a:spcPts val="70"/>
              </a:spcBef>
            </a:pPr>
            <a:fld id="{81D60167-4931-47E6-BA6A-407CBD079E47}" type="slidenum">
              <a:rPr lang="en-US" spc="-50" smtClean="0"/>
              <a:t>1</a:t>
            </a:fld>
            <a:endParaRPr lang="en-US" spc="-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1643079"/>
          </a:xfrm>
          <a:prstGeom prst="rect">
            <a:avLst/>
          </a:prstGeom>
        </p:spPr>
        <p:txBody>
          <a:bodyPr vert="horz" wrap="square" lIns="0" tIns="64135" rIns="0" bIns="0" rtlCol="0" anchor="t">
            <a:spAutoFit/>
          </a:bodyPr>
          <a:lstStyle/>
          <a:p>
            <a:pPr marL="12700" marR="5080">
              <a:lnSpc>
                <a:spcPct val="213072"/>
              </a:lnSpc>
              <a:spcBef>
                <a:spcPts val="505"/>
              </a:spcBef>
            </a:pPr>
            <a:r>
              <a:rPr sz="2600" dirty="0">
                <a:latin typeface="Source Sans Pro" panose="020B0503030403020204" pitchFamily="34" charset="0"/>
                <a:ea typeface="Source Sans Pro" panose="020B0503030403020204" pitchFamily="34" charset="0"/>
              </a:rPr>
              <a:t>OHID</a:t>
            </a:r>
            <a:r>
              <a:rPr sz="2600" spc="-55"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USERNAME</a:t>
            </a:r>
            <a:r>
              <a:rPr sz="2600" spc="-4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AND</a:t>
            </a:r>
            <a:r>
              <a:rPr sz="2600" spc="-40" dirty="0">
                <a:latin typeface="Source Sans Pro" panose="020B0503030403020204" pitchFamily="34" charset="0"/>
                <a:ea typeface="Source Sans Pro" panose="020B0503030403020204" pitchFamily="34" charset="0"/>
              </a:rPr>
              <a:t> </a:t>
            </a:r>
            <a:r>
              <a:rPr sz="2600" spc="-30" dirty="0">
                <a:latin typeface="Source Sans Pro" panose="020B0503030403020204" pitchFamily="34" charset="0"/>
                <a:ea typeface="Source Sans Pro" panose="020B0503030403020204" pitchFamily="34" charset="0"/>
              </a:rPr>
              <a:t>PASSWORD </a:t>
            </a:r>
            <a:r>
              <a:rPr sz="2600" spc="-10" dirty="0">
                <a:latin typeface="Source Sans Pro" panose="020B0503030403020204" pitchFamily="34" charset="0"/>
                <a:ea typeface="Source Sans Pro" panose="020B0503030403020204" pitchFamily="34" charset="0"/>
              </a:rPr>
              <a:t>RECOVERY</a:t>
            </a:r>
            <a:r>
              <a:rPr lang="en-US" sz="2600" spc="-10" dirty="0">
                <a:latin typeface="Source Sans Pro" panose="020B0503030403020204" pitchFamily="34" charset="0"/>
                <a:ea typeface="Source Sans Pro" panose="020B0503030403020204" pitchFamily="34" charset="0"/>
              </a:rPr>
              <a:t> (1 of 2)</a:t>
            </a:r>
          </a:p>
        </p:txBody>
      </p:sp>
      <p:grpSp>
        <p:nvGrpSpPr>
          <p:cNvPr id="11" name="object 11" descr="Step 1 icon - OHID Account Recovery"/>
          <p:cNvGrpSpPr/>
          <p:nvPr/>
        </p:nvGrpSpPr>
        <p:grpSpPr>
          <a:xfrm>
            <a:off x="-4381" y="2004250"/>
            <a:ext cx="370205" cy="370205"/>
            <a:chOff x="-4381" y="2004250"/>
            <a:chExt cx="370205" cy="370205"/>
          </a:xfrm>
        </p:grpSpPr>
        <p:sp>
          <p:nvSpPr>
            <p:cNvPr id="12" name="object 12"/>
            <p:cNvSpPr/>
            <p:nvPr/>
          </p:nvSpPr>
          <p:spPr>
            <a:xfrm>
              <a:off x="9906" y="2018538"/>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9906" y="2018538"/>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4" name="object 14"/>
          <p:cNvSpPr txBox="1"/>
          <p:nvPr/>
        </p:nvSpPr>
        <p:spPr>
          <a:xfrm>
            <a:off x="115191" y="1967281"/>
            <a:ext cx="3168650" cy="2650490"/>
          </a:xfrm>
          <a:prstGeom prst="rect">
            <a:avLst/>
          </a:prstGeom>
        </p:spPr>
        <p:txBody>
          <a:bodyPr vert="horz" wrap="square" lIns="0" tIns="8255" rIns="0" bIns="0" rtlCol="0">
            <a:spAutoFit/>
          </a:bodyPr>
          <a:lstStyle/>
          <a:p>
            <a:pPr marL="307340" marR="5080" indent="-295275">
              <a:lnSpc>
                <a:spcPct val="119800"/>
              </a:lnSpc>
              <a:spcBef>
                <a:spcPts val="65"/>
              </a:spcBef>
              <a:tabLst>
                <a:tab pos="307340" algn="l"/>
              </a:tabLst>
            </a:pPr>
            <a:r>
              <a:rPr sz="1600" b="1" spc="-50" dirty="0">
                <a:solidFill>
                  <a:srgbClr val="FFFFFF"/>
                </a:solidFill>
                <a:latin typeface="Source Sans Pro" panose="020B0503030403020204" pitchFamily="34" charset="0"/>
                <a:ea typeface="Source Sans Pro" panose="020B0503030403020204" pitchFamily="34" charset="0"/>
                <a:cs typeface="Calibri"/>
              </a:rPr>
              <a:t>1</a:t>
            </a:r>
            <a:r>
              <a:rPr sz="1600" b="1" dirty="0">
                <a:solidFill>
                  <a:srgbClr val="FFFFFF"/>
                </a:solidFill>
                <a:latin typeface="Source Sans Pro" panose="020B0503030403020204" pitchFamily="34" charset="0"/>
                <a:ea typeface="Source Sans Pro" panose="020B0503030403020204" pitchFamily="34" charset="0"/>
                <a:cs typeface="Calibri"/>
              </a:rPr>
              <a:t>	</a:t>
            </a:r>
            <a:r>
              <a:rPr sz="2700" baseline="1543" dirty="0">
                <a:solidFill>
                  <a:srgbClr val="2A2E36"/>
                </a:solidFill>
                <a:latin typeface="Source Sans Pro" panose="020B0503030403020204" pitchFamily="34" charset="0"/>
                <a:ea typeface="Source Sans Pro" panose="020B0503030403020204" pitchFamily="34" charset="0"/>
                <a:cs typeface="Calibri"/>
              </a:rPr>
              <a:t>If</a:t>
            </a:r>
            <a:r>
              <a:rPr sz="2700" spc="-44" baseline="1543" dirty="0">
                <a:solidFill>
                  <a:srgbClr val="2A2E36"/>
                </a:solidFill>
                <a:latin typeface="Source Sans Pro" panose="020B0503030403020204" pitchFamily="34" charset="0"/>
                <a:ea typeface="Source Sans Pro" panose="020B0503030403020204" pitchFamily="34" charset="0"/>
                <a:cs typeface="Calibri"/>
              </a:rPr>
              <a:t> </a:t>
            </a:r>
            <a:r>
              <a:rPr sz="2700" spc="-15" baseline="1543" dirty="0">
                <a:solidFill>
                  <a:srgbClr val="2A2E36"/>
                </a:solidFill>
                <a:latin typeface="Source Sans Pro" panose="020B0503030403020204" pitchFamily="34" charset="0"/>
                <a:ea typeface="Source Sans Pro" panose="020B0503030403020204" pitchFamily="34" charset="0"/>
                <a:cs typeface="Calibri"/>
              </a:rPr>
              <a:t>customers</a:t>
            </a:r>
            <a:r>
              <a:rPr sz="2700" spc="-30" baseline="1543" dirty="0">
                <a:solidFill>
                  <a:srgbClr val="2A2E36"/>
                </a:solidFill>
                <a:latin typeface="Source Sans Pro" panose="020B0503030403020204" pitchFamily="34" charset="0"/>
                <a:ea typeface="Source Sans Pro" panose="020B0503030403020204" pitchFamily="34" charset="0"/>
                <a:cs typeface="Calibri"/>
              </a:rPr>
              <a:t> </a:t>
            </a:r>
            <a:r>
              <a:rPr sz="2700" baseline="1543" dirty="0">
                <a:solidFill>
                  <a:srgbClr val="2A2E36"/>
                </a:solidFill>
                <a:latin typeface="Source Sans Pro" panose="020B0503030403020204" pitchFamily="34" charset="0"/>
                <a:ea typeface="Source Sans Pro" panose="020B0503030403020204" pitchFamily="34" charset="0"/>
                <a:cs typeface="Calibri"/>
              </a:rPr>
              <a:t>with</a:t>
            </a:r>
            <a:r>
              <a:rPr sz="2700" spc="-22" baseline="1543" dirty="0">
                <a:solidFill>
                  <a:srgbClr val="2A2E36"/>
                </a:solidFill>
                <a:latin typeface="Source Sans Pro" panose="020B0503030403020204" pitchFamily="34" charset="0"/>
                <a:ea typeface="Source Sans Pro" panose="020B0503030403020204" pitchFamily="34" charset="0"/>
                <a:cs typeface="Calibri"/>
              </a:rPr>
              <a:t> </a:t>
            </a:r>
            <a:r>
              <a:rPr sz="2700" baseline="1543" dirty="0">
                <a:solidFill>
                  <a:srgbClr val="2A2E36"/>
                </a:solidFill>
                <a:latin typeface="Source Sans Pro" panose="020B0503030403020204" pitchFamily="34" charset="0"/>
                <a:ea typeface="Source Sans Pro" panose="020B0503030403020204" pitchFamily="34" charset="0"/>
                <a:cs typeface="Calibri"/>
              </a:rPr>
              <a:t>an</a:t>
            </a:r>
            <a:r>
              <a:rPr sz="2700" spc="-44" baseline="1543" dirty="0">
                <a:solidFill>
                  <a:srgbClr val="2A2E36"/>
                </a:solidFill>
                <a:latin typeface="Source Sans Pro" panose="020B0503030403020204" pitchFamily="34" charset="0"/>
                <a:ea typeface="Source Sans Pro" panose="020B0503030403020204" pitchFamily="34" charset="0"/>
                <a:cs typeface="Calibri"/>
              </a:rPr>
              <a:t> </a:t>
            </a:r>
            <a:r>
              <a:rPr sz="2700" spc="-15" baseline="1543" dirty="0">
                <a:solidFill>
                  <a:srgbClr val="2A2E36"/>
                </a:solidFill>
                <a:latin typeface="Source Sans Pro" panose="020B0503030403020204" pitchFamily="34" charset="0"/>
                <a:ea typeface="Source Sans Pro" panose="020B0503030403020204" pitchFamily="34" charset="0"/>
                <a:cs typeface="Calibri"/>
              </a:rPr>
              <a:t>existing </a:t>
            </a:r>
            <a:r>
              <a:rPr sz="1800" dirty="0">
                <a:solidFill>
                  <a:srgbClr val="2A2E36"/>
                </a:solidFill>
                <a:latin typeface="Source Sans Pro" panose="020B0503030403020204" pitchFamily="34" charset="0"/>
                <a:ea typeface="Source Sans Pro" panose="020B0503030403020204" pitchFamily="34" charset="0"/>
                <a:cs typeface="Calibri"/>
              </a:rPr>
              <a:t>OHID</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need</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support</a:t>
            </a:r>
            <a:r>
              <a:rPr sz="1800" spc="-5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with</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spc="-20" dirty="0">
                <a:solidFill>
                  <a:srgbClr val="2A2E36"/>
                </a:solidFill>
                <a:latin typeface="Source Sans Pro" panose="020B0503030403020204" pitchFamily="34" charset="0"/>
                <a:ea typeface="Source Sans Pro" panose="020B0503030403020204" pitchFamily="34" charset="0"/>
                <a:cs typeface="Calibri"/>
              </a:rPr>
              <a:t>their </a:t>
            </a:r>
            <a:r>
              <a:rPr sz="1800" dirty="0">
                <a:solidFill>
                  <a:srgbClr val="2A2E36"/>
                </a:solidFill>
                <a:latin typeface="Source Sans Pro" panose="020B0503030403020204" pitchFamily="34" charset="0"/>
                <a:ea typeface="Source Sans Pro" panose="020B0503030403020204" pitchFamily="34" charset="0"/>
                <a:cs typeface="Calibri"/>
              </a:rPr>
              <a:t>username</a:t>
            </a:r>
            <a:r>
              <a:rPr sz="1800" spc="-6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or</a:t>
            </a:r>
            <a:r>
              <a:rPr sz="1800" spc="-6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password,</a:t>
            </a:r>
            <a:r>
              <a:rPr sz="1800" spc="-60" dirty="0">
                <a:solidFill>
                  <a:srgbClr val="2A2E36"/>
                </a:solidFill>
                <a:latin typeface="Source Sans Pro" panose="020B0503030403020204" pitchFamily="34" charset="0"/>
                <a:ea typeface="Source Sans Pro" panose="020B0503030403020204" pitchFamily="34" charset="0"/>
                <a:cs typeface="Calibri"/>
              </a:rPr>
              <a:t> </a:t>
            </a:r>
            <a:r>
              <a:rPr sz="1800" spc="-20" dirty="0">
                <a:solidFill>
                  <a:srgbClr val="2A2E36"/>
                </a:solidFill>
                <a:latin typeface="Source Sans Pro" panose="020B0503030403020204" pitchFamily="34" charset="0"/>
                <a:ea typeface="Source Sans Pro" panose="020B0503030403020204" pitchFamily="34" charset="0"/>
                <a:cs typeface="Calibri"/>
              </a:rPr>
              <a:t>they </a:t>
            </a:r>
            <a:r>
              <a:rPr sz="1800" dirty="0">
                <a:solidFill>
                  <a:srgbClr val="2A2E36"/>
                </a:solidFill>
                <a:latin typeface="Source Sans Pro" panose="020B0503030403020204" pitchFamily="34" charset="0"/>
                <a:ea typeface="Source Sans Pro" panose="020B0503030403020204" pitchFamily="34" charset="0"/>
                <a:cs typeface="Calibri"/>
              </a:rPr>
              <a:t>should</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open</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OHID</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account recovery</a:t>
            </a:r>
            <a:r>
              <a:rPr sz="1800" spc="-4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chatbot</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by</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selecting “Forgot</a:t>
            </a:r>
            <a:r>
              <a:rPr sz="1800" spc="-4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your</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OHID</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or </a:t>
            </a:r>
            <a:r>
              <a:rPr sz="1800" spc="-10" dirty="0">
                <a:solidFill>
                  <a:srgbClr val="2A2E36"/>
                </a:solidFill>
                <a:latin typeface="Source Sans Pro" panose="020B0503030403020204" pitchFamily="34" charset="0"/>
                <a:ea typeface="Source Sans Pro" panose="020B0503030403020204" pitchFamily="34" charset="0"/>
                <a:cs typeface="Calibri"/>
              </a:rPr>
              <a:t>password”</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under</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“Log</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In” </a:t>
            </a:r>
            <a:r>
              <a:rPr sz="1800" spc="-10" dirty="0">
                <a:solidFill>
                  <a:srgbClr val="2A2E36"/>
                </a:solidFill>
                <a:latin typeface="Source Sans Pro" panose="020B0503030403020204" pitchFamily="34" charset="0"/>
                <a:ea typeface="Source Sans Pro" panose="020B0503030403020204" pitchFamily="34" charset="0"/>
                <a:cs typeface="Calibri"/>
              </a:rPr>
              <a:t>button</a:t>
            </a:r>
            <a:endParaRPr sz="1800" dirty="0">
              <a:latin typeface="Source Sans Pro" panose="020B0503030403020204" pitchFamily="34" charset="0"/>
              <a:ea typeface="Source Sans Pro" panose="020B0503030403020204" pitchFamily="34" charset="0"/>
              <a:cs typeface="Calibri"/>
            </a:endParaRPr>
          </a:p>
        </p:txBody>
      </p:sp>
      <p:grpSp>
        <p:nvGrpSpPr>
          <p:cNvPr id="4" name="object 4" descr="OHID Login Page screenshot for&#10;Step 1 - &quot;Forgot you OHID or password? Get login help&quot; to initiate Account Recovery."/>
          <p:cNvGrpSpPr/>
          <p:nvPr/>
        </p:nvGrpSpPr>
        <p:grpSpPr>
          <a:xfrm>
            <a:off x="3212591" y="1822705"/>
            <a:ext cx="4102735" cy="3388360"/>
            <a:chOff x="3212591" y="1822705"/>
            <a:chExt cx="4102735" cy="3388360"/>
          </a:xfrm>
        </p:grpSpPr>
        <p:pic>
          <p:nvPicPr>
            <p:cNvPr id="5" name="object 5"/>
            <p:cNvPicPr/>
            <p:nvPr/>
          </p:nvPicPr>
          <p:blipFill>
            <a:blip r:embed="rId2" cstate="print"/>
            <a:stretch>
              <a:fillRect/>
            </a:stretch>
          </p:blipFill>
          <p:spPr>
            <a:xfrm>
              <a:off x="3212591" y="1822705"/>
              <a:ext cx="4102621" cy="3387850"/>
            </a:xfrm>
            <a:prstGeom prst="rect">
              <a:avLst/>
            </a:prstGeom>
          </p:spPr>
        </p:pic>
        <p:pic>
          <p:nvPicPr>
            <p:cNvPr id="6" name="object 6"/>
            <p:cNvPicPr/>
            <p:nvPr/>
          </p:nvPicPr>
          <p:blipFill>
            <a:blip r:embed="rId3" cstate="print"/>
            <a:stretch>
              <a:fillRect/>
            </a:stretch>
          </p:blipFill>
          <p:spPr>
            <a:xfrm>
              <a:off x="3407663" y="2017776"/>
              <a:ext cx="3528060" cy="2799587"/>
            </a:xfrm>
            <a:prstGeom prst="rect">
              <a:avLst/>
            </a:prstGeom>
          </p:spPr>
        </p:pic>
        <p:sp>
          <p:nvSpPr>
            <p:cNvPr id="7" name="object 7"/>
            <p:cNvSpPr/>
            <p:nvPr/>
          </p:nvSpPr>
          <p:spPr>
            <a:xfrm>
              <a:off x="4265675" y="4079748"/>
              <a:ext cx="1812289" cy="393700"/>
            </a:xfrm>
            <a:custGeom>
              <a:avLst/>
              <a:gdLst/>
              <a:ahLst/>
              <a:cxnLst/>
              <a:rect l="l" t="t" r="r" b="b"/>
              <a:pathLst>
                <a:path w="1812289" h="393700">
                  <a:moveTo>
                    <a:pt x="0" y="0"/>
                  </a:moveTo>
                  <a:lnTo>
                    <a:pt x="1812036" y="0"/>
                  </a:lnTo>
                  <a:lnTo>
                    <a:pt x="1812036" y="393191"/>
                  </a:lnTo>
                  <a:lnTo>
                    <a:pt x="0" y="393191"/>
                  </a:lnTo>
                  <a:lnTo>
                    <a:pt x="0" y="0"/>
                  </a:lnTo>
                  <a:close/>
                </a:path>
              </a:pathLst>
            </a:custGeom>
            <a:ln w="6032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descr="OHID Account Recovery Step 1 icon tagging screenshot of login page"/>
            <p:cNvSpPr/>
            <p:nvPr/>
          </p:nvSpPr>
          <p:spPr>
            <a:xfrm>
              <a:off x="6166866" y="3963161"/>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7"/>
                  </a:lnTo>
                  <a:lnTo>
                    <a:pt x="6069" y="216064"/>
                  </a:lnTo>
                  <a:lnTo>
                    <a:pt x="23198" y="256839"/>
                  </a:lnTo>
                  <a:lnTo>
                    <a:pt x="49768" y="291384"/>
                  </a:lnTo>
                  <a:lnTo>
                    <a:pt x="84158" y="318072"/>
                  </a:lnTo>
                  <a:lnTo>
                    <a:pt x="124751" y="335279"/>
                  </a:lnTo>
                  <a:lnTo>
                    <a:pt x="169926" y="341375"/>
                  </a:lnTo>
                  <a:lnTo>
                    <a:pt x="215100" y="335279"/>
                  </a:lnTo>
                  <a:lnTo>
                    <a:pt x="255693" y="318072"/>
                  </a:lnTo>
                  <a:lnTo>
                    <a:pt x="290083" y="291384"/>
                  </a:lnTo>
                  <a:lnTo>
                    <a:pt x="316653" y="256839"/>
                  </a:lnTo>
                  <a:lnTo>
                    <a:pt x="333782" y="216064"/>
                  </a:lnTo>
                  <a:lnTo>
                    <a:pt x="339852" y="170687"/>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p:nvPr/>
          </p:nvSpPr>
          <p:spPr>
            <a:xfrm>
              <a:off x="6166866" y="3963161"/>
              <a:ext cx="340360" cy="341630"/>
            </a:xfrm>
            <a:custGeom>
              <a:avLst/>
              <a:gdLst/>
              <a:ahLst/>
              <a:cxnLst/>
              <a:rect l="l" t="t" r="r" b="b"/>
              <a:pathLst>
                <a:path w="340359" h="341629">
                  <a:moveTo>
                    <a:pt x="0" y="170687"/>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7"/>
                  </a:lnTo>
                  <a:lnTo>
                    <a:pt x="333782" y="216064"/>
                  </a:lnTo>
                  <a:lnTo>
                    <a:pt x="316653" y="256839"/>
                  </a:lnTo>
                  <a:lnTo>
                    <a:pt x="290083" y="291384"/>
                  </a:lnTo>
                  <a:lnTo>
                    <a:pt x="255693" y="318072"/>
                  </a:lnTo>
                  <a:lnTo>
                    <a:pt x="215100" y="335279"/>
                  </a:lnTo>
                  <a:lnTo>
                    <a:pt x="169926" y="341375"/>
                  </a:lnTo>
                  <a:lnTo>
                    <a:pt x="124751" y="335279"/>
                  </a:lnTo>
                  <a:lnTo>
                    <a:pt x="84158" y="318072"/>
                  </a:lnTo>
                  <a:lnTo>
                    <a:pt x="49768" y="291384"/>
                  </a:lnTo>
                  <a:lnTo>
                    <a:pt x="23198" y="256839"/>
                  </a:lnTo>
                  <a:lnTo>
                    <a:pt x="6069"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5" name="object 15" descr="OHID Account Recover Step 2 icon - Chatbox screenshot"/>
          <p:cNvGrpSpPr/>
          <p:nvPr/>
        </p:nvGrpSpPr>
        <p:grpSpPr>
          <a:xfrm>
            <a:off x="-4381" y="5440869"/>
            <a:ext cx="370205" cy="370205"/>
            <a:chOff x="-4381" y="5440869"/>
            <a:chExt cx="370205" cy="370205"/>
          </a:xfrm>
        </p:grpSpPr>
        <p:sp>
          <p:nvSpPr>
            <p:cNvPr id="16" name="object 16"/>
            <p:cNvSpPr/>
            <p:nvPr/>
          </p:nvSpPr>
          <p:spPr>
            <a:xfrm>
              <a:off x="9906" y="5455157"/>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p:nvPr/>
          </p:nvSpPr>
          <p:spPr>
            <a:xfrm>
              <a:off x="9906" y="5455156"/>
              <a:ext cx="341630" cy="341630"/>
            </a:xfrm>
            <a:custGeom>
              <a:avLst/>
              <a:gdLst/>
              <a:ahLst/>
              <a:cxnLst/>
              <a:rect l="l" t="t" r="r" b="b"/>
              <a:pathLst>
                <a:path w="341630"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 name="object 3"/>
          <p:cNvSpPr txBox="1"/>
          <p:nvPr/>
        </p:nvSpPr>
        <p:spPr>
          <a:xfrm>
            <a:off x="409981" y="5332444"/>
            <a:ext cx="2735580" cy="2316660"/>
          </a:xfrm>
          <a:prstGeom prst="rect">
            <a:avLst/>
          </a:prstGeom>
        </p:spPr>
        <p:txBody>
          <a:bodyPr vert="horz" wrap="square" lIns="0" tIns="12700" rIns="0" bIns="0" rtlCol="0">
            <a:spAutoFit/>
          </a:bodyPr>
          <a:lstStyle/>
          <a:p>
            <a:pPr marL="12700" marR="5080">
              <a:lnSpc>
                <a:spcPct val="120000"/>
              </a:lnSpc>
              <a:spcBef>
                <a:spcPts val="100"/>
              </a:spcBef>
            </a:pPr>
            <a:r>
              <a:rPr sz="1800" dirty="0">
                <a:solidFill>
                  <a:srgbClr val="2A2E36"/>
                </a:solidFill>
                <a:latin typeface="Source Sans Pro" panose="020B0503030403020204" pitchFamily="34" charset="0"/>
                <a:ea typeface="Source Sans Pro" panose="020B0503030403020204" pitchFamily="34" charset="0"/>
                <a:cs typeface="Calibri"/>
              </a:rPr>
              <a:t>After</a:t>
            </a:r>
            <a:r>
              <a:rPr sz="1800" spc="-5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selecting</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“Forgot</a:t>
            </a:r>
            <a:r>
              <a:rPr sz="1800" spc="-55" dirty="0">
                <a:solidFill>
                  <a:srgbClr val="2A2E36"/>
                </a:solidFill>
                <a:latin typeface="Source Sans Pro" panose="020B0503030403020204" pitchFamily="34" charset="0"/>
                <a:ea typeface="Source Sans Pro" panose="020B0503030403020204" pitchFamily="34" charset="0"/>
                <a:cs typeface="Calibri"/>
              </a:rPr>
              <a:t> </a:t>
            </a:r>
            <a:r>
              <a:rPr sz="1800" spc="-20" dirty="0">
                <a:solidFill>
                  <a:srgbClr val="2A2E36"/>
                </a:solidFill>
                <a:latin typeface="Source Sans Pro" panose="020B0503030403020204" pitchFamily="34" charset="0"/>
                <a:ea typeface="Source Sans Pro" panose="020B0503030403020204" pitchFamily="34" charset="0"/>
                <a:cs typeface="Calibri"/>
              </a:rPr>
              <a:t>your </a:t>
            </a:r>
            <a:r>
              <a:rPr sz="1800" dirty="0">
                <a:solidFill>
                  <a:srgbClr val="2A2E36"/>
                </a:solidFill>
                <a:latin typeface="Source Sans Pro" panose="020B0503030403020204" pitchFamily="34" charset="0"/>
                <a:ea typeface="Source Sans Pro" panose="020B0503030403020204" pitchFamily="34" charset="0"/>
                <a:cs typeface="Calibri"/>
              </a:rPr>
              <a:t>OHID</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or</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password”</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chatbot </a:t>
            </a:r>
            <a:r>
              <a:rPr sz="1800" dirty="0">
                <a:solidFill>
                  <a:srgbClr val="2A2E36"/>
                </a:solidFill>
                <a:latin typeface="Source Sans Pro" panose="020B0503030403020204" pitchFamily="34" charset="0"/>
                <a:ea typeface="Source Sans Pro" panose="020B0503030403020204" pitchFamily="34" charset="0"/>
                <a:cs typeface="Calibri"/>
              </a:rPr>
              <a:t>will</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open</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to</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help</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support customers</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with</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username </a:t>
            </a:r>
            <a:r>
              <a:rPr sz="1800" spc="-25" dirty="0">
                <a:solidFill>
                  <a:srgbClr val="2A2E36"/>
                </a:solidFill>
                <a:latin typeface="Source Sans Pro" panose="020B0503030403020204" pitchFamily="34" charset="0"/>
                <a:ea typeface="Source Sans Pro" panose="020B0503030403020204" pitchFamily="34" charset="0"/>
                <a:cs typeface="Calibri"/>
              </a:rPr>
              <a:t>recovery,</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password</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resets</a:t>
            </a:r>
            <a:r>
              <a:rPr sz="1800" spc="-5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or </a:t>
            </a:r>
            <a:r>
              <a:rPr sz="1800" dirty="0">
                <a:solidFill>
                  <a:srgbClr val="2A2E36"/>
                </a:solidFill>
                <a:latin typeface="Source Sans Pro" panose="020B0503030403020204" pitchFamily="34" charset="0"/>
                <a:ea typeface="Source Sans Pro" panose="020B0503030403020204" pitchFamily="34" charset="0"/>
                <a:cs typeface="Calibri"/>
              </a:rPr>
              <a:t>new</a:t>
            </a:r>
            <a:r>
              <a:rPr sz="1800" spc="-6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account</a:t>
            </a:r>
            <a:r>
              <a:rPr sz="1800" spc="-6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creation.</a:t>
            </a:r>
            <a:endParaRPr sz="1800" dirty="0">
              <a:latin typeface="Source Sans Pro" panose="020B0503030403020204" pitchFamily="34" charset="0"/>
              <a:ea typeface="Source Sans Pro" panose="020B0503030403020204" pitchFamily="34" charset="0"/>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6271002" y="398315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18" name="object 18">
            <a:extLst>
              <a:ext uri="{C183D7F6-B498-43B3-948B-1728B52AA6E4}">
                <adec:decorative xmlns:adec="http://schemas.microsoft.com/office/drawing/2017/decorative" val="1"/>
              </a:ext>
            </a:extLst>
          </p:cNvPr>
          <p:cNvSpPr txBox="1"/>
          <p:nvPr/>
        </p:nvSpPr>
        <p:spPr>
          <a:xfrm>
            <a:off x="115191" y="547554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a:latin typeface="Source Sans Pro" panose="020B0503030403020204" pitchFamily="34" charset="0"/>
              <a:ea typeface="Source Sans Pro" panose="020B0503030403020204" pitchFamily="34" charset="0"/>
              <a:cs typeface="Calibri"/>
            </a:endParaRPr>
          </a:p>
        </p:txBody>
      </p:sp>
      <p:grpSp>
        <p:nvGrpSpPr>
          <p:cNvPr id="19" name="object 19" descr="OHID Step 2 Chatbox screenshot"/>
          <p:cNvGrpSpPr/>
          <p:nvPr/>
        </p:nvGrpSpPr>
        <p:grpSpPr>
          <a:xfrm>
            <a:off x="3261359" y="5311140"/>
            <a:ext cx="4054475" cy="3388360"/>
            <a:chOff x="3261359" y="5311140"/>
            <a:chExt cx="4054475" cy="3388360"/>
          </a:xfrm>
        </p:grpSpPr>
        <p:pic>
          <p:nvPicPr>
            <p:cNvPr id="20" name="object 20"/>
            <p:cNvPicPr/>
            <p:nvPr/>
          </p:nvPicPr>
          <p:blipFill>
            <a:blip r:embed="rId4" cstate="print"/>
            <a:stretch>
              <a:fillRect/>
            </a:stretch>
          </p:blipFill>
          <p:spPr>
            <a:xfrm>
              <a:off x="3261359" y="5311140"/>
              <a:ext cx="4053852" cy="3387851"/>
            </a:xfrm>
            <a:prstGeom prst="rect">
              <a:avLst/>
            </a:prstGeom>
          </p:spPr>
        </p:pic>
        <p:pic>
          <p:nvPicPr>
            <p:cNvPr id="21" name="object 21"/>
            <p:cNvPicPr/>
            <p:nvPr/>
          </p:nvPicPr>
          <p:blipFill>
            <a:blip r:embed="rId5" cstate="print"/>
            <a:stretch>
              <a:fillRect/>
            </a:stretch>
          </p:blipFill>
          <p:spPr>
            <a:xfrm>
              <a:off x="3456431" y="5506212"/>
              <a:ext cx="3528060" cy="2799588"/>
            </a:xfrm>
            <a:prstGeom prst="rect">
              <a:avLst/>
            </a:prstGeom>
          </p:spPr>
        </p:pic>
        <p:sp>
          <p:nvSpPr>
            <p:cNvPr id="22" name="object 22"/>
            <p:cNvSpPr/>
            <p:nvPr/>
          </p:nvSpPr>
          <p:spPr>
            <a:xfrm>
              <a:off x="6291833" y="7451598"/>
              <a:ext cx="341630" cy="340360"/>
            </a:xfrm>
            <a:custGeom>
              <a:avLst/>
              <a:gdLst/>
              <a:ahLst/>
              <a:cxnLst/>
              <a:rect l="l" t="t" r="r" b="b"/>
              <a:pathLst>
                <a:path w="341629" h="340359">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descr="Step 2 Account Recover icon indicating chatbox screenshot."/>
            <p:cNvSpPr/>
            <p:nvPr/>
          </p:nvSpPr>
          <p:spPr>
            <a:xfrm>
              <a:off x="6291833" y="7451598"/>
              <a:ext cx="341630" cy="340360"/>
            </a:xfrm>
            <a:custGeom>
              <a:avLst/>
              <a:gdLst/>
              <a:ahLst/>
              <a:cxnLst/>
              <a:rect l="l" t="t" r="r" b="b"/>
              <a:pathLst>
                <a:path w="341629" h="340359">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grpSp>
      <p:sp>
        <p:nvSpPr>
          <p:cNvPr id="24" name="object 24"/>
          <p:cNvSpPr txBox="1"/>
          <p:nvPr/>
        </p:nvSpPr>
        <p:spPr>
          <a:xfrm>
            <a:off x="3456432" y="7168895"/>
            <a:ext cx="3528060" cy="578363"/>
          </a:xfrm>
          <a:prstGeom prst="rect">
            <a:avLst/>
          </a:prstGeom>
          <a:ln w="60325">
            <a:solidFill>
              <a:srgbClr val="0395FD"/>
            </a:solidFill>
          </a:ln>
        </p:spPr>
        <p:txBody>
          <a:bodyPr vert="horz" wrap="square" lIns="0" tIns="85090" rIns="0" bIns="0" rtlCol="0">
            <a:spAutoFit/>
          </a:bodyPr>
          <a:lstStyle/>
          <a:p>
            <a:pPr>
              <a:lnSpc>
                <a:spcPct val="100000"/>
              </a:lnSpc>
              <a:spcBef>
                <a:spcPts val="670"/>
              </a:spcBef>
            </a:pPr>
            <a:endParaRPr sz="1600" dirty="0">
              <a:latin typeface="Source Sans Pro" panose="020B0503030403020204" pitchFamily="34" charset="0"/>
              <a:ea typeface="Source Sans Pro" panose="020B0503030403020204" pitchFamily="34" charset="0"/>
              <a:cs typeface="Times New Roman"/>
            </a:endParaRPr>
          </a:p>
          <a:p>
            <a:pPr marR="462280" algn="r">
              <a:lnSpc>
                <a:spcPct val="100000"/>
              </a:lnSpc>
              <a:spcBef>
                <a:spcPts val="5"/>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sp>
        <p:nvSpPr>
          <p:cNvPr id="27" name="object 27"/>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10</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1376980"/>
          </a:xfrm>
          <a:prstGeom prst="rect">
            <a:avLst/>
          </a:prstGeom>
        </p:spPr>
        <p:txBody>
          <a:bodyPr vert="horz" wrap="square" lIns="0" tIns="64135" rIns="0" bIns="0" rtlCol="0" anchor="t">
            <a:spAutoFit/>
          </a:bodyPr>
          <a:lstStyle/>
          <a:p>
            <a:pPr marL="12700" marR="5080">
              <a:lnSpc>
                <a:spcPct val="174620"/>
              </a:lnSpc>
              <a:spcBef>
                <a:spcPts val="505"/>
              </a:spcBef>
            </a:pPr>
            <a:r>
              <a:rPr sz="2600" dirty="0">
                <a:latin typeface="Source Sans Pro" panose="020B0503030403020204" pitchFamily="34" charset="0"/>
                <a:ea typeface="Source Sans Pro" panose="020B0503030403020204" pitchFamily="34" charset="0"/>
              </a:rPr>
              <a:t>OHID</a:t>
            </a:r>
            <a:r>
              <a:rPr sz="2600" spc="-55"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USERNAME</a:t>
            </a:r>
            <a:r>
              <a:rPr sz="2600" spc="-4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AND</a:t>
            </a:r>
            <a:r>
              <a:rPr sz="2600" spc="-40" dirty="0">
                <a:latin typeface="Source Sans Pro" panose="020B0503030403020204" pitchFamily="34" charset="0"/>
                <a:ea typeface="Source Sans Pro" panose="020B0503030403020204" pitchFamily="34" charset="0"/>
              </a:rPr>
              <a:t> </a:t>
            </a:r>
            <a:r>
              <a:rPr sz="2600" spc="-30" dirty="0">
                <a:latin typeface="Source Sans Pro" panose="020B0503030403020204" pitchFamily="34" charset="0"/>
                <a:ea typeface="Source Sans Pro" panose="020B0503030403020204" pitchFamily="34" charset="0"/>
              </a:rPr>
              <a:t>PASSWORD </a:t>
            </a:r>
            <a:r>
              <a:rPr sz="2600" spc="-10" dirty="0">
                <a:latin typeface="Source Sans Pro" panose="020B0503030403020204" pitchFamily="34" charset="0"/>
                <a:ea typeface="Source Sans Pro" panose="020B0503030403020204" pitchFamily="34" charset="0"/>
              </a:rPr>
              <a:t>RECOVERY</a:t>
            </a:r>
            <a:r>
              <a:rPr lang="en-US" sz="2600" spc="-10" dirty="0">
                <a:latin typeface="Source Sans Pro" panose="020B0503030403020204" pitchFamily="34" charset="0"/>
                <a:ea typeface="Source Sans Pro" panose="020B0503030403020204" pitchFamily="34" charset="0"/>
              </a:rPr>
              <a:t> (2 of 2)</a:t>
            </a:r>
          </a:p>
        </p:txBody>
      </p:sp>
      <p:grpSp>
        <p:nvGrpSpPr>
          <p:cNvPr id="3" name="object 3" descr="Screenshot of Account Recovery chatbox for password recovery. Image asks user to enter their OHID for password recovery"/>
          <p:cNvGrpSpPr/>
          <p:nvPr/>
        </p:nvGrpSpPr>
        <p:grpSpPr>
          <a:xfrm>
            <a:off x="103631" y="3345192"/>
            <a:ext cx="3563620" cy="4083050"/>
            <a:chOff x="103631" y="3345192"/>
            <a:chExt cx="3563620" cy="4083050"/>
          </a:xfrm>
        </p:grpSpPr>
        <p:pic>
          <p:nvPicPr>
            <p:cNvPr id="4" name="object 4"/>
            <p:cNvPicPr/>
            <p:nvPr/>
          </p:nvPicPr>
          <p:blipFill>
            <a:blip r:embed="rId2" cstate="print"/>
            <a:stretch>
              <a:fillRect/>
            </a:stretch>
          </p:blipFill>
          <p:spPr>
            <a:xfrm>
              <a:off x="103631" y="3345192"/>
              <a:ext cx="3563111" cy="4082783"/>
            </a:xfrm>
            <a:prstGeom prst="rect">
              <a:avLst/>
            </a:prstGeom>
          </p:spPr>
        </p:pic>
        <p:pic>
          <p:nvPicPr>
            <p:cNvPr id="5" name="object 5"/>
            <p:cNvPicPr/>
            <p:nvPr/>
          </p:nvPicPr>
          <p:blipFill>
            <a:blip r:embed="rId3" cstate="print"/>
            <a:stretch>
              <a:fillRect/>
            </a:stretch>
          </p:blipFill>
          <p:spPr>
            <a:xfrm>
              <a:off x="298704" y="3540252"/>
              <a:ext cx="2974847" cy="3494531"/>
            </a:xfrm>
            <a:prstGeom prst="rect">
              <a:avLst/>
            </a:prstGeom>
          </p:spPr>
        </p:pic>
      </p:grpSp>
      <p:sp>
        <p:nvSpPr>
          <p:cNvPr id="6" name="object 6"/>
          <p:cNvSpPr txBox="1"/>
          <p:nvPr/>
        </p:nvSpPr>
        <p:spPr>
          <a:xfrm>
            <a:off x="457200" y="1752600"/>
            <a:ext cx="2736215" cy="1522789"/>
          </a:xfrm>
          <a:prstGeom prst="rect">
            <a:avLst/>
          </a:prstGeom>
        </p:spPr>
        <p:txBody>
          <a:bodyPr vert="horz" wrap="square" lIns="0" tIns="151130" rIns="0" bIns="0" rtlCol="0">
            <a:spAutoFit/>
          </a:bodyPr>
          <a:lstStyle/>
          <a:p>
            <a:pPr marL="2540" algn="ctr">
              <a:lnSpc>
                <a:spcPct val="100000"/>
              </a:lnSpc>
              <a:spcBef>
                <a:spcPts val="1190"/>
              </a:spcBef>
            </a:pPr>
            <a:r>
              <a:rPr lang="en-US" b="1" spc="-20" dirty="0">
                <a:solidFill>
                  <a:srgbClr val="2A2E36"/>
                </a:solidFill>
                <a:latin typeface="Source Sans Pro" panose="020B0503030403020204" pitchFamily="34" charset="0"/>
                <a:ea typeface="Source Sans Pro" panose="020B0503030403020204" pitchFamily="34" charset="0"/>
                <a:cs typeface="Calibri"/>
              </a:rPr>
              <a:t>Password</a:t>
            </a:r>
            <a:r>
              <a:rPr lang="en-US" b="1" spc="-45" dirty="0">
                <a:solidFill>
                  <a:srgbClr val="2A2E36"/>
                </a:solidFill>
                <a:latin typeface="Source Sans Pro" panose="020B0503030403020204" pitchFamily="34" charset="0"/>
                <a:ea typeface="Source Sans Pro" panose="020B0503030403020204" pitchFamily="34" charset="0"/>
                <a:cs typeface="Calibri"/>
              </a:rPr>
              <a:t> </a:t>
            </a:r>
            <a:r>
              <a:rPr lang="en-US" b="1" spc="-10" dirty="0">
                <a:solidFill>
                  <a:srgbClr val="2A2E36"/>
                </a:solidFill>
                <a:latin typeface="Source Sans Pro" panose="020B0503030403020204" pitchFamily="34" charset="0"/>
                <a:ea typeface="Source Sans Pro" panose="020B0503030403020204" pitchFamily="34" charset="0"/>
                <a:cs typeface="Calibri"/>
              </a:rPr>
              <a:t>Recovery</a:t>
            </a:r>
            <a:endParaRPr lang="en-US" dirty="0">
              <a:latin typeface="Source Sans Pro" panose="020B0503030403020204" pitchFamily="34" charset="0"/>
              <a:ea typeface="Source Sans Pro" panose="020B0503030403020204" pitchFamily="34" charset="0"/>
              <a:cs typeface="Calibri"/>
            </a:endParaRPr>
          </a:p>
          <a:p>
            <a:pPr marL="12065" marR="5080" indent="635" algn="ctr">
              <a:lnSpc>
                <a:spcPct val="120000"/>
              </a:lnSpc>
              <a:spcBef>
                <a:spcPts val="635"/>
              </a:spcBef>
            </a:pPr>
            <a:r>
              <a:rPr sz="1400" dirty="0">
                <a:solidFill>
                  <a:srgbClr val="2A2E36"/>
                </a:solidFill>
                <a:latin typeface="Source Sans Pro" panose="020B0503030403020204" pitchFamily="34" charset="0"/>
                <a:ea typeface="Source Sans Pro" panose="020B0503030403020204" pitchFamily="34" charset="0"/>
                <a:cs typeface="Calibri"/>
              </a:rPr>
              <a:t>If</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a</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user</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forgets</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15"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password,</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spc="-20" dirty="0">
                <a:solidFill>
                  <a:srgbClr val="2A2E36"/>
                </a:solidFill>
                <a:latin typeface="Source Sans Pro" panose="020B0503030403020204" pitchFamily="34" charset="0"/>
                <a:ea typeface="Source Sans Pro" panose="020B0503030403020204" pitchFamily="34" charset="0"/>
                <a:cs typeface="Calibri"/>
              </a:rPr>
              <a:t>they </a:t>
            </a:r>
            <a:r>
              <a:rPr sz="1400" dirty="0">
                <a:solidFill>
                  <a:srgbClr val="2A2E36"/>
                </a:solidFill>
                <a:latin typeface="Source Sans Pro" panose="020B0503030403020204" pitchFamily="34" charset="0"/>
                <a:ea typeface="Source Sans Pro" panose="020B0503030403020204" pitchFamily="34" charset="0"/>
                <a:cs typeface="Calibri"/>
              </a:rPr>
              <a:t>can</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communicate</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with</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chatbot</a:t>
            </a:r>
            <a:r>
              <a:rPr sz="1400" spc="-10" dirty="0">
                <a:solidFill>
                  <a:srgbClr val="2A2E36"/>
                </a:solidFill>
                <a:latin typeface="Source Sans Pro" panose="020B0503030403020204" pitchFamily="34" charset="0"/>
                <a:ea typeface="Source Sans Pro" panose="020B0503030403020204" pitchFamily="34" charset="0"/>
                <a:cs typeface="Calibri"/>
              </a:rPr>
              <a:t> </a:t>
            </a:r>
            <a:r>
              <a:rPr sz="1400" spc="-25" dirty="0">
                <a:solidFill>
                  <a:srgbClr val="2A2E36"/>
                </a:solidFill>
                <a:latin typeface="Source Sans Pro" panose="020B0503030403020204" pitchFamily="34" charset="0"/>
                <a:ea typeface="Source Sans Pro" panose="020B0503030403020204" pitchFamily="34" charset="0"/>
                <a:cs typeface="Calibri"/>
              </a:rPr>
              <a:t>to </a:t>
            </a:r>
            <a:r>
              <a:rPr sz="1400" spc="-10" dirty="0">
                <a:solidFill>
                  <a:srgbClr val="2A2E36"/>
                </a:solidFill>
                <a:latin typeface="Source Sans Pro" panose="020B0503030403020204" pitchFamily="34" charset="0"/>
                <a:ea typeface="Source Sans Pro" panose="020B0503030403020204" pitchFamily="34" charset="0"/>
                <a:cs typeface="Calibri"/>
              </a:rPr>
              <a:t>recover</a:t>
            </a:r>
            <a:r>
              <a:rPr sz="1400" spc="-5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password</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by</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entering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2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OHID</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when</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prompted.</a:t>
            </a:r>
            <a:endParaRPr sz="1400" dirty="0">
              <a:latin typeface="Source Sans Pro" panose="020B0503030403020204" pitchFamily="34" charset="0"/>
              <a:ea typeface="Source Sans Pro" panose="020B0503030403020204" pitchFamily="34" charset="0"/>
              <a:cs typeface="Calibri"/>
            </a:endParaRPr>
          </a:p>
        </p:txBody>
      </p:sp>
      <p:grpSp>
        <p:nvGrpSpPr>
          <p:cNvPr id="7" name="object 7">
            <a:extLst>
              <a:ext uri="{C183D7F6-B498-43B3-948B-1728B52AA6E4}">
                <adec:decorative xmlns:adec="http://schemas.microsoft.com/office/drawing/2017/decorative" val="1"/>
              </a:ext>
            </a:extLst>
          </p:cNvPr>
          <p:cNvGrpSpPr/>
          <p:nvPr/>
        </p:nvGrpSpPr>
        <p:grpSpPr>
          <a:xfrm>
            <a:off x="612458" y="4971288"/>
            <a:ext cx="6702551" cy="4020058"/>
            <a:chOff x="612648" y="4934965"/>
            <a:chExt cx="6702551" cy="4020058"/>
          </a:xfrm>
        </p:grpSpPr>
        <p:sp>
          <p:nvSpPr>
            <p:cNvPr id="8" name="object 8"/>
            <p:cNvSpPr/>
            <p:nvPr/>
          </p:nvSpPr>
          <p:spPr>
            <a:xfrm>
              <a:off x="612648" y="6103619"/>
              <a:ext cx="2182495" cy="542925"/>
            </a:xfrm>
            <a:custGeom>
              <a:avLst/>
              <a:gdLst/>
              <a:ahLst/>
              <a:cxnLst/>
              <a:rect l="l" t="t" r="r" b="b"/>
              <a:pathLst>
                <a:path w="2182495" h="542925">
                  <a:moveTo>
                    <a:pt x="0" y="0"/>
                  </a:moveTo>
                  <a:lnTo>
                    <a:pt x="2182368" y="0"/>
                  </a:lnTo>
                  <a:lnTo>
                    <a:pt x="2182368" y="542544"/>
                  </a:lnTo>
                  <a:lnTo>
                    <a:pt x="0" y="542544"/>
                  </a:lnTo>
                  <a:lnTo>
                    <a:pt x="0" y="0"/>
                  </a:lnTo>
                  <a:close/>
                </a:path>
              </a:pathLst>
            </a:custGeom>
            <a:ln w="6032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9" name="object 9"/>
            <p:cNvPicPr/>
            <p:nvPr/>
          </p:nvPicPr>
          <p:blipFill>
            <a:blip r:embed="rId4" cstate="print"/>
            <a:stretch>
              <a:fillRect/>
            </a:stretch>
          </p:blipFill>
          <p:spPr>
            <a:xfrm>
              <a:off x="3657599" y="4956048"/>
              <a:ext cx="3657600" cy="3998975"/>
            </a:xfrm>
            <a:prstGeom prst="rect">
              <a:avLst/>
            </a:prstGeom>
          </p:spPr>
        </p:pic>
        <p:pic>
          <p:nvPicPr>
            <p:cNvPr id="10" name="object 10" descr="Screenshot of OHID Account Recovery chatbox for username recovery requesting the email address associated with the account"/>
            <p:cNvPicPr/>
            <p:nvPr/>
          </p:nvPicPr>
          <p:blipFill>
            <a:blip r:embed="rId5" cstate="print"/>
            <a:stretch>
              <a:fillRect/>
            </a:stretch>
          </p:blipFill>
          <p:spPr>
            <a:xfrm>
              <a:off x="3852671" y="4934965"/>
              <a:ext cx="3102851" cy="3410712"/>
            </a:xfrm>
            <a:prstGeom prst="rect">
              <a:avLst/>
            </a:prstGeom>
          </p:spPr>
        </p:pic>
        <p:sp>
          <p:nvSpPr>
            <p:cNvPr id="11" name="object 11"/>
            <p:cNvSpPr/>
            <p:nvPr/>
          </p:nvSpPr>
          <p:spPr>
            <a:xfrm>
              <a:off x="4133088" y="7280148"/>
              <a:ext cx="2299970" cy="516890"/>
            </a:xfrm>
            <a:custGeom>
              <a:avLst/>
              <a:gdLst/>
              <a:ahLst/>
              <a:cxnLst/>
              <a:rect l="l" t="t" r="r" b="b"/>
              <a:pathLst>
                <a:path w="2299970" h="516890">
                  <a:moveTo>
                    <a:pt x="0" y="0"/>
                  </a:moveTo>
                  <a:lnTo>
                    <a:pt x="2299716" y="0"/>
                  </a:lnTo>
                  <a:lnTo>
                    <a:pt x="2299716" y="516636"/>
                  </a:lnTo>
                  <a:lnTo>
                    <a:pt x="0" y="516636"/>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2" name="object 12"/>
          <p:cNvSpPr txBox="1"/>
          <p:nvPr/>
        </p:nvSpPr>
        <p:spPr>
          <a:xfrm>
            <a:off x="4038600" y="3276600"/>
            <a:ext cx="2700020" cy="1512570"/>
          </a:xfrm>
          <a:prstGeom prst="rect">
            <a:avLst/>
          </a:prstGeom>
        </p:spPr>
        <p:txBody>
          <a:bodyPr vert="horz" wrap="square" lIns="0" tIns="151130" rIns="0" bIns="0" rtlCol="0">
            <a:spAutoFit/>
          </a:bodyPr>
          <a:lstStyle/>
          <a:p>
            <a:pPr marL="1905" algn="ctr">
              <a:lnSpc>
                <a:spcPct val="100000"/>
              </a:lnSpc>
              <a:spcBef>
                <a:spcPts val="1190"/>
              </a:spcBef>
            </a:pPr>
            <a:r>
              <a:rPr lang="en-US" b="1" dirty="0">
                <a:solidFill>
                  <a:srgbClr val="2A2E36"/>
                </a:solidFill>
                <a:latin typeface="Source Sans Pro" panose="020B0503030403020204" pitchFamily="34" charset="0"/>
                <a:ea typeface="Source Sans Pro" panose="020B0503030403020204" pitchFamily="34" charset="0"/>
                <a:cs typeface="Calibri"/>
              </a:rPr>
              <a:t>Username</a:t>
            </a:r>
            <a:r>
              <a:rPr lang="en-US" b="1" spc="-65" dirty="0">
                <a:solidFill>
                  <a:srgbClr val="2A2E36"/>
                </a:solidFill>
                <a:latin typeface="Source Sans Pro" panose="020B0503030403020204" pitchFamily="34" charset="0"/>
                <a:ea typeface="Source Sans Pro" panose="020B0503030403020204" pitchFamily="34" charset="0"/>
                <a:cs typeface="Calibri"/>
              </a:rPr>
              <a:t> </a:t>
            </a:r>
            <a:r>
              <a:rPr lang="en-US" b="1" spc="-10" dirty="0">
                <a:solidFill>
                  <a:srgbClr val="2A2E36"/>
                </a:solidFill>
                <a:latin typeface="Source Sans Pro" panose="020B0503030403020204" pitchFamily="34" charset="0"/>
                <a:ea typeface="Source Sans Pro" panose="020B0503030403020204" pitchFamily="34" charset="0"/>
                <a:cs typeface="Calibri"/>
              </a:rPr>
              <a:t>Recovery</a:t>
            </a:r>
            <a:endParaRPr lang="en-US" dirty="0">
              <a:latin typeface="Source Sans Pro" panose="020B0503030403020204" pitchFamily="34" charset="0"/>
              <a:ea typeface="Source Sans Pro" panose="020B0503030403020204" pitchFamily="34" charset="0"/>
              <a:cs typeface="Calibri"/>
            </a:endParaRPr>
          </a:p>
          <a:p>
            <a:pPr marL="12065" marR="5080" algn="ctr">
              <a:lnSpc>
                <a:spcPct val="120000"/>
              </a:lnSpc>
              <a:spcBef>
                <a:spcPts val="635"/>
              </a:spcBef>
            </a:pPr>
            <a:r>
              <a:rPr sz="1400" dirty="0">
                <a:solidFill>
                  <a:srgbClr val="2A2E36"/>
                </a:solidFill>
                <a:latin typeface="Source Sans Pro" panose="020B0503030403020204" pitchFamily="34" charset="0"/>
                <a:ea typeface="Source Sans Pro" panose="020B0503030403020204" pitchFamily="34" charset="0"/>
                <a:cs typeface="Calibri"/>
              </a:rPr>
              <a:t>If</a:t>
            </a:r>
            <a:r>
              <a:rPr sz="1400" spc="-4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a</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user</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forgets</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username,</a:t>
            </a:r>
            <a:r>
              <a:rPr sz="1400" spc="-25" dirty="0">
                <a:solidFill>
                  <a:srgbClr val="2A2E36"/>
                </a:solidFill>
                <a:latin typeface="Source Sans Pro" panose="020B0503030403020204" pitchFamily="34" charset="0"/>
                <a:ea typeface="Source Sans Pro" panose="020B0503030403020204" pitchFamily="34" charset="0"/>
                <a:cs typeface="Calibri"/>
              </a:rPr>
              <a:t> </a:t>
            </a:r>
            <a:r>
              <a:rPr sz="1400" spc="-20" dirty="0">
                <a:solidFill>
                  <a:srgbClr val="2A2E36"/>
                </a:solidFill>
                <a:latin typeface="Source Sans Pro" panose="020B0503030403020204" pitchFamily="34" charset="0"/>
                <a:ea typeface="Source Sans Pro" panose="020B0503030403020204" pitchFamily="34" charset="0"/>
                <a:cs typeface="Calibri"/>
              </a:rPr>
              <a:t>they </a:t>
            </a:r>
            <a:r>
              <a:rPr sz="1400" dirty="0">
                <a:solidFill>
                  <a:srgbClr val="2A2E36"/>
                </a:solidFill>
                <a:latin typeface="Source Sans Pro" panose="020B0503030403020204" pitchFamily="34" charset="0"/>
                <a:ea typeface="Source Sans Pro" panose="020B0503030403020204" pitchFamily="34" charset="0"/>
                <a:cs typeface="Calibri"/>
              </a:rPr>
              <a:t>can</a:t>
            </a:r>
            <a:r>
              <a:rPr sz="1400" spc="-4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enter</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3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email</a:t>
            </a:r>
            <a:r>
              <a:rPr sz="1400" spc="-45" dirty="0">
                <a:solidFill>
                  <a:srgbClr val="2A2E36"/>
                </a:solidFill>
                <a:latin typeface="Source Sans Pro" panose="020B0503030403020204" pitchFamily="34" charset="0"/>
                <a:ea typeface="Source Sans Pro" panose="020B0503030403020204" pitchFamily="34" charset="0"/>
                <a:cs typeface="Calibri"/>
              </a:rPr>
              <a:t> </a:t>
            </a:r>
            <a:r>
              <a:rPr sz="1400" spc="-10" dirty="0">
                <a:solidFill>
                  <a:srgbClr val="2A2E36"/>
                </a:solidFill>
                <a:latin typeface="Source Sans Pro" panose="020B0503030403020204" pitchFamily="34" charset="0"/>
                <a:ea typeface="Source Sans Pro" panose="020B0503030403020204" pitchFamily="34" charset="0"/>
                <a:cs typeface="Calibri"/>
              </a:rPr>
              <a:t>address associated</a:t>
            </a:r>
            <a:r>
              <a:rPr sz="1400" spc="-1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with</a:t>
            </a:r>
            <a:r>
              <a:rPr sz="1400" spc="-30"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their</a:t>
            </a:r>
            <a:r>
              <a:rPr sz="1400" spc="-5" dirty="0">
                <a:solidFill>
                  <a:srgbClr val="2A2E36"/>
                </a:solidFill>
                <a:latin typeface="Source Sans Pro" panose="020B0503030403020204" pitchFamily="34" charset="0"/>
                <a:ea typeface="Source Sans Pro" panose="020B0503030403020204" pitchFamily="34" charset="0"/>
                <a:cs typeface="Calibri"/>
              </a:rPr>
              <a:t> </a:t>
            </a:r>
            <a:r>
              <a:rPr sz="1400" dirty="0">
                <a:solidFill>
                  <a:srgbClr val="2A2E36"/>
                </a:solidFill>
                <a:latin typeface="Source Sans Pro" panose="020B0503030403020204" pitchFamily="34" charset="0"/>
                <a:ea typeface="Source Sans Pro" panose="020B0503030403020204" pitchFamily="34" charset="0"/>
                <a:cs typeface="Calibri"/>
              </a:rPr>
              <a:t>OHID</a:t>
            </a:r>
            <a:r>
              <a:rPr sz="1400" spc="-20" dirty="0">
                <a:solidFill>
                  <a:srgbClr val="2A2E36"/>
                </a:solidFill>
                <a:latin typeface="Source Sans Pro" panose="020B0503030403020204" pitchFamily="34" charset="0"/>
                <a:ea typeface="Source Sans Pro" panose="020B0503030403020204" pitchFamily="34" charset="0"/>
                <a:cs typeface="Calibri"/>
              </a:rPr>
              <a:t> when </a:t>
            </a:r>
            <a:r>
              <a:rPr sz="1400" spc="-10" dirty="0">
                <a:solidFill>
                  <a:srgbClr val="2A2E36"/>
                </a:solidFill>
                <a:latin typeface="Source Sans Pro" panose="020B0503030403020204" pitchFamily="34" charset="0"/>
                <a:ea typeface="Source Sans Pro" panose="020B0503030403020204" pitchFamily="34" charset="0"/>
                <a:cs typeface="Calibri"/>
              </a:rPr>
              <a:t>prompted.</a:t>
            </a:r>
            <a:endParaRPr sz="1400" dirty="0">
              <a:latin typeface="Source Sans Pro" panose="020B0503030403020204" pitchFamily="34" charset="0"/>
              <a:ea typeface="Source Sans Pro" panose="020B0503030403020204" pitchFamily="34" charset="0"/>
              <a:cs typeface="Calibri"/>
            </a:endParaRPr>
          </a:p>
        </p:txBody>
      </p:sp>
      <p:sp>
        <p:nvSpPr>
          <p:cNvPr id="14" name="object 27">
            <a:extLst>
              <a:ext uri="{FF2B5EF4-FFF2-40B4-BE49-F238E27FC236}">
                <a16:creationId xmlns:a16="http://schemas.microsoft.com/office/drawing/2014/main" id="{473FD340-AEB8-70E3-4C48-14CA0A5C4A07}"/>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11</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84188" y="3243263"/>
            <a:ext cx="6346825" cy="1933575"/>
          </a:xfrm>
          <a:prstGeom prst="rect">
            <a:avLst/>
          </a:prstGeom>
          <a:noFill/>
          <a:ln>
            <a:noFill/>
            <a:prstDash/>
          </a:ln>
          <a:effectLst/>
        </p:spPr>
        <p:txBody>
          <a:bodyPr rot="0" spcFirstLastPara="0" vertOverflow="overflow" horzOverflow="overflow" vert="horz" wrap="square" lIns="0" tIns="50800" rIns="0" bIns="0" numCol="1" spcCol="0" rtlCol="0" fromWordArt="0" anchor="t" anchorCtr="0" forceAA="0" compatLnSpc="1">
            <a:prstTxWarp prst="textNoShape">
              <a:avLst/>
            </a:prstTxWarp>
            <a:spAutoFit/>
          </a:bodyPr>
          <a:lstStyle/>
          <a:p>
            <a:pPr marL="14604" marR="5080" lvl="0" indent="-1905" algn="ctr" defTabSz="914400" eaLnBrk="1" fontAlgn="auto" latinLnBrk="0" hangingPunct="1">
              <a:lnSpc>
                <a:spcPct val="103699"/>
              </a:lnSpc>
              <a:spcBef>
                <a:spcPts val="400"/>
              </a:spcBef>
              <a:spcAft>
                <a:spcPts val="0"/>
              </a:spcAft>
              <a:buClrTx/>
              <a:buSzTx/>
              <a:buFontTx/>
              <a:buNone/>
              <a:tabLst/>
              <a:defRPr/>
            </a:pPr>
            <a:r>
              <a:rPr kumimoji="0" lang="en-US" sz="6000" b="1" i="0" u="none" strike="noStrike" kern="0" cap="none" spc="-2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M</a:t>
            </a:r>
            <a:r>
              <a:rPr kumimoji="0" lang="en-US" sz="6000" b="1" i="0" u="none" strike="noStrike" kern="0" cap="none" spc="-3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U</a:t>
            </a:r>
            <a:r>
              <a:rPr kumimoji="0" lang="en-US" sz="6000" b="1" i="0" u="none" strike="noStrike" kern="0" cap="none" spc="-52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L</a:t>
            </a:r>
            <a:r>
              <a:rPr kumimoji="0" lang="en-US" sz="6000" b="1" i="0" u="none" strike="noStrike" kern="0" cap="none" spc="-2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TI</a:t>
            </a:r>
            <a:r>
              <a:rPr kumimoji="0" lang="en-US" sz="6000" b="1" i="0" u="none" strike="noStrike" kern="0" cap="none" spc="-25"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a:t>
            </a:r>
            <a:r>
              <a:rPr kumimoji="0" lang="en-US" sz="6000" b="1" i="0" u="none" strike="noStrike" kern="0" cap="none" spc="-1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FACTOR </a:t>
            </a:r>
            <a:r>
              <a:rPr kumimoji="0" lang="en-US" sz="6000" b="1" i="0" u="none" strike="noStrike" kern="0" cap="none" spc="-14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A</a:t>
            </a:r>
            <a:r>
              <a:rPr kumimoji="0" lang="en-US" sz="6000" b="1" i="0" u="none" strike="noStrike" kern="0" cap="none" spc="-2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U</a:t>
            </a:r>
            <a:r>
              <a:rPr kumimoji="0" lang="en-US" sz="6000" b="1" i="0" u="none" strike="noStrike" kern="0" cap="none" spc="-1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TH</a:t>
            </a:r>
            <a:r>
              <a:rPr kumimoji="0" lang="en-US" sz="6000" b="1" i="0" u="none" strike="noStrike" kern="0" cap="none" spc="-15"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E</a:t>
            </a:r>
            <a:r>
              <a:rPr kumimoji="0" lang="en-US" sz="6000" b="1" i="0" u="none" strike="noStrike" kern="0" cap="none" spc="-5"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N</a:t>
            </a:r>
            <a:r>
              <a:rPr kumimoji="0" lang="en-US" sz="6000" b="1" i="0" u="none" strike="noStrike" kern="0" cap="none" spc="-1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TIC</a:t>
            </a:r>
            <a:r>
              <a:rPr kumimoji="0" lang="en-US" sz="6000" b="1" i="0" u="none" strike="noStrike" kern="0" cap="none" spc="-55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A</a:t>
            </a:r>
            <a:r>
              <a:rPr kumimoji="0" lang="en-US" sz="6000" b="1" i="0" u="none" strike="noStrike" kern="0" cap="none" spc="-10" normalizeH="0" baseline="0" noProof="0" dirty="0">
                <a:ln>
                  <a:noFill/>
                </a:ln>
                <a:solidFill>
                  <a:srgbClr val="0E3E75"/>
                </a:solidFill>
                <a:effectLst/>
                <a:uLnTx/>
                <a:uFillTx/>
                <a:latin typeface="Source Sans Pro" panose="020B0503030403020204" pitchFamily="34" charset="0"/>
                <a:ea typeface="Source Sans Pro" panose="020B0503030403020204" pitchFamily="34" charset="0"/>
                <a:cs typeface="Calibri"/>
              </a:rPr>
              <a:t>TION</a:t>
            </a:r>
          </a:p>
        </p:txBody>
      </p:sp>
      <p:sp>
        <p:nvSpPr>
          <p:cNvPr id="3" name="object 3">
            <a:extLst>
              <a:ext uri="{C183D7F6-B498-43B3-948B-1728B52AA6E4}">
                <adec:decorative xmlns:adec="http://schemas.microsoft.com/office/drawing/2017/decorative" val="1"/>
              </a:ext>
            </a:extLst>
          </p:cNvPr>
          <p:cNvSpPr/>
          <p:nvPr/>
        </p:nvSpPr>
        <p:spPr>
          <a:xfrm>
            <a:off x="706373" y="32011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400">
              <a:latin typeface="Source Sans Pro" panose="020B0503030403020204" pitchFamily="34" charset="0"/>
              <a:ea typeface="Source Sans Pro" panose="020B0503030403020204" pitchFamily="34" charset="0"/>
            </a:endParaRPr>
          </a:p>
        </p:txBody>
      </p:sp>
      <p:sp>
        <p:nvSpPr>
          <p:cNvPr id="4" name="object 4">
            <a:extLst>
              <a:ext uri="{C183D7F6-B498-43B3-948B-1728B52AA6E4}">
                <adec:decorative xmlns:adec="http://schemas.microsoft.com/office/drawing/2017/decorative" val="1"/>
              </a:ext>
            </a:extLst>
          </p:cNvPr>
          <p:cNvSpPr/>
          <p:nvPr/>
        </p:nvSpPr>
        <p:spPr>
          <a:xfrm>
            <a:off x="706373" y="68587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400">
              <a:latin typeface="Source Sans Pro" panose="020B0503030403020204" pitchFamily="34" charset="0"/>
              <a:ea typeface="Source Sans Pro" panose="020B0503030403020204" pitchFamily="34" charset="0"/>
            </a:endParaRPr>
          </a:p>
        </p:txBody>
      </p:sp>
      <p:sp>
        <p:nvSpPr>
          <p:cNvPr id="5" name="object 5"/>
          <p:cNvSpPr txBox="1"/>
          <p:nvPr/>
        </p:nvSpPr>
        <p:spPr>
          <a:xfrm>
            <a:off x="796782" y="7029627"/>
            <a:ext cx="2912745" cy="505267"/>
          </a:xfrm>
          <a:prstGeom prst="rect">
            <a:avLst/>
          </a:prstGeom>
        </p:spPr>
        <p:txBody>
          <a:bodyPr vert="horz" wrap="square" lIns="0" tIns="12700" rIns="0" bIns="0" rtlCol="0">
            <a:spAutoFit/>
          </a:bodyPr>
          <a:lstStyle/>
          <a:p>
            <a:pPr marL="12700">
              <a:lnSpc>
                <a:spcPct val="100000"/>
              </a:lnSpc>
              <a:spcBef>
                <a:spcPts val="100"/>
              </a:spcBef>
            </a:pPr>
            <a:r>
              <a:rPr lang="en-US" sz="1600" b="1" spc="45" dirty="0">
                <a:solidFill>
                  <a:srgbClr val="2A2E36"/>
                </a:solidFill>
                <a:latin typeface="Source Sans Pro" panose="020B0503030403020204" pitchFamily="34" charset="0"/>
                <a:ea typeface="Source Sans Pro" panose="020B0503030403020204" pitchFamily="34" charset="0"/>
                <a:cs typeface="Calibri"/>
              </a:rPr>
              <a:t>Setting</a:t>
            </a:r>
            <a:r>
              <a:rPr lang="en-US" sz="1600" b="1" spc="-20" dirty="0">
                <a:solidFill>
                  <a:srgbClr val="2A2E36"/>
                </a:solidFill>
                <a:latin typeface="Source Sans Pro" panose="020B0503030403020204" pitchFamily="34" charset="0"/>
                <a:ea typeface="Source Sans Pro" panose="020B0503030403020204" pitchFamily="34" charset="0"/>
                <a:cs typeface="Calibri"/>
              </a:rPr>
              <a:t> </a:t>
            </a:r>
            <a:r>
              <a:rPr lang="en-US" sz="1600" b="1" dirty="0">
                <a:solidFill>
                  <a:srgbClr val="2A2E36"/>
                </a:solidFill>
                <a:latin typeface="Source Sans Pro" panose="020B0503030403020204" pitchFamily="34" charset="0"/>
                <a:ea typeface="Source Sans Pro" panose="020B0503030403020204" pitchFamily="34" charset="0"/>
                <a:cs typeface="Calibri"/>
              </a:rPr>
              <a:t>up</a:t>
            </a:r>
            <a:r>
              <a:rPr lang="en-US" sz="1600" b="1" spc="-20" dirty="0">
                <a:solidFill>
                  <a:srgbClr val="2A2E36"/>
                </a:solidFill>
                <a:latin typeface="Source Sans Pro" panose="020B0503030403020204" pitchFamily="34" charset="0"/>
                <a:ea typeface="Source Sans Pro" panose="020B0503030403020204" pitchFamily="34" charset="0"/>
                <a:cs typeface="Calibri"/>
              </a:rPr>
              <a:t> multi-factor authentication (</a:t>
            </a:r>
            <a:r>
              <a:rPr lang="en-US" sz="1600" b="1" spc="-110" dirty="0">
                <a:solidFill>
                  <a:srgbClr val="2A2E36"/>
                </a:solidFill>
                <a:latin typeface="Source Sans Pro" panose="020B0503030403020204" pitchFamily="34" charset="0"/>
                <a:ea typeface="Source Sans Pro" panose="020B0503030403020204" pitchFamily="34" charset="0"/>
                <a:cs typeface="Calibri"/>
              </a:rPr>
              <a:t>MFA)</a:t>
            </a:r>
            <a:r>
              <a:rPr lang="en-US" sz="1600" b="1" spc="-25" dirty="0">
                <a:solidFill>
                  <a:srgbClr val="2A2E36"/>
                </a:solidFill>
                <a:latin typeface="Source Sans Pro" panose="020B0503030403020204" pitchFamily="34" charset="0"/>
                <a:ea typeface="Source Sans Pro" panose="020B0503030403020204" pitchFamily="34" charset="0"/>
                <a:cs typeface="Calibri"/>
              </a:rPr>
              <a:t> </a:t>
            </a:r>
            <a:r>
              <a:rPr lang="en-US" sz="1600" b="1" spc="-10" dirty="0">
                <a:solidFill>
                  <a:srgbClr val="2A2E36"/>
                </a:solidFill>
                <a:latin typeface="Source Sans Pro" panose="020B0503030403020204" pitchFamily="34" charset="0"/>
                <a:ea typeface="Source Sans Pro" panose="020B0503030403020204" pitchFamily="34" charset="0"/>
                <a:cs typeface="Calibri"/>
              </a:rPr>
              <a:t>enrollment</a:t>
            </a:r>
            <a:endParaRPr lang="en-US" sz="1600" dirty="0">
              <a:latin typeface="Source Sans Pro" panose="020B0503030403020204" pitchFamily="34" charset="0"/>
              <a:ea typeface="Source Sans Pro" panose="020B0503030403020204" pitchFamily="34" charset="0"/>
              <a:cs typeface="Calibri"/>
            </a:endParaRPr>
          </a:p>
        </p:txBody>
      </p:sp>
      <p:sp>
        <p:nvSpPr>
          <p:cNvPr id="6" name="object 6"/>
          <p:cNvSpPr txBox="1">
            <a:spLocks noGrp="1"/>
          </p:cNvSpPr>
          <p:nvPr>
            <p:ph type="sldNum" sz="quarter" idx="7"/>
          </p:nvPr>
        </p:nvSpPr>
        <p:spPr>
          <a:xfrm>
            <a:off x="6742307" y="9479381"/>
            <a:ext cx="317500" cy="224420"/>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400" spc="-25" dirty="0">
                <a:latin typeface="Source Sans Pro" panose="020B0503030403020204" pitchFamily="34" charset="0"/>
                <a:ea typeface="Source Sans Pro" panose="020B0503030403020204" pitchFamily="34" charset="0"/>
              </a:rPr>
              <a:t>12</a:t>
            </a:fld>
            <a:endParaRPr sz="1400"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7340" y="796628"/>
            <a:ext cx="6398260" cy="412934"/>
          </a:xfrm>
          <a:prstGeom prst="rect">
            <a:avLst/>
          </a:prstGeom>
        </p:spPr>
        <p:txBody>
          <a:bodyPr vert="horz" wrap="square" lIns="0" tIns="12700" rIns="0" bIns="0" rtlCol="0">
            <a:spAutoFit/>
          </a:bodyPr>
          <a:lstStyle/>
          <a:p>
            <a:pPr marL="12700">
              <a:lnSpc>
                <a:spcPct val="100000"/>
              </a:lnSpc>
              <a:spcBef>
                <a:spcPts val="100"/>
              </a:spcBef>
            </a:pPr>
            <a:r>
              <a:rPr sz="2600" spc="-40" dirty="0">
                <a:latin typeface="Source Sans Pro" panose="020B0503030403020204" pitchFamily="34" charset="0"/>
                <a:ea typeface="Source Sans Pro" panose="020B0503030403020204" pitchFamily="34" charset="0"/>
              </a:rPr>
              <a:t>WHAT</a:t>
            </a:r>
            <a:r>
              <a:rPr sz="2600" spc="-55"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IS</a:t>
            </a:r>
            <a:r>
              <a:rPr sz="2600" spc="-35" dirty="0">
                <a:latin typeface="Source Sans Pro" panose="020B0503030403020204" pitchFamily="34" charset="0"/>
                <a:ea typeface="Source Sans Pro" panose="020B0503030403020204" pitchFamily="34" charset="0"/>
              </a:rPr>
              <a:t> </a:t>
            </a:r>
            <a:r>
              <a:rPr lang="en-US" sz="2600" spc="-55" dirty="0">
                <a:latin typeface="Source Sans Pro" panose="020B0503030403020204" pitchFamily="34" charset="0"/>
                <a:ea typeface="Source Sans Pro" panose="020B0503030403020204" pitchFamily="34" charset="0"/>
              </a:rPr>
              <a:t>MULTI-FACTOR AUTHENTICATION</a:t>
            </a:r>
            <a:r>
              <a:rPr sz="2600" spc="-55" dirty="0">
                <a:latin typeface="Source Sans Pro" panose="020B0503030403020204" pitchFamily="34" charset="0"/>
                <a:ea typeface="Source Sans Pro" panose="020B0503030403020204" pitchFamily="34" charset="0"/>
              </a:rPr>
              <a:t>?</a:t>
            </a:r>
            <a:endParaRPr sz="2600" dirty="0">
              <a:latin typeface="Source Sans Pro" panose="020B0503030403020204" pitchFamily="34" charset="0"/>
              <a:ea typeface="Source Sans Pro" panose="020B0503030403020204" pitchFamily="34" charset="0"/>
            </a:endParaRPr>
          </a:p>
        </p:txBody>
      </p:sp>
      <p:sp>
        <p:nvSpPr>
          <p:cNvPr id="2" name="object 2">
            <a:extLst>
              <a:ext uri="{C183D7F6-B498-43B3-948B-1728B52AA6E4}">
                <adec:decorative xmlns:adec="http://schemas.microsoft.com/office/drawing/2017/decorative" val="1"/>
              </a:ext>
            </a:extLst>
          </p:cNvPr>
          <p:cNvSpPr/>
          <p:nvPr/>
        </p:nvSpPr>
        <p:spPr>
          <a:xfrm>
            <a:off x="503681" y="2946654"/>
            <a:ext cx="0" cy="5389880"/>
          </a:xfrm>
          <a:custGeom>
            <a:avLst/>
            <a:gdLst/>
            <a:ahLst/>
            <a:cxnLst/>
            <a:rect l="l" t="t" r="r" b="b"/>
            <a:pathLst>
              <a:path h="5389880">
                <a:moveTo>
                  <a:pt x="0" y="0"/>
                </a:moveTo>
                <a:lnTo>
                  <a:pt x="0" y="5389257"/>
                </a:lnTo>
              </a:path>
            </a:pathLst>
          </a:custGeom>
          <a:ln w="38100">
            <a:solidFill>
              <a:srgbClr val="C12537"/>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 name="object 4"/>
          <p:cNvSpPr txBox="1"/>
          <p:nvPr/>
        </p:nvSpPr>
        <p:spPr>
          <a:xfrm>
            <a:off x="990600" y="3048000"/>
            <a:ext cx="5567045" cy="1120178"/>
          </a:xfrm>
          <a:prstGeom prst="rect">
            <a:avLst/>
          </a:prstGeom>
        </p:spPr>
        <p:txBody>
          <a:bodyPr vert="horz" wrap="square" lIns="0" tIns="12065" rIns="0" bIns="0" rtlCol="0">
            <a:spAutoFit/>
          </a:bodyPr>
          <a:lstStyle/>
          <a:p>
            <a:pPr marL="12700" marR="5080">
              <a:lnSpc>
                <a:spcPct val="100000"/>
              </a:lnSpc>
              <a:spcBef>
                <a:spcPts val="95"/>
              </a:spcBef>
            </a:pPr>
            <a:r>
              <a:rPr dirty="0">
                <a:solidFill>
                  <a:srgbClr val="181818"/>
                </a:solidFill>
                <a:latin typeface="Source Sans Pro" panose="020B0503030403020204" pitchFamily="34" charset="0"/>
                <a:ea typeface="Source Sans Pro" panose="020B0503030403020204" pitchFamily="34" charset="0"/>
                <a:cs typeface="Calibri"/>
              </a:rPr>
              <a:t>Multi</a:t>
            </a:r>
            <a:r>
              <a:rPr lang="en-US" dirty="0">
                <a:solidFill>
                  <a:srgbClr val="181818"/>
                </a:solidFill>
                <a:latin typeface="Source Sans Pro" panose="020B0503030403020204" pitchFamily="34" charset="0"/>
                <a:ea typeface="Source Sans Pro" panose="020B0503030403020204" pitchFamily="34" charset="0"/>
                <a:cs typeface="Calibri"/>
              </a:rPr>
              <a:t>-</a:t>
            </a:r>
            <a:r>
              <a:rPr dirty="0">
                <a:solidFill>
                  <a:srgbClr val="181818"/>
                </a:solidFill>
                <a:latin typeface="Source Sans Pro" panose="020B0503030403020204" pitchFamily="34" charset="0"/>
                <a:ea typeface="Source Sans Pro" panose="020B0503030403020204" pitchFamily="34" charset="0"/>
                <a:cs typeface="Calibri"/>
              </a:rPr>
              <a:t>factor Authentication (MFA) is a security procedure that allows Ohioans to verify that they are who they claim to be. This is done by confirming additional identifying information from a secondary source.</a:t>
            </a:r>
            <a:endParaRPr dirty="0">
              <a:latin typeface="Source Sans Pro" panose="020B0503030403020204" pitchFamily="34" charset="0"/>
              <a:ea typeface="Source Sans Pro" panose="020B0503030403020204" pitchFamily="34" charset="0"/>
              <a:cs typeface="Calibri"/>
            </a:endParaRPr>
          </a:p>
        </p:txBody>
      </p:sp>
      <p:sp>
        <p:nvSpPr>
          <p:cNvPr id="7" name="object 7" descr="Key Terms and Definitions"/>
          <p:cNvSpPr txBox="1"/>
          <p:nvPr/>
        </p:nvSpPr>
        <p:spPr>
          <a:xfrm>
            <a:off x="762000" y="4343400"/>
            <a:ext cx="5919470" cy="428322"/>
          </a:xfrm>
          <a:prstGeom prst="rect">
            <a:avLst/>
          </a:prstGeom>
          <a:solidFill>
            <a:srgbClr val="001F5F"/>
          </a:solidFill>
        </p:spPr>
        <p:txBody>
          <a:bodyPr vert="horz" wrap="square" lIns="0" tIns="119380" rIns="0" bIns="0" rtlCol="0">
            <a:spAutoFit/>
          </a:bodyPr>
          <a:lstStyle/>
          <a:p>
            <a:pPr marR="29209" algn="ctr">
              <a:lnSpc>
                <a:spcPct val="100000"/>
              </a:lnSpc>
              <a:spcBef>
                <a:spcPts val="940"/>
              </a:spcBef>
              <a:tabLst>
                <a:tab pos="560705" algn="l"/>
                <a:tab pos="1500505" algn="l"/>
                <a:tab pos="2139315" algn="l"/>
              </a:tabLst>
            </a:pPr>
            <a:r>
              <a:rPr lang="en-US" sz="2000" b="1" dirty="0">
                <a:solidFill>
                  <a:srgbClr val="FFFFFF"/>
                </a:solidFill>
                <a:latin typeface="Source Sans Pro" panose="020B0503030403020204" pitchFamily="34" charset="0"/>
                <a:ea typeface="Source Sans Pro" panose="020B0503030403020204" pitchFamily="34" charset="0"/>
                <a:cs typeface="Calibri"/>
              </a:rPr>
              <a:t>Key Terms and Definitions</a:t>
            </a:r>
            <a:endParaRPr sz="2000" dirty="0">
              <a:latin typeface="Source Sans Pro" panose="020B0503030403020204" pitchFamily="34" charset="0"/>
              <a:ea typeface="Source Sans Pro" panose="020B0503030403020204" pitchFamily="34" charset="0"/>
              <a:cs typeface="Calibri"/>
            </a:endParaRPr>
          </a:p>
        </p:txBody>
      </p:sp>
      <p:sp>
        <p:nvSpPr>
          <p:cNvPr id="6" name="object 6"/>
          <p:cNvSpPr txBox="1"/>
          <p:nvPr/>
        </p:nvSpPr>
        <p:spPr>
          <a:xfrm>
            <a:off x="1484361" y="4944829"/>
            <a:ext cx="5314315" cy="3617016"/>
          </a:xfrm>
          <a:prstGeom prst="rect">
            <a:avLst/>
          </a:prstGeom>
        </p:spPr>
        <p:txBody>
          <a:bodyPr vert="horz" wrap="square" lIns="0" tIns="122555" rIns="0" bIns="0" rtlCol="0">
            <a:spAutoFit/>
          </a:bodyPr>
          <a:lstStyle/>
          <a:p>
            <a:pPr marL="12700" algn="just">
              <a:lnSpc>
                <a:spcPct val="100000"/>
              </a:lnSpc>
              <a:spcBef>
                <a:spcPts val="965"/>
              </a:spcBef>
            </a:pPr>
            <a:r>
              <a:rPr sz="2000" b="1" dirty="0">
                <a:solidFill>
                  <a:srgbClr val="181818"/>
                </a:solidFill>
                <a:latin typeface="Source Sans Pro" panose="020B0503030403020204" pitchFamily="34" charset="0"/>
                <a:ea typeface="Source Sans Pro" panose="020B0503030403020204" pitchFamily="34" charset="0"/>
                <a:cs typeface="Calibri"/>
              </a:rPr>
              <a:t>Single Sign-On</a:t>
            </a:r>
            <a:endParaRPr lang="en-US" sz="2000" dirty="0">
              <a:latin typeface="Source Sans Pro" panose="020B0503030403020204" pitchFamily="34" charset="0"/>
              <a:ea typeface="Source Sans Pro" panose="020B0503030403020204" pitchFamily="34" charset="0"/>
              <a:cs typeface="Calibri"/>
            </a:endParaRPr>
          </a:p>
          <a:p>
            <a:pPr marL="12700" marR="83820" algn="l">
              <a:lnSpc>
                <a:spcPct val="100000"/>
              </a:lnSpc>
              <a:spcBef>
                <a:spcPts val="720"/>
              </a:spcBef>
            </a:pPr>
            <a:r>
              <a:rPr lang="en-US" dirty="0">
                <a:solidFill>
                  <a:srgbClr val="181818"/>
                </a:solidFill>
                <a:latin typeface="Source Sans Pro" panose="020B0503030403020204" pitchFamily="34" charset="0"/>
                <a:ea typeface="Source Sans Pro" panose="020B0503030403020204" pitchFamily="34" charset="0"/>
                <a:cs typeface="Calibri"/>
              </a:rPr>
              <a:t>Single Sign On (SSO) refers to a sign on process which allows  users  to access  multiple state  agency  resources through  a  single  set  of  log  in  credentials  (OHID  and Password).</a:t>
            </a:r>
            <a:endParaRPr lang="en-US" dirty="0">
              <a:latin typeface="Source Sans Pro" panose="020B0503030403020204" pitchFamily="34" charset="0"/>
              <a:ea typeface="Source Sans Pro" panose="020B0503030403020204" pitchFamily="34" charset="0"/>
              <a:cs typeface="Calibri"/>
            </a:endParaRPr>
          </a:p>
          <a:p>
            <a:pPr marL="12700" algn="just">
              <a:lnSpc>
                <a:spcPct val="100000"/>
              </a:lnSpc>
              <a:spcBef>
                <a:spcPts val="1585"/>
              </a:spcBef>
            </a:pPr>
            <a:r>
              <a:rPr sz="2000" b="1" dirty="0">
                <a:solidFill>
                  <a:srgbClr val="181818"/>
                </a:solidFill>
                <a:latin typeface="Source Sans Pro" panose="020B0503030403020204" pitchFamily="34" charset="0"/>
                <a:ea typeface="Source Sans Pro" panose="020B0503030403020204" pitchFamily="34" charset="0"/>
                <a:cs typeface="Calibri"/>
              </a:rPr>
              <a:t>Multi</a:t>
            </a:r>
            <a:r>
              <a:rPr lang="en-US" sz="2000" b="1" dirty="0">
                <a:solidFill>
                  <a:srgbClr val="181818"/>
                </a:solidFill>
                <a:latin typeface="Source Sans Pro" panose="020B0503030403020204" pitchFamily="34" charset="0"/>
                <a:ea typeface="Source Sans Pro" panose="020B0503030403020204" pitchFamily="34" charset="0"/>
                <a:cs typeface="Calibri"/>
              </a:rPr>
              <a:t>-</a:t>
            </a:r>
            <a:r>
              <a:rPr sz="2000" b="1" dirty="0">
                <a:solidFill>
                  <a:srgbClr val="181818"/>
                </a:solidFill>
                <a:latin typeface="Source Sans Pro" panose="020B0503030403020204" pitchFamily="34" charset="0"/>
                <a:ea typeface="Source Sans Pro" panose="020B0503030403020204" pitchFamily="34" charset="0"/>
                <a:cs typeface="Calibri"/>
              </a:rPr>
              <a:t>factor Authentication</a:t>
            </a:r>
            <a:endParaRPr sz="2000" dirty="0">
              <a:latin typeface="Source Sans Pro" panose="020B0503030403020204" pitchFamily="34" charset="0"/>
              <a:ea typeface="Source Sans Pro" panose="020B0503030403020204" pitchFamily="34" charset="0"/>
              <a:cs typeface="Calibri"/>
            </a:endParaRPr>
          </a:p>
          <a:p>
            <a:pPr marL="12700" marR="5080" indent="-635">
              <a:lnSpc>
                <a:spcPct val="100000"/>
              </a:lnSpc>
              <a:spcBef>
                <a:spcPts val="720"/>
              </a:spcBef>
            </a:pPr>
            <a:r>
              <a:rPr dirty="0">
                <a:solidFill>
                  <a:srgbClr val="181818"/>
                </a:solidFill>
                <a:latin typeface="Source Sans Pro" panose="020B0503030403020204" pitchFamily="34" charset="0"/>
                <a:ea typeface="Source Sans Pro" panose="020B0503030403020204" pitchFamily="34" charset="0"/>
                <a:cs typeface="Calibri"/>
              </a:rPr>
              <a:t>Multi</a:t>
            </a:r>
            <a:r>
              <a:rPr lang="en-US" dirty="0">
                <a:solidFill>
                  <a:srgbClr val="181818"/>
                </a:solidFill>
                <a:latin typeface="Source Sans Pro" panose="020B0503030403020204" pitchFamily="34" charset="0"/>
                <a:ea typeface="Source Sans Pro" panose="020B0503030403020204" pitchFamily="34" charset="0"/>
                <a:cs typeface="Calibri"/>
              </a:rPr>
              <a:t>-</a:t>
            </a:r>
            <a:r>
              <a:rPr dirty="0">
                <a:solidFill>
                  <a:srgbClr val="181818"/>
                </a:solidFill>
                <a:latin typeface="Source Sans Pro" panose="020B0503030403020204" pitchFamily="34" charset="0"/>
                <a:ea typeface="Source Sans Pro" panose="020B0503030403020204" pitchFamily="34" charset="0"/>
                <a:cs typeface="Calibri"/>
              </a:rPr>
              <a:t>factor Authentication (MFA) is a second form of verification that the user logging in is who they claim they are. There will be multiple options available, including SMS text, phone call, email, and mobile app verification.</a:t>
            </a:r>
            <a:endParaRPr dirty="0">
              <a:latin typeface="Source Sans Pro" panose="020B0503030403020204" pitchFamily="34" charset="0"/>
              <a:ea typeface="Source Sans Pro" panose="020B0503030403020204" pitchFamily="34" charset="0"/>
              <a:cs typeface="Calibri"/>
            </a:endParaRPr>
          </a:p>
        </p:txBody>
      </p:sp>
      <p:sp>
        <p:nvSpPr>
          <p:cNvPr id="8" name="object 8">
            <a:extLst>
              <a:ext uri="{C183D7F6-B498-43B3-948B-1728B52AA6E4}">
                <adec:decorative xmlns:adec="http://schemas.microsoft.com/office/drawing/2017/decorative" val="1"/>
              </a:ext>
            </a:extLst>
          </p:cNvPr>
          <p:cNvSpPr/>
          <p:nvPr/>
        </p:nvSpPr>
        <p:spPr>
          <a:xfrm>
            <a:off x="682019" y="5452255"/>
            <a:ext cx="630555" cy="636905"/>
          </a:xfrm>
          <a:custGeom>
            <a:avLst/>
            <a:gdLst/>
            <a:ahLst/>
            <a:cxnLst/>
            <a:rect l="l" t="t" r="r" b="b"/>
            <a:pathLst>
              <a:path w="630555" h="636904">
                <a:moveTo>
                  <a:pt x="490316" y="38681"/>
                </a:moveTo>
                <a:lnTo>
                  <a:pt x="452480" y="38681"/>
                </a:lnTo>
                <a:lnTo>
                  <a:pt x="452480" y="17019"/>
                </a:lnTo>
                <a:lnTo>
                  <a:pt x="454544" y="10008"/>
                </a:lnTo>
                <a:lnTo>
                  <a:pt x="459140" y="4448"/>
                </a:lnTo>
                <a:lnTo>
                  <a:pt x="465619" y="918"/>
                </a:lnTo>
                <a:lnTo>
                  <a:pt x="473329" y="0"/>
                </a:lnTo>
                <a:lnTo>
                  <a:pt x="480218" y="2381"/>
                </a:lnTo>
                <a:lnTo>
                  <a:pt x="485586" y="6865"/>
                </a:lnTo>
                <a:lnTo>
                  <a:pt x="489073" y="12946"/>
                </a:lnTo>
                <a:lnTo>
                  <a:pt x="490316" y="20114"/>
                </a:lnTo>
                <a:lnTo>
                  <a:pt x="490316" y="38681"/>
                </a:lnTo>
                <a:close/>
              </a:path>
              <a:path w="630555" h="636904">
                <a:moveTo>
                  <a:pt x="591468" y="141573"/>
                </a:moveTo>
                <a:lnTo>
                  <a:pt x="349784" y="141573"/>
                </a:lnTo>
                <a:lnTo>
                  <a:pt x="347468" y="140026"/>
                </a:lnTo>
                <a:lnTo>
                  <a:pt x="343607" y="136158"/>
                </a:lnTo>
                <a:lnTo>
                  <a:pt x="327537" y="111910"/>
                </a:lnTo>
                <a:lnTo>
                  <a:pt x="322180" y="84325"/>
                </a:lnTo>
                <a:lnTo>
                  <a:pt x="327537" y="56740"/>
                </a:lnTo>
                <a:lnTo>
                  <a:pt x="343607" y="32492"/>
                </a:lnTo>
                <a:lnTo>
                  <a:pt x="367809" y="16391"/>
                </a:lnTo>
                <a:lnTo>
                  <a:pt x="395341" y="11024"/>
                </a:lnTo>
                <a:lnTo>
                  <a:pt x="422873" y="16391"/>
                </a:lnTo>
                <a:lnTo>
                  <a:pt x="447075" y="32492"/>
                </a:lnTo>
                <a:lnTo>
                  <a:pt x="450936" y="36360"/>
                </a:lnTo>
                <a:lnTo>
                  <a:pt x="452480" y="38681"/>
                </a:lnTo>
                <a:lnTo>
                  <a:pt x="490316" y="38681"/>
                </a:lnTo>
                <a:lnTo>
                  <a:pt x="490316" y="39454"/>
                </a:lnTo>
                <a:lnTo>
                  <a:pt x="571392" y="39454"/>
                </a:lnTo>
                <a:lnTo>
                  <a:pt x="580902" y="49125"/>
                </a:lnTo>
                <a:lnTo>
                  <a:pt x="393797" y="49125"/>
                </a:lnTo>
                <a:lnTo>
                  <a:pt x="380719" y="51736"/>
                </a:lnTo>
                <a:lnTo>
                  <a:pt x="359050" y="84325"/>
                </a:lnTo>
                <a:lnTo>
                  <a:pt x="359750" y="91239"/>
                </a:lnTo>
                <a:lnTo>
                  <a:pt x="393797" y="119525"/>
                </a:lnTo>
                <a:lnTo>
                  <a:pt x="501256" y="119525"/>
                </a:lnTo>
                <a:lnTo>
                  <a:pt x="501584" y="120153"/>
                </a:lnTo>
                <a:lnTo>
                  <a:pt x="505759" y="125327"/>
                </a:lnTo>
                <a:lnTo>
                  <a:pt x="517389" y="133160"/>
                </a:lnTo>
                <a:lnTo>
                  <a:pt x="530468" y="135771"/>
                </a:lnTo>
                <a:lnTo>
                  <a:pt x="593813" y="135771"/>
                </a:lnTo>
                <a:lnTo>
                  <a:pt x="591468" y="141573"/>
                </a:lnTo>
                <a:close/>
              </a:path>
              <a:path w="630555" h="636904">
                <a:moveTo>
                  <a:pt x="571392" y="39454"/>
                </a:moveTo>
                <a:lnTo>
                  <a:pt x="490316" y="39454"/>
                </a:lnTo>
                <a:lnTo>
                  <a:pt x="509933" y="30316"/>
                </a:lnTo>
                <a:lnTo>
                  <a:pt x="530854" y="27270"/>
                </a:lnTo>
                <a:lnTo>
                  <a:pt x="551774" y="30316"/>
                </a:lnTo>
                <a:lnTo>
                  <a:pt x="571392" y="39454"/>
                </a:lnTo>
                <a:close/>
              </a:path>
              <a:path w="630555" h="636904">
                <a:moveTo>
                  <a:pt x="501256" y="119525"/>
                </a:moveTo>
                <a:lnTo>
                  <a:pt x="393797" y="119525"/>
                </a:lnTo>
                <a:lnTo>
                  <a:pt x="406875" y="116914"/>
                </a:lnTo>
                <a:lnTo>
                  <a:pt x="418506" y="109081"/>
                </a:lnTo>
                <a:lnTo>
                  <a:pt x="426324" y="97428"/>
                </a:lnTo>
                <a:lnTo>
                  <a:pt x="428930" y="84325"/>
                </a:lnTo>
                <a:lnTo>
                  <a:pt x="426324" y="71222"/>
                </a:lnTo>
                <a:lnTo>
                  <a:pt x="418506" y="59569"/>
                </a:lnTo>
                <a:lnTo>
                  <a:pt x="406875" y="51736"/>
                </a:lnTo>
                <a:lnTo>
                  <a:pt x="393797" y="49125"/>
                </a:lnTo>
                <a:lnTo>
                  <a:pt x="580902" y="49125"/>
                </a:lnTo>
                <a:lnTo>
                  <a:pt x="591685" y="60089"/>
                </a:lnTo>
                <a:lnTo>
                  <a:pt x="593831" y="65371"/>
                </a:lnTo>
                <a:lnTo>
                  <a:pt x="530468" y="65371"/>
                </a:lnTo>
                <a:lnTo>
                  <a:pt x="517389" y="67982"/>
                </a:lnTo>
                <a:lnTo>
                  <a:pt x="495721" y="100571"/>
                </a:lnTo>
                <a:lnTo>
                  <a:pt x="496421" y="107485"/>
                </a:lnTo>
                <a:lnTo>
                  <a:pt x="498423" y="114110"/>
                </a:lnTo>
                <a:lnTo>
                  <a:pt x="501256" y="119525"/>
                </a:lnTo>
                <a:close/>
              </a:path>
              <a:path w="630555" h="636904">
                <a:moveTo>
                  <a:pt x="593813" y="135771"/>
                </a:moveTo>
                <a:lnTo>
                  <a:pt x="530468" y="135771"/>
                </a:lnTo>
                <a:lnTo>
                  <a:pt x="543546" y="133160"/>
                </a:lnTo>
                <a:lnTo>
                  <a:pt x="555177" y="125327"/>
                </a:lnTo>
                <a:lnTo>
                  <a:pt x="562995" y="113674"/>
                </a:lnTo>
                <a:lnTo>
                  <a:pt x="565601" y="100571"/>
                </a:lnTo>
                <a:lnTo>
                  <a:pt x="562995" y="87468"/>
                </a:lnTo>
                <a:lnTo>
                  <a:pt x="555177" y="75815"/>
                </a:lnTo>
                <a:lnTo>
                  <a:pt x="543546" y="67982"/>
                </a:lnTo>
                <a:lnTo>
                  <a:pt x="530468" y="65371"/>
                </a:lnTo>
                <a:lnTo>
                  <a:pt x="593831" y="65371"/>
                </a:lnTo>
                <a:lnTo>
                  <a:pt x="602278" y="86162"/>
                </a:lnTo>
                <a:lnTo>
                  <a:pt x="602447" y="114412"/>
                </a:lnTo>
                <a:lnTo>
                  <a:pt x="593813" y="135771"/>
                </a:lnTo>
                <a:close/>
              </a:path>
              <a:path w="630555" h="636904">
                <a:moveTo>
                  <a:pt x="54050" y="631279"/>
                </a:moveTo>
                <a:lnTo>
                  <a:pt x="44784" y="631279"/>
                </a:lnTo>
                <a:lnTo>
                  <a:pt x="0" y="586409"/>
                </a:lnTo>
                <a:lnTo>
                  <a:pt x="0" y="577125"/>
                </a:lnTo>
                <a:lnTo>
                  <a:pt x="327392" y="247560"/>
                </a:lnTo>
                <a:lnTo>
                  <a:pt x="333569" y="242145"/>
                </a:lnTo>
                <a:lnTo>
                  <a:pt x="336658" y="233635"/>
                </a:lnTo>
                <a:lnTo>
                  <a:pt x="343064" y="189877"/>
                </a:lnTo>
                <a:lnTo>
                  <a:pt x="349012" y="179481"/>
                </a:lnTo>
                <a:lnTo>
                  <a:pt x="328164" y="179481"/>
                </a:lnTo>
                <a:lnTo>
                  <a:pt x="321166" y="177414"/>
                </a:lnTo>
                <a:lnTo>
                  <a:pt x="315617" y="172808"/>
                </a:lnTo>
                <a:lnTo>
                  <a:pt x="312094" y="166317"/>
                </a:lnTo>
                <a:lnTo>
                  <a:pt x="311177" y="158593"/>
                </a:lnTo>
                <a:lnTo>
                  <a:pt x="313553" y="151691"/>
                </a:lnTo>
                <a:lnTo>
                  <a:pt x="318030" y="146312"/>
                </a:lnTo>
                <a:lnTo>
                  <a:pt x="324098" y="142818"/>
                </a:lnTo>
                <a:lnTo>
                  <a:pt x="331253" y="141573"/>
                </a:lnTo>
                <a:lnTo>
                  <a:pt x="611544" y="141573"/>
                </a:lnTo>
                <a:lnTo>
                  <a:pt x="618674" y="143060"/>
                </a:lnTo>
                <a:lnTo>
                  <a:pt x="624574" y="147085"/>
                </a:lnTo>
                <a:lnTo>
                  <a:pt x="628591" y="152996"/>
                </a:lnTo>
                <a:lnTo>
                  <a:pt x="630075" y="160140"/>
                </a:lnTo>
                <a:lnTo>
                  <a:pt x="630075" y="160914"/>
                </a:lnTo>
                <a:lnTo>
                  <a:pt x="628579" y="168505"/>
                </a:lnTo>
                <a:lnTo>
                  <a:pt x="624477" y="174646"/>
                </a:lnTo>
                <a:lnTo>
                  <a:pt x="618348" y="178756"/>
                </a:lnTo>
                <a:lnTo>
                  <a:pt x="610772" y="180255"/>
                </a:lnTo>
                <a:lnTo>
                  <a:pt x="591468" y="180255"/>
                </a:lnTo>
                <a:lnTo>
                  <a:pt x="593784" y="181802"/>
                </a:lnTo>
                <a:lnTo>
                  <a:pt x="597645" y="185670"/>
                </a:lnTo>
                <a:lnTo>
                  <a:pt x="597901" y="186057"/>
                </a:lnTo>
                <a:lnTo>
                  <a:pt x="410012" y="186057"/>
                </a:lnTo>
                <a:lnTo>
                  <a:pt x="396934" y="188668"/>
                </a:lnTo>
                <a:lnTo>
                  <a:pt x="385303" y="196501"/>
                </a:lnTo>
                <a:lnTo>
                  <a:pt x="377485" y="208154"/>
                </a:lnTo>
                <a:lnTo>
                  <a:pt x="374879" y="221257"/>
                </a:lnTo>
                <a:lnTo>
                  <a:pt x="377485" y="234360"/>
                </a:lnTo>
                <a:lnTo>
                  <a:pt x="385303" y="246013"/>
                </a:lnTo>
                <a:lnTo>
                  <a:pt x="396934" y="253846"/>
                </a:lnTo>
                <a:lnTo>
                  <a:pt x="410012" y="256457"/>
                </a:lnTo>
                <a:lnTo>
                  <a:pt x="518081" y="256457"/>
                </a:lnTo>
                <a:lnTo>
                  <a:pt x="521974" y="262259"/>
                </a:lnTo>
                <a:lnTo>
                  <a:pt x="533605" y="270092"/>
                </a:lnTo>
                <a:lnTo>
                  <a:pt x="546683" y="272703"/>
                </a:lnTo>
                <a:lnTo>
                  <a:pt x="608668" y="272703"/>
                </a:lnTo>
                <a:lnTo>
                  <a:pt x="602772" y="281600"/>
                </a:lnTo>
                <a:lnTo>
                  <a:pt x="450936" y="281600"/>
                </a:lnTo>
                <a:lnTo>
                  <a:pt x="441393" y="286798"/>
                </a:lnTo>
                <a:lnTo>
                  <a:pt x="431343" y="290690"/>
                </a:lnTo>
                <a:lnTo>
                  <a:pt x="420858" y="293132"/>
                </a:lnTo>
                <a:lnTo>
                  <a:pt x="410012" y="293978"/>
                </a:lnTo>
                <a:lnTo>
                  <a:pt x="396886" y="293978"/>
                </a:lnTo>
                <a:lnTo>
                  <a:pt x="388392" y="297072"/>
                </a:lnTo>
                <a:lnTo>
                  <a:pt x="202303" y="483517"/>
                </a:lnTo>
                <a:lnTo>
                  <a:pt x="244772" y="528387"/>
                </a:lnTo>
                <a:lnTo>
                  <a:pt x="250949" y="534576"/>
                </a:lnTo>
                <a:lnTo>
                  <a:pt x="250949" y="538444"/>
                </a:lnTo>
                <a:lnTo>
                  <a:pt x="146708" y="538444"/>
                </a:lnTo>
                <a:lnTo>
                  <a:pt x="125088" y="560106"/>
                </a:lnTo>
                <a:lnTo>
                  <a:pt x="158291" y="593372"/>
                </a:lnTo>
                <a:lnTo>
                  <a:pt x="158291" y="602655"/>
                </a:lnTo>
                <a:lnTo>
                  <a:pt x="157518" y="603429"/>
                </a:lnTo>
                <a:lnTo>
                  <a:pt x="81848" y="603429"/>
                </a:lnTo>
                <a:lnTo>
                  <a:pt x="54050" y="631279"/>
                </a:lnTo>
                <a:close/>
              </a:path>
              <a:path w="630555" h="636904">
                <a:moveTo>
                  <a:pt x="518081" y="256457"/>
                </a:moveTo>
                <a:lnTo>
                  <a:pt x="410012" y="256457"/>
                </a:lnTo>
                <a:lnTo>
                  <a:pt x="423090" y="253846"/>
                </a:lnTo>
                <a:lnTo>
                  <a:pt x="434721" y="246013"/>
                </a:lnTo>
                <a:lnTo>
                  <a:pt x="438895" y="240513"/>
                </a:lnTo>
                <a:lnTo>
                  <a:pt x="442056" y="234505"/>
                </a:lnTo>
                <a:lnTo>
                  <a:pt x="444059" y="228062"/>
                </a:lnTo>
                <a:lnTo>
                  <a:pt x="444759" y="221257"/>
                </a:lnTo>
                <a:lnTo>
                  <a:pt x="444059" y="214343"/>
                </a:lnTo>
                <a:lnTo>
                  <a:pt x="410012" y="186057"/>
                </a:lnTo>
                <a:lnTo>
                  <a:pt x="597901" y="186057"/>
                </a:lnTo>
                <a:lnTo>
                  <a:pt x="608668" y="202303"/>
                </a:lnTo>
                <a:lnTo>
                  <a:pt x="546683" y="202303"/>
                </a:lnTo>
                <a:lnTo>
                  <a:pt x="533605" y="204914"/>
                </a:lnTo>
                <a:lnTo>
                  <a:pt x="521974" y="212747"/>
                </a:lnTo>
                <a:lnTo>
                  <a:pt x="514156" y="224400"/>
                </a:lnTo>
                <a:lnTo>
                  <a:pt x="511550" y="237503"/>
                </a:lnTo>
                <a:lnTo>
                  <a:pt x="514156" y="250606"/>
                </a:lnTo>
                <a:lnTo>
                  <a:pt x="518081" y="256457"/>
                </a:lnTo>
                <a:close/>
              </a:path>
              <a:path w="630555" h="636904">
                <a:moveTo>
                  <a:pt x="608668" y="272703"/>
                </a:moveTo>
                <a:lnTo>
                  <a:pt x="546683" y="272703"/>
                </a:lnTo>
                <a:lnTo>
                  <a:pt x="559761" y="270092"/>
                </a:lnTo>
                <a:lnTo>
                  <a:pt x="571392" y="262259"/>
                </a:lnTo>
                <a:lnTo>
                  <a:pt x="575566" y="256759"/>
                </a:lnTo>
                <a:lnTo>
                  <a:pt x="578727" y="250751"/>
                </a:lnTo>
                <a:lnTo>
                  <a:pt x="580730" y="244309"/>
                </a:lnTo>
                <a:lnTo>
                  <a:pt x="581430" y="237503"/>
                </a:lnTo>
                <a:lnTo>
                  <a:pt x="580730" y="230589"/>
                </a:lnTo>
                <a:lnTo>
                  <a:pt x="546683" y="202303"/>
                </a:lnTo>
                <a:lnTo>
                  <a:pt x="608668" y="202303"/>
                </a:lnTo>
                <a:lnTo>
                  <a:pt x="613715" y="209918"/>
                </a:lnTo>
                <a:lnTo>
                  <a:pt x="619072" y="237503"/>
                </a:lnTo>
                <a:lnTo>
                  <a:pt x="613715" y="265088"/>
                </a:lnTo>
                <a:lnTo>
                  <a:pt x="608668" y="272703"/>
                </a:lnTo>
                <a:close/>
              </a:path>
              <a:path w="630555" h="636904">
                <a:moveTo>
                  <a:pt x="467923" y="321828"/>
                </a:moveTo>
                <a:lnTo>
                  <a:pt x="461034" y="319447"/>
                </a:lnTo>
                <a:lnTo>
                  <a:pt x="455666" y="314962"/>
                </a:lnTo>
                <a:lnTo>
                  <a:pt x="452179" y="308882"/>
                </a:lnTo>
                <a:lnTo>
                  <a:pt x="450936" y="301714"/>
                </a:lnTo>
                <a:lnTo>
                  <a:pt x="450936" y="281600"/>
                </a:lnTo>
                <a:lnTo>
                  <a:pt x="602772" y="281600"/>
                </a:lnTo>
                <a:lnTo>
                  <a:pt x="601747" y="283147"/>
                </a:lnTo>
                <a:lnTo>
                  <a:pt x="488772" y="283147"/>
                </a:lnTo>
                <a:lnTo>
                  <a:pt x="488772" y="304809"/>
                </a:lnTo>
                <a:lnTo>
                  <a:pt x="486708" y="311820"/>
                </a:lnTo>
                <a:lnTo>
                  <a:pt x="482112" y="317380"/>
                </a:lnTo>
                <a:lnTo>
                  <a:pt x="475633" y="320910"/>
                </a:lnTo>
                <a:lnTo>
                  <a:pt x="467923" y="321828"/>
                </a:lnTo>
                <a:close/>
              </a:path>
              <a:path w="630555" h="636904">
                <a:moveTo>
                  <a:pt x="545911" y="310804"/>
                </a:moveTo>
                <a:lnTo>
                  <a:pt x="518379" y="305437"/>
                </a:lnTo>
                <a:lnTo>
                  <a:pt x="494177" y="289336"/>
                </a:lnTo>
                <a:lnTo>
                  <a:pt x="490316" y="285468"/>
                </a:lnTo>
                <a:lnTo>
                  <a:pt x="488772" y="283147"/>
                </a:lnTo>
                <a:lnTo>
                  <a:pt x="601747" y="283147"/>
                </a:lnTo>
                <a:lnTo>
                  <a:pt x="597645" y="289336"/>
                </a:lnTo>
                <a:lnTo>
                  <a:pt x="573443" y="305437"/>
                </a:lnTo>
                <a:lnTo>
                  <a:pt x="545911" y="310804"/>
                </a:lnTo>
                <a:close/>
              </a:path>
              <a:path w="630555" h="636904">
                <a:moveTo>
                  <a:pt x="206164" y="588730"/>
                </a:moveTo>
                <a:lnTo>
                  <a:pt x="196898" y="588730"/>
                </a:lnTo>
                <a:lnTo>
                  <a:pt x="146708" y="538444"/>
                </a:lnTo>
                <a:lnTo>
                  <a:pt x="250949" y="538444"/>
                </a:lnTo>
                <a:lnTo>
                  <a:pt x="250949" y="543859"/>
                </a:lnTo>
                <a:lnTo>
                  <a:pt x="206164" y="588730"/>
                </a:lnTo>
                <a:close/>
              </a:path>
              <a:path w="630555" h="636904">
                <a:moveTo>
                  <a:pt x="124316" y="636695"/>
                </a:moveTo>
                <a:lnTo>
                  <a:pt x="115050" y="636695"/>
                </a:lnTo>
                <a:lnTo>
                  <a:pt x="81848" y="603429"/>
                </a:lnTo>
                <a:lnTo>
                  <a:pt x="157518" y="603429"/>
                </a:lnTo>
                <a:lnTo>
                  <a:pt x="124316" y="636695"/>
                </a:lnTo>
                <a:close/>
              </a:path>
            </a:pathLst>
          </a:custGeom>
          <a:solidFill>
            <a:srgbClr val="001F5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a:extLst>
              <a:ext uri="{C183D7F6-B498-43B3-948B-1728B52AA6E4}">
                <adec:decorative xmlns:adec="http://schemas.microsoft.com/office/drawing/2017/decorative" val="1"/>
              </a:ext>
            </a:extLst>
          </p:cNvPr>
          <p:cNvSpPr/>
          <p:nvPr/>
        </p:nvSpPr>
        <p:spPr>
          <a:xfrm>
            <a:off x="733044" y="6990588"/>
            <a:ext cx="525780" cy="598805"/>
          </a:xfrm>
          <a:custGeom>
            <a:avLst/>
            <a:gdLst/>
            <a:ahLst/>
            <a:cxnLst/>
            <a:rect l="l" t="t" r="r" b="b"/>
            <a:pathLst>
              <a:path w="525780" h="598804">
                <a:moveTo>
                  <a:pt x="525297" y="253466"/>
                </a:moveTo>
                <a:lnTo>
                  <a:pt x="479247" y="202184"/>
                </a:lnTo>
                <a:lnTo>
                  <a:pt x="188175" y="497636"/>
                </a:lnTo>
                <a:lnTo>
                  <a:pt x="48323" y="343801"/>
                </a:lnTo>
                <a:lnTo>
                  <a:pt x="0" y="393255"/>
                </a:lnTo>
                <a:lnTo>
                  <a:pt x="185889" y="598347"/>
                </a:lnTo>
                <a:lnTo>
                  <a:pt x="234797" y="549503"/>
                </a:lnTo>
                <a:lnTo>
                  <a:pt x="525297" y="253466"/>
                </a:lnTo>
                <a:close/>
              </a:path>
              <a:path w="525780" h="598804">
                <a:moveTo>
                  <a:pt x="525297" y="51422"/>
                </a:moveTo>
                <a:lnTo>
                  <a:pt x="479247" y="0"/>
                </a:lnTo>
                <a:lnTo>
                  <a:pt x="188175" y="296214"/>
                </a:lnTo>
                <a:lnTo>
                  <a:pt x="48323" y="141998"/>
                </a:lnTo>
                <a:lnTo>
                  <a:pt x="0" y="191566"/>
                </a:lnTo>
                <a:lnTo>
                  <a:pt x="185889" y="397205"/>
                </a:lnTo>
                <a:lnTo>
                  <a:pt x="234797" y="348234"/>
                </a:lnTo>
                <a:lnTo>
                  <a:pt x="525297" y="51422"/>
                </a:lnTo>
                <a:close/>
              </a:path>
            </a:pathLst>
          </a:custGeom>
          <a:solidFill>
            <a:srgbClr val="012B5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13</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2" y="149812"/>
            <a:ext cx="6167755" cy="1250535"/>
          </a:xfrm>
          <a:prstGeom prst="rect">
            <a:avLst/>
          </a:prstGeom>
        </p:spPr>
        <p:txBody>
          <a:bodyPr vert="horz" wrap="square" lIns="0" tIns="51435" rIns="0" bIns="0" rtlCol="0" anchor="t">
            <a:spAutoFit/>
          </a:bodyPr>
          <a:lstStyle/>
          <a:p>
            <a:pPr marL="12700">
              <a:lnSpc>
                <a:spcPct val="100000"/>
              </a:lnSpc>
              <a:spcBef>
                <a:spcPts val="405"/>
              </a:spcBef>
            </a:pPr>
            <a:r>
              <a:rPr sz="2600" spc="-55" dirty="0">
                <a:latin typeface="Source Sans Pro" panose="020B0503030403020204" pitchFamily="34" charset="0"/>
                <a:ea typeface="Source Sans Pro" panose="020B0503030403020204" pitchFamily="34" charset="0"/>
              </a:rPr>
              <a:t>MFA</a:t>
            </a:r>
            <a:r>
              <a:rPr sz="2600" spc="-125" dirty="0">
                <a:latin typeface="Source Sans Pro" panose="020B0503030403020204" pitchFamily="34" charset="0"/>
                <a:ea typeface="Source Sans Pro" panose="020B0503030403020204" pitchFamily="34" charset="0"/>
              </a:rPr>
              <a:t> </a:t>
            </a:r>
            <a:r>
              <a:rPr sz="2600" spc="-30" dirty="0">
                <a:latin typeface="Source Sans Pro" panose="020B0503030403020204" pitchFamily="34" charset="0"/>
                <a:ea typeface="Source Sans Pro" panose="020B0503030403020204" pitchFamily="34" charset="0"/>
              </a:rPr>
              <a:t>REGISTRATION</a:t>
            </a:r>
            <a:r>
              <a:rPr sz="2600" spc="-11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OPTIONS</a:t>
            </a:r>
            <a:r>
              <a:rPr sz="2600" spc="-50"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OVERVIEW</a:t>
            </a:r>
            <a:endParaRPr sz="2600" dirty="0">
              <a:latin typeface="Source Sans Pro" panose="020B0503030403020204" pitchFamily="34" charset="0"/>
              <a:ea typeface="Source Sans Pro" panose="020B0503030403020204" pitchFamily="34" charset="0"/>
            </a:endParaRPr>
          </a:p>
          <a:p>
            <a:pPr marL="12700" marR="5080">
              <a:lnSpc>
                <a:spcPct val="148370"/>
              </a:lnSpc>
              <a:spcBef>
                <a:spcPts val="484"/>
              </a:spcBef>
            </a:pPr>
            <a:r>
              <a:rPr sz="1700" b="0" spc="-30" dirty="0">
                <a:latin typeface="Source Sans Pro" panose="020B0503030403020204" pitchFamily="34" charset="0"/>
                <a:ea typeface="Source Sans Pro" panose="020B0503030403020204" pitchFamily="34" charset="0"/>
                <a:cs typeface="Segoe UI"/>
              </a:rPr>
              <a:t>There</a:t>
            </a:r>
            <a:r>
              <a:rPr sz="1700" b="0" spc="-110" dirty="0">
                <a:latin typeface="Source Sans Pro" panose="020B0503030403020204" pitchFamily="34" charset="0"/>
                <a:ea typeface="Source Sans Pro" panose="020B0503030403020204" pitchFamily="34" charset="0"/>
                <a:cs typeface="Segoe UI"/>
              </a:rPr>
              <a:t> </a:t>
            </a:r>
            <a:r>
              <a:rPr sz="1700" b="0" dirty="0">
                <a:latin typeface="Source Sans Pro" panose="020B0503030403020204" pitchFamily="34" charset="0"/>
                <a:ea typeface="Source Sans Pro" panose="020B0503030403020204" pitchFamily="34" charset="0"/>
                <a:cs typeface="Segoe UI"/>
              </a:rPr>
              <a:t>are</a:t>
            </a:r>
            <a:r>
              <a:rPr sz="1700" b="0" spc="-45" dirty="0">
                <a:latin typeface="Source Sans Pro" panose="020B0503030403020204" pitchFamily="34" charset="0"/>
                <a:ea typeface="Source Sans Pro" panose="020B0503030403020204" pitchFamily="34" charset="0"/>
                <a:cs typeface="Segoe UI"/>
              </a:rPr>
              <a:t> </a:t>
            </a:r>
            <a:r>
              <a:rPr sz="1700" b="0" dirty="0">
                <a:latin typeface="Source Sans Pro" panose="020B0503030403020204" pitchFamily="34" charset="0"/>
                <a:ea typeface="Source Sans Pro" panose="020B0503030403020204" pitchFamily="34" charset="0"/>
                <a:cs typeface="Segoe UI"/>
              </a:rPr>
              <a:t>four</a:t>
            </a:r>
            <a:r>
              <a:rPr sz="1700" b="0" spc="-50" dirty="0">
                <a:latin typeface="Source Sans Pro" panose="020B0503030403020204" pitchFamily="34" charset="0"/>
                <a:ea typeface="Source Sans Pro" panose="020B0503030403020204" pitchFamily="34" charset="0"/>
                <a:cs typeface="Segoe UI"/>
              </a:rPr>
              <a:t> </a:t>
            </a:r>
            <a:r>
              <a:rPr sz="1700" b="0" spc="-10" dirty="0">
                <a:latin typeface="Source Sans Pro" panose="020B0503030403020204" pitchFamily="34" charset="0"/>
                <a:ea typeface="Source Sans Pro" panose="020B0503030403020204" pitchFamily="34" charset="0"/>
                <a:cs typeface="Segoe UI"/>
              </a:rPr>
              <a:t>options</a:t>
            </a:r>
            <a:r>
              <a:rPr sz="1700" b="0" spc="-65" dirty="0">
                <a:latin typeface="Source Sans Pro" panose="020B0503030403020204" pitchFamily="34" charset="0"/>
                <a:ea typeface="Source Sans Pro" panose="020B0503030403020204" pitchFamily="34" charset="0"/>
                <a:cs typeface="Segoe UI"/>
              </a:rPr>
              <a:t> </a:t>
            </a:r>
            <a:r>
              <a:rPr sz="1700" b="0" spc="-40" dirty="0">
                <a:latin typeface="Source Sans Pro" panose="020B0503030403020204" pitchFamily="34" charset="0"/>
                <a:ea typeface="Source Sans Pro" panose="020B0503030403020204" pitchFamily="34" charset="0"/>
                <a:cs typeface="Segoe UI"/>
              </a:rPr>
              <a:t>available</a:t>
            </a:r>
            <a:r>
              <a:rPr sz="1700" b="0" spc="-80" dirty="0">
                <a:latin typeface="Source Sans Pro" panose="020B0503030403020204" pitchFamily="34" charset="0"/>
                <a:ea typeface="Source Sans Pro" panose="020B0503030403020204" pitchFamily="34" charset="0"/>
                <a:cs typeface="Segoe UI"/>
              </a:rPr>
              <a:t> </a:t>
            </a:r>
            <a:r>
              <a:rPr sz="1700" b="0" dirty="0">
                <a:latin typeface="Source Sans Pro" panose="020B0503030403020204" pitchFamily="34" charset="0"/>
                <a:ea typeface="Source Sans Pro" panose="020B0503030403020204" pitchFamily="34" charset="0"/>
                <a:cs typeface="Segoe UI"/>
              </a:rPr>
              <a:t>for</a:t>
            </a:r>
            <a:r>
              <a:rPr sz="1700" b="0" spc="-75" dirty="0">
                <a:latin typeface="Source Sans Pro" panose="020B0503030403020204" pitchFamily="34" charset="0"/>
                <a:ea typeface="Source Sans Pro" panose="020B0503030403020204" pitchFamily="34" charset="0"/>
                <a:cs typeface="Segoe UI"/>
              </a:rPr>
              <a:t> </a:t>
            </a:r>
            <a:r>
              <a:rPr sz="1700" b="0" spc="-20" dirty="0">
                <a:latin typeface="Source Sans Pro" panose="020B0503030403020204" pitchFamily="34" charset="0"/>
                <a:ea typeface="Source Sans Pro" panose="020B0503030403020204" pitchFamily="34" charset="0"/>
                <a:cs typeface="Segoe UI"/>
              </a:rPr>
              <a:t>MFA</a:t>
            </a:r>
            <a:r>
              <a:rPr sz="1700" b="0" spc="-60" dirty="0">
                <a:latin typeface="Source Sans Pro" panose="020B0503030403020204" pitchFamily="34" charset="0"/>
                <a:ea typeface="Source Sans Pro" panose="020B0503030403020204" pitchFamily="34" charset="0"/>
                <a:cs typeface="Segoe UI"/>
              </a:rPr>
              <a:t> </a:t>
            </a:r>
            <a:r>
              <a:rPr sz="1700" b="0" spc="-45" dirty="0">
                <a:latin typeface="Source Sans Pro" panose="020B0503030403020204" pitchFamily="34" charset="0"/>
                <a:ea typeface="Source Sans Pro" panose="020B0503030403020204" pitchFamily="34" charset="0"/>
                <a:cs typeface="Segoe UI"/>
              </a:rPr>
              <a:t>Registration.</a:t>
            </a:r>
            <a:r>
              <a:rPr sz="1700" b="0" spc="-30" dirty="0">
                <a:latin typeface="Source Sans Pro" panose="020B0503030403020204" pitchFamily="34" charset="0"/>
                <a:ea typeface="Source Sans Pro" panose="020B0503030403020204" pitchFamily="34" charset="0"/>
                <a:cs typeface="Segoe UI"/>
              </a:rPr>
              <a:t> </a:t>
            </a:r>
            <a:r>
              <a:rPr sz="1700" b="0" spc="-35" dirty="0">
                <a:latin typeface="Source Sans Pro" panose="020B0503030403020204" pitchFamily="34" charset="0"/>
                <a:ea typeface="Source Sans Pro" panose="020B0503030403020204" pitchFamily="34" charset="0"/>
                <a:cs typeface="Segoe UI"/>
              </a:rPr>
              <a:t>Please</a:t>
            </a:r>
            <a:r>
              <a:rPr sz="1700" b="0" spc="-120" dirty="0">
                <a:latin typeface="Source Sans Pro" panose="020B0503030403020204" pitchFamily="34" charset="0"/>
                <a:ea typeface="Source Sans Pro" panose="020B0503030403020204" pitchFamily="34" charset="0"/>
                <a:cs typeface="Segoe UI"/>
              </a:rPr>
              <a:t> </a:t>
            </a:r>
            <a:r>
              <a:rPr sz="1700" b="0" spc="-10" dirty="0">
                <a:latin typeface="Source Sans Pro" panose="020B0503030403020204" pitchFamily="34" charset="0"/>
                <a:ea typeface="Source Sans Pro" panose="020B0503030403020204" pitchFamily="34" charset="0"/>
                <a:cs typeface="Segoe UI"/>
              </a:rPr>
              <a:t>register for</a:t>
            </a:r>
            <a:r>
              <a:rPr sz="1700" b="0" spc="-120" dirty="0">
                <a:latin typeface="Source Sans Pro" panose="020B0503030403020204" pitchFamily="34" charset="0"/>
                <a:ea typeface="Source Sans Pro" panose="020B0503030403020204" pitchFamily="34" charset="0"/>
                <a:cs typeface="Segoe UI"/>
              </a:rPr>
              <a:t> </a:t>
            </a:r>
            <a:r>
              <a:rPr sz="1700" b="0" dirty="0">
                <a:latin typeface="Source Sans Pro" panose="020B0503030403020204" pitchFamily="34" charset="0"/>
                <a:ea typeface="Source Sans Pro" panose="020B0503030403020204" pitchFamily="34" charset="0"/>
                <a:cs typeface="Segoe UI"/>
              </a:rPr>
              <a:t>at</a:t>
            </a:r>
            <a:r>
              <a:rPr sz="1700" b="0" spc="-65" dirty="0">
                <a:latin typeface="Source Sans Pro" panose="020B0503030403020204" pitchFamily="34" charset="0"/>
                <a:ea typeface="Source Sans Pro" panose="020B0503030403020204" pitchFamily="34" charset="0"/>
                <a:cs typeface="Segoe UI"/>
              </a:rPr>
              <a:t> </a:t>
            </a:r>
            <a:r>
              <a:rPr sz="1700" b="0" spc="-10" dirty="0">
                <a:latin typeface="Source Sans Pro" panose="020B0503030403020204" pitchFamily="34" charset="0"/>
                <a:ea typeface="Source Sans Pro" panose="020B0503030403020204" pitchFamily="34" charset="0"/>
                <a:cs typeface="Segoe UI"/>
              </a:rPr>
              <a:t>least</a:t>
            </a:r>
            <a:r>
              <a:rPr sz="1700" b="0" spc="-100" dirty="0">
                <a:latin typeface="Source Sans Pro" panose="020B0503030403020204" pitchFamily="34" charset="0"/>
                <a:ea typeface="Source Sans Pro" panose="020B0503030403020204" pitchFamily="34" charset="0"/>
                <a:cs typeface="Segoe UI"/>
              </a:rPr>
              <a:t> </a:t>
            </a:r>
            <a:r>
              <a:rPr sz="1700" spc="-20" dirty="0">
                <a:latin typeface="Source Sans Pro" panose="020B0503030403020204" pitchFamily="34" charset="0"/>
                <a:ea typeface="Source Sans Pro" panose="020B0503030403020204" pitchFamily="34" charset="0"/>
                <a:cs typeface="Segoe UI"/>
              </a:rPr>
              <a:t>two</a:t>
            </a:r>
            <a:r>
              <a:rPr sz="1700" spc="-125" dirty="0">
                <a:latin typeface="Source Sans Pro" panose="020B0503030403020204" pitchFamily="34" charset="0"/>
                <a:ea typeface="Source Sans Pro" panose="020B0503030403020204" pitchFamily="34" charset="0"/>
                <a:cs typeface="Segoe UI"/>
              </a:rPr>
              <a:t> </a:t>
            </a:r>
            <a:r>
              <a:rPr sz="1700" b="0" spc="-20" dirty="0">
                <a:latin typeface="Source Sans Pro" panose="020B0503030403020204" pitchFamily="34" charset="0"/>
                <a:ea typeface="Source Sans Pro" panose="020B0503030403020204" pitchFamily="34" charset="0"/>
                <a:cs typeface="Segoe UI"/>
              </a:rPr>
              <a:t>MFA</a:t>
            </a:r>
            <a:r>
              <a:rPr sz="1700" b="0" spc="-90" dirty="0">
                <a:latin typeface="Source Sans Pro" panose="020B0503030403020204" pitchFamily="34" charset="0"/>
                <a:ea typeface="Source Sans Pro" panose="020B0503030403020204" pitchFamily="34" charset="0"/>
                <a:cs typeface="Segoe UI"/>
              </a:rPr>
              <a:t> </a:t>
            </a:r>
            <a:r>
              <a:rPr sz="1700" b="0" spc="-10" dirty="0">
                <a:latin typeface="Source Sans Pro" panose="020B0503030403020204" pitchFamily="34" charset="0"/>
                <a:ea typeface="Source Sans Pro" panose="020B0503030403020204" pitchFamily="34" charset="0"/>
                <a:cs typeface="Segoe UI"/>
              </a:rPr>
              <a:t>options.</a:t>
            </a:r>
            <a:endParaRPr sz="1700" dirty="0">
              <a:latin typeface="Source Sans Pro" panose="020B0503030403020204" pitchFamily="34" charset="0"/>
              <a:ea typeface="Source Sans Pro" panose="020B0503030403020204" pitchFamily="34" charset="0"/>
              <a:cs typeface="Segoe UI"/>
            </a:endParaRPr>
          </a:p>
        </p:txBody>
      </p:sp>
      <p:grpSp>
        <p:nvGrpSpPr>
          <p:cNvPr id="3" name="object 3">
            <a:extLst>
              <a:ext uri="{C183D7F6-B498-43B3-948B-1728B52AA6E4}">
                <adec:decorative xmlns:adec="http://schemas.microsoft.com/office/drawing/2017/decorative" val="1"/>
              </a:ext>
            </a:extLst>
          </p:cNvPr>
          <p:cNvGrpSpPr/>
          <p:nvPr/>
        </p:nvGrpSpPr>
        <p:grpSpPr>
          <a:xfrm>
            <a:off x="4393691" y="1935479"/>
            <a:ext cx="2369820" cy="3183890"/>
            <a:chOff x="4393691" y="1935479"/>
            <a:chExt cx="2369820" cy="3183890"/>
          </a:xfrm>
        </p:grpSpPr>
        <p:sp>
          <p:nvSpPr>
            <p:cNvPr id="4" name="object 4"/>
            <p:cNvSpPr/>
            <p:nvPr/>
          </p:nvSpPr>
          <p:spPr>
            <a:xfrm>
              <a:off x="4393693" y="1935479"/>
              <a:ext cx="2369820" cy="2014220"/>
            </a:xfrm>
            <a:custGeom>
              <a:avLst/>
              <a:gdLst/>
              <a:ahLst/>
              <a:cxnLst/>
              <a:rect l="l" t="t" r="r" b="b"/>
              <a:pathLst>
                <a:path w="2369820" h="2014220">
                  <a:moveTo>
                    <a:pt x="2176348" y="0"/>
                  </a:moveTo>
                  <a:lnTo>
                    <a:pt x="194462" y="0"/>
                  </a:lnTo>
                  <a:lnTo>
                    <a:pt x="149859" y="5588"/>
                  </a:lnTo>
                  <a:lnTo>
                    <a:pt x="108902" y="21501"/>
                  </a:lnTo>
                  <a:lnTo>
                    <a:pt x="72796" y="46469"/>
                  </a:lnTo>
                  <a:lnTo>
                    <a:pt x="42684" y="79235"/>
                  </a:lnTo>
                  <a:lnTo>
                    <a:pt x="19735" y="118478"/>
                  </a:lnTo>
                  <a:lnTo>
                    <a:pt x="5118" y="163029"/>
                  </a:lnTo>
                  <a:lnTo>
                    <a:pt x="0" y="211582"/>
                  </a:lnTo>
                  <a:lnTo>
                    <a:pt x="0" y="1804022"/>
                  </a:lnTo>
                  <a:lnTo>
                    <a:pt x="5118" y="1852053"/>
                  </a:lnTo>
                  <a:lnTo>
                    <a:pt x="19735" y="1896237"/>
                  </a:lnTo>
                  <a:lnTo>
                    <a:pt x="42684" y="1935251"/>
                  </a:lnTo>
                  <a:lnTo>
                    <a:pt x="72796" y="1967864"/>
                  </a:lnTo>
                  <a:lnTo>
                    <a:pt x="108902" y="1992757"/>
                  </a:lnTo>
                  <a:lnTo>
                    <a:pt x="149859" y="2008644"/>
                  </a:lnTo>
                  <a:lnTo>
                    <a:pt x="194462" y="2014220"/>
                  </a:lnTo>
                  <a:lnTo>
                    <a:pt x="2176348" y="2014220"/>
                  </a:lnTo>
                  <a:lnTo>
                    <a:pt x="2220874" y="2008644"/>
                  </a:lnTo>
                  <a:lnTo>
                    <a:pt x="2261654" y="1992757"/>
                  </a:lnTo>
                  <a:lnTo>
                    <a:pt x="2297506" y="1967864"/>
                  </a:lnTo>
                  <a:lnTo>
                    <a:pt x="2327351" y="1935251"/>
                  </a:lnTo>
                  <a:lnTo>
                    <a:pt x="2350046" y="1896237"/>
                  </a:lnTo>
                  <a:lnTo>
                    <a:pt x="2364498" y="1852053"/>
                  </a:lnTo>
                  <a:lnTo>
                    <a:pt x="2369553" y="1804022"/>
                  </a:lnTo>
                  <a:lnTo>
                    <a:pt x="2369553" y="211582"/>
                  </a:lnTo>
                  <a:lnTo>
                    <a:pt x="2364498" y="163029"/>
                  </a:lnTo>
                  <a:lnTo>
                    <a:pt x="2350046" y="118478"/>
                  </a:lnTo>
                  <a:lnTo>
                    <a:pt x="2327351" y="79235"/>
                  </a:lnTo>
                  <a:lnTo>
                    <a:pt x="2297506" y="46469"/>
                  </a:lnTo>
                  <a:lnTo>
                    <a:pt x="2261654" y="21501"/>
                  </a:lnTo>
                  <a:lnTo>
                    <a:pt x="2220874" y="5588"/>
                  </a:lnTo>
                  <a:lnTo>
                    <a:pt x="2176348" y="0"/>
                  </a:lnTo>
                  <a:close/>
                </a:path>
              </a:pathLst>
            </a:custGeom>
            <a:solidFill>
              <a:srgbClr val="016CC0"/>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p:cNvSpPr/>
            <p:nvPr/>
          </p:nvSpPr>
          <p:spPr>
            <a:xfrm>
              <a:off x="4393691" y="3105911"/>
              <a:ext cx="2369820" cy="2012950"/>
            </a:xfrm>
            <a:custGeom>
              <a:avLst/>
              <a:gdLst/>
              <a:ahLst/>
              <a:cxnLst/>
              <a:rect l="l" t="t" r="r" b="b"/>
              <a:pathLst>
                <a:path w="2369820" h="2012950">
                  <a:moveTo>
                    <a:pt x="2369566" y="0"/>
                  </a:moveTo>
                  <a:lnTo>
                    <a:pt x="0" y="0"/>
                  </a:lnTo>
                  <a:lnTo>
                    <a:pt x="0" y="1775218"/>
                  </a:lnTo>
                  <a:lnTo>
                    <a:pt x="5130" y="1829739"/>
                  </a:lnTo>
                  <a:lnTo>
                    <a:pt x="19748" y="1879803"/>
                  </a:lnTo>
                  <a:lnTo>
                    <a:pt x="42684" y="1923935"/>
                  </a:lnTo>
                  <a:lnTo>
                    <a:pt x="72821" y="1960740"/>
                  </a:lnTo>
                  <a:lnTo>
                    <a:pt x="108927" y="1988794"/>
                  </a:lnTo>
                  <a:lnTo>
                    <a:pt x="149872" y="2006676"/>
                  </a:lnTo>
                  <a:lnTo>
                    <a:pt x="194475" y="2012950"/>
                  </a:lnTo>
                  <a:lnTo>
                    <a:pt x="2176348" y="2012950"/>
                  </a:lnTo>
                  <a:lnTo>
                    <a:pt x="2220912" y="2006676"/>
                  </a:lnTo>
                  <a:lnTo>
                    <a:pt x="2261654" y="1988794"/>
                  </a:lnTo>
                  <a:lnTo>
                    <a:pt x="2297518" y="1960740"/>
                  </a:lnTo>
                  <a:lnTo>
                    <a:pt x="2327363" y="1923935"/>
                  </a:lnTo>
                  <a:lnTo>
                    <a:pt x="2350058" y="1879803"/>
                  </a:lnTo>
                  <a:lnTo>
                    <a:pt x="2364498" y="1829739"/>
                  </a:lnTo>
                  <a:lnTo>
                    <a:pt x="2369566" y="1775218"/>
                  </a:lnTo>
                  <a:lnTo>
                    <a:pt x="2369566"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7" name="object 7">
            <a:extLst>
              <a:ext uri="{C183D7F6-B498-43B3-948B-1728B52AA6E4}">
                <adec:decorative xmlns:adec="http://schemas.microsoft.com/office/drawing/2017/decorative" val="1"/>
              </a:ext>
            </a:extLst>
          </p:cNvPr>
          <p:cNvGrpSpPr/>
          <p:nvPr/>
        </p:nvGrpSpPr>
        <p:grpSpPr>
          <a:xfrm>
            <a:off x="4865941" y="1825561"/>
            <a:ext cx="1480185" cy="1114425"/>
            <a:chOff x="4865941" y="1825561"/>
            <a:chExt cx="1480185" cy="1114425"/>
          </a:xfrm>
        </p:grpSpPr>
        <p:sp>
          <p:nvSpPr>
            <p:cNvPr id="8" name="object 8"/>
            <p:cNvSpPr/>
            <p:nvPr/>
          </p:nvSpPr>
          <p:spPr>
            <a:xfrm>
              <a:off x="4870703" y="1830323"/>
              <a:ext cx="1470660" cy="1104900"/>
            </a:xfrm>
            <a:custGeom>
              <a:avLst/>
              <a:gdLst/>
              <a:ahLst/>
              <a:cxnLst/>
              <a:rect l="l" t="t" r="r" b="b"/>
              <a:pathLst>
                <a:path w="1470660" h="1104900">
                  <a:moveTo>
                    <a:pt x="1379702" y="0"/>
                  </a:moveTo>
                  <a:lnTo>
                    <a:pt x="89674" y="0"/>
                  </a:lnTo>
                  <a:lnTo>
                    <a:pt x="54584" y="7797"/>
                  </a:lnTo>
                  <a:lnTo>
                    <a:pt x="26098" y="29006"/>
                  </a:lnTo>
                  <a:lnTo>
                    <a:pt x="6985" y="60388"/>
                  </a:lnTo>
                  <a:lnTo>
                    <a:pt x="0" y="98679"/>
                  </a:lnTo>
                  <a:lnTo>
                    <a:pt x="0" y="920051"/>
                  </a:lnTo>
                  <a:lnTo>
                    <a:pt x="709701" y="1104900"/>
                  </a:lnTo>
                  <a:lnTo>
                    <a:pt x="1470660" y="920051"/>
                  </a:lnTo>
                  <a:lnTo>
                    <a:pt x="1470660" y="98679"/>
                  </a:lnTo>
                  <a:lnTo>
                    <a:pt x="1463471" y="60388"/>
                  </a:lnTo>
                  <a:lnTo>
                    <a:pt x="1443913" y="29006"/>
                  </a:lnTo>
                  <a:lnTo>
                    <a:pt x="1414995" y="7797"/>
                  </a:lnTo>
                  <a:lnTo>
                    <a:pt x="1379702" y="0"/>
                  </a:lnTo>
                  <a:close/>
                </a:path>
              </a:pathLst>
            </a:custGeom>
            <a:solidFill>
              <a:srgbClr val="0192F8"/>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p:nvPr/>
          </p:nvSpPr>
          <p:spPr>
            <a:xfrm>
              <a:off x="4870703" y="1830323"/>
              <a:ext cx="1470660" cy="1104900"/>
            </a:xfrm>
            <a:custGeom>
              <a:avLst/>
              <a:gdLst/>
              <a:ahLst/>
              <a:cxnLst/>
              <a:rect l="l" t="t" r="r" b="b"/>
              <a:pathLst>
                <a:path w="1470660" h="1104900">
                  <a:moveTo>
                    <a:pt x="1379702" y="0"/>
                  </a:moveTo>
                  <a:lnTo>
                    <a:pt x="89674" y="0"/>
                  </a:lnTo>
                  <a:lnTo>
                    <a:pt x="54584" y="7797"/>
                  </a:lnTo>
                  <a:lnTo>
                    <a:pt x="26098" y="29006"/>
                  </a:lnTo>
                  <a:lnTo>
                    <a:pt x="6985" y="60388"/>
                  </a:lnTo>
                  <a:lnTo>
                    <a:pt x="0" y="98679"/>
                  </a:lnTo>
                  <a:lnTo>
                    <a:pt x="0" y="920051"/>
                  </a:lnTo>
                  <a:lnTo>
                    <a:pt x="709701" y="1104900"/>
                  </a:lnTo>
                  <a:lnTo>
                    <a:pt x="1470660" y="920051"/>
                  </a:lnTo>
                  <a:lnTo>
                    <a:pt x="1470660" y="98679"/>
                  </a:lnTo>
                  <a:lnTo>
                    <a:pt x="1463471" y="60388"/>
                  </a:lnTo>
                  <a:lnTo>
                    <a:pt x="1443913" y="29006"/>
                  </a:lnTo>
                  <a:lnTo>
                    <a:pt x="1414995" y="7797"/>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5262370" y="2040635"/>
              <a:ext cx="688975" cy="685800"/>
            </a:xfrm>
            <a:custGeom>
              <a:avLst/>
              <a:gdLst/>
              <a:ahLst/>
              <a:cxnLst/>
              <a:rect l="l" t="t" r="r" b="b"/>
              <a:pathLst>
                <a:path w="688975" h="685800">
                  <a:moveTo>
                    <a:pt x="344170" y="0"/>
                  </a:moveTo>
                  <a:lnTo>
                    <a:pt x="333222" y="1714"/>
                  </a:lnTo>
                  <a:lnTo>
                    <a:pt x="323380" y="6845"/>
                  </a:lnTo>
                  <a:lnTo>
                    <a:pt x="17818" y="235153"/>
                  </a:lnTo>
                  <a:lnTo>
                    <a:pt x="11874" y="238201"/>
                  </a:lnTo>
                  <a:lnTo>
                    <a:pt x="8902" y="244284"/>
                  </a:lnTo>
                  <a:lnTo>
                    <a:pt x="2971" y="250380"/>
                  </a:lnTo>
                  <a:lnTo>
                    <a:pt x="2971" y="253415"/>
                  </a:lnTo>
                  <a:lnTo>
                    <a:pt x="0" y="259499"/>
                  </a:lnTo>
                  <a:lnTo>
                    <a:pt x="2971" y="262547"/>
                  </a:lnTo>
                  <a:lnTo>
                    <a:pt x="2971" y="646112"/>
                  </a:lnTo>
                  <a:lnTo>
                    <a:pt x="5613" y="661276"/>
                  </a:lnTo>
                  <a:lnTo>
                    <a:pt x="12992" y="673887"/>
                  </a:lnTo>
                  <a:lnTo>
                    <a:pt x="24257" y="682498"/>
                  </a:lnTo>
                  <a:lnTo>
                    <a:pt x="38544" y="685685"/>
                  </a:lnTo>
                  <a:lnTo>
                    <a:pt x="649795" y="685685"/>
                  </a:lnTo>
                  <a:lnTo>
                    <a:pt x="684631" y="662089"/>
                  </a:lnTo>
                  <a:lnTo>
                    <a:pt x="686018" y="658279"/>
                  </a:lnTo>
                  <a:lnTo>
                    <a:pt x="32664" y="658279"/>
                  </a:lnTo>
                  <a:lnTo>
                    <a:pt x="29692" y="652195"/>
                  </a:lnTo>
                  <a:lnTo>
                    <a:pt x="29692" y="283883"/>
                  </a:lnTo>
                  <a:lnTo>
                    <a:pt x="90385" y="283857"/>
                  </a:lnTo>
                  <a:lnTo>
                    <a:pt x="38544" y="253415"/>
                  </a:lnTo>
                  <a:lnTo>
                    <a:pt x="338226" y="28155"/>
                  </a:lnTo>
                  <a:lnTo>
                    <a:pt x="393758" y="28155"/>
                  </a:lnTo>
                  <a:lnTo>
                    <a:pt x="364959" y="6845"/>
                  </a:lnTo>
                  <a:lnTo>
                    <a:pt x="355117" y="1714"/>
                  </a:lnTo>
                  <a:lnTo>
                    <a:pt x="344170" y="0"/>
                  </a:lnTo>
                  <a:close/>
                </a:path>
                <a:path w="688975" h="685800">
                  <a:moveTo>
                    <a:pt x="658660" y="224180"/>
                  </a:moveTo>
                  <a:lnTo>
                    <a:pt x="658660" y="652195"/>
                  </a:lnTo>
                  <a:lnTo>
                    <a:pt x="652729" y="658279"/>
                  </a:lnTo>
                  <a:lnTo>
                    <a:pt x="686018" y="658279"/>
                  </a:lnTo>
                  <a:lnTo>
                    <a:pt x="687336" y="654659"/>
                  </a:lnTo>
                  <a:lnTo>
                    <a:pt x="688352" y="646112"/>
                  </a:lnTo>
                  <a:lnTo>
                    <a:pt x="688352" y="265595"/>
                  </a:lnTo>
                  <a:lnTo>
                    <a:pt x="658660" y="224180"/>
                  </a:lnTo>
                  <a:close/>
                </a:path>
                <a:path w="688975" h="685800">
                  <a:moveTo>
                    <a:pt x="90398" y="283883"/>
                  </a:moveTo>
                  <a:lnTo>
                    <a:pt x="29692" y="283883"/>
                  </a:lnTo>
                  <a:lnTo>
                    <a:pt x="338226" y="463461"/>
                  </a:lnTo>
                  <a:lnTo>
                    <a:pt x="350100" y="463461"/>
                  </a:lnTo>
                  <a:lnTo>
                    <a:pt x="401505" y="433031"/>
                  </a:lnTo>
                  <a:lnTo>
                    <a:pt x="344182" y="433031"/>
                  </a:lnTo>
                  <a:lnTo>
                    <a:pt x="90398" y="283883"/>
                  </a:lnTo>
                  <a:close/>
                </a:path>
                <a:path w="688975" h="685800">
                  <a:moveTo>
                    <a:pt x="393758" y="28155"/>
                  </a:moveTo>
                  <a:lnTo>
                    <a:pt x="350113" y="28155"/>
                  </a:lnTo>
                  <a:lnTo>
                    <a:pt x="649782" y="253415"/>
                  </a:lnTo>
                  <a:lnTo>
                    <a:pt x="344182" y="433031"/>
                  </a:lnTo>
                  <a:lnTo>
                    <a:pt x="401505" y="433031"/>
                  </a:lnTo>
                  <a:lnTo>
                    <a:pt x="658660" y="280809"/>
                  </a:lnTo>
                  <a:lnTo>
                    <a:pt x="658660" y="224180"/>
                  </a:lnTo>
                  <a:lnTo>
                    <a:pt x="393758" y="28155"/>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1" name="object 11">
            <a:extLst>
              <a:ext uri="{C183D7F6-B498-43B3-948B-1728B52AA6E4}">
                <adec:decorative xmlns:adec="http://schemas.microsoft.com/office/drawing/2017/decorative" val="1"/>
              </a:ext>
            </a:extLst>
          </p:cNvPr>
          <p:cNvGrpSpPr/>
          <p:nvPr/>
        </p:nvGrpSpPr>
        <p:grpSpPr>
          <a:xfrm>
            <a:off x="4343400" y="5638800"/>
            <a:ext cx="2369820" cy="3232150"/>
            <a:chOff x="4703064" y="5510784"/>
            <a:chExt cx="2369820" cy="3232150"/>
          </a:xfrm>
        </p:grpSpPr>
        <p:sp>
          <p:nvSpPr>
            <p:cNvPr id="12" name="object 12">
              <a:extLst>
                <a:ext uri="{C183D7F6-B498-43B3-948B-1728B52AA6E4}">
                  <adec:decorative xmlns:adec="http://schemas.microsoft.com/office/drawing/2017/decorative" val="1"/>
                </a:ext>
              </a:extLst>
            </p:cNvPr>
            <p:cNvSpPr/>
            <p:nvPr/>
          </p:nvSpPr>
          <p:spPr>
            <a:xfrm>
              <a:off x="4703064" y="5510784"/>
              <a:ext cx="2369820" cy="2012950"/>
            </a:xfrm>
            <a:custGeom>
              <a:avLst/>
              <a:gdLst/>
              <a:ahLst/>
              <a:cxnLst/>
              <a:rect l="l" t="t" r="r" b="b"/>
              <a:pathLst>
                <a:path w="2369820" h="2012950">
                  <a:moveTo>
                    <a:pt x="2176348" y="0"/>
                  </a:moveTo>
                  <a:lnTo>
                    <a:pt x="194462" y="0"/>
                  </a:lnTo>
                  <a:lnTo>
                    <a:pt x="149859" y="5575"/>
                  </a:lnTo>
                  <a:lnTo>
                    <a:pt x="108902" y="21475"/>
                  </a:lnTo>
                  <a:lnTo>
                    <a:pt x="72796" y="46418"/>
                  </a:lnTo>
                  <a:lnTo>
                    <a:pt x="42684" y="79171"/>
                  </a:lnTo>
                  <a:lnTo>
                    <a:pt x="19735" y="118414"/>
                  </a:lnTo>
                  <a:lnTo>
                    <a:pt x="5118" y="162953"/>
                  </a:lnTo>
                  <a:lnTo>
                    <a:pt x="0" y="211454"/>
                  </a:lnTo>
                  <a:lnTo>
                    <a:pt x="0" y="1802892"/>
                  </a:lnTo>
                  <a:lnTo>
                    <a:pt x="5118" y="1850872"/>
                  </a:lnTo>
                  <a:lnTo>
                    <a:pt x="19735" y="1895043"/>
                  </a:lnTo>
                  <a:lnTo>
                    <a:pt x="42684" y="1934032"/>
                  </a:lnTo>
                  <a:lnTo>
                    <a:pt x="72796" y="1966633"/>
                  </a:lnTo>
                  <a:lnTo>
                    <a:pt x="108902" y="1991512"/>
                  </a:lnTo>
                  <a:lnTo>
                    <a:pt x="149859" y="2007374"/>
                  </a:lnTo>
                  <a:lnTo>
                    <a:pt x="194462" y="2012950"/>
                  </a:lnTo>
                  <a:lnTo>
                    <a:pt x="2176348" y="2012950"/>
                  </a:lnTo>
                  <a:lnTo>
                    <a:pt x="2220874" y="2007374"/>
                  </a:lnTo>
                  <a:lnTo>
                    <a:pt x="2261654" y="1991512"/>
                  </a:lnTo>
                  <a:lnTo>
                    <a:pt x="2297506" y="1966633"/>
                  </a:lnTo>
                  <a:lnTo>
                    <a:pt x="2327351" y="1934032"/>
                  </a:lnTo>
                  <a:lnTo>
                    <a:pt x="2350058" y="1895043"/>
                  </a:lnTo>
                  <a:lnTo>
                    <a:pt x="2364498" y="1850872"/>
                  </a:lnTo>
                  <a:lnTo>
                    <a:pt x="2369553" y="1802892"/>
                  </a:lnTo>
                  <a:lnTo>
                    <a:pt x="2369553" y="211454"/>
                  </a:lnTo>
                  <a:lnTo>
                    <a:pt x="2364498" y="162953"/>
                  </a:lnTo>
                  <a:lnTo>
                    <a:pt x="2350058" y="118414"/>
                  </a:lnTo>
                  <a:lnTo>
                    <a:pt x="2327351" y="79171"/>
                  </a:lnTo>
                  <a:lnTo>
                    <a:pt x="2297506" y="46418"/>
                  </a:lnTo>
                  <a:lnTo>
                    <a:pt x="2261654" y="21475"/>
                  </a:lnTo>
                  <a:lnTo>
                    <a:pt x="2220874" y="5575"/>
                  </a:lnTo>
                  <a:lnTo>
                    <a:pt x="2176348" y="0"/>
                  </a:lnTo>
                  <a:close/>
                </a:path>
              </a:pathLst>
            </a:custGeom>
            <a:solidFill>
              <a:srgbClr val="0D2846"/>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4703064" y="6729984"/>
              <a:ext cx="2369820" cy="2012950"/>
            </a:xfrm>
            <a:custGeom>
              <a:avLst/>
              <a:gdLst/>
              <a:ahLst/>
              <a:cxnLst/>
              <a:rect l="l" t="t" r="r" b="b"/>
              <a:pathLst>
                <a:path w="2369820" h="2012950">
                  <a:moveTo>
                    <a:pt x="2369566" y="0"/>
                  </a:moveTo>
                  <a:lnTo>
                    <a:pt x="0" y="0"/>
                  </a:lnTo>
                  <a:lnTo>
                    <a:pt x="0" y="1775231"/>
                  </a:lnTo>
                  <a:lnTo>
                    <a:pt x="5130" y="1829739"/>
                  </a:lnTo>
                  <a:lnTo>
                    <a:pt x="19748" y="1879803"/>
                  </a:lnTo>
                  <a:lnTo>
                    <a:pt x="42684" y="1923935"/>
                  </a:lnTo>
                  <a:lnTo>
                    <a:pt x="72821" y="1960740"/>
                  </a:lnTo>
                  <a:lnTo>
                    <a:pt x="108927" y="1988807"/>
                  </a:lnTo>
                  <a:lnTo>
                    <a:pt x="149872" y="2006676"/>
                  </a:lnTo>
                  <a:lnTo>
                    <a:pt x="194500" y="2012949"/>
                  </a:lnTo>
                  <a:lnTo>
                    <a:pt x="2176348" y="2012949"/>
                  </a:lnTo>
                  <a:lnTo>
                    <a:pt x="2220912" y="2006676"/>
                  </a:lnTo>
                  <a:lnTo>
                    <a:pt x="2261666" y="1988807"/>
                  </a:lnTo>
                  <a:lnTo>
                    <a:pt x="2297518" y="1960740"/>
                  </a:lnTo>
                  <a:lnTo>
                    <a:pt x="2327376" y="1923935"/>
                  </a:lnTo>
                  <a:lnTo>
                    <a:pt x="2350071" y="1879803"/>
                  </a:lnTo>
                  <a:lnTo>
                    <a:pt x="2364498" y="1829739"/>
                  </a:lnTo>
                  <a:lnTo>
                    <a:pt x="2369566" y="1775231"/>
                  </a:lnTo>
                  <a:lnTo>
                    <a:pt x="2369566"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5" name="object 15">
            <a:extLst>
              <a:ext uri="{C183D7F6-B498-43B3-948B-1728B52AA6E4}">
                <adec:decorative xmlns:adec="http://schemas.microsoft.com/office/drawing/2017/decorative" val="1"/>
              </a:ext>
            </a:extLst>
          </p:cNvPr>
          <p:cNvGrpSpPr/>
          <p:nvPr/>
        </p:nvGrpSpPr>
        <p:grpSpPr>
          <a:xfrm>
            <a:off x="4800600" y="5475541"/>
            <a:ext cx="1478280" cy="1115695"/>
            <a:chOff x="4872041" y="5475541"/>
            <a:chExt cx="1478280" cy="1115695"/>
          </a:xfrm>
        </p:grpSpPr>
        <p:sp>
          <p:nvSpPr>
            <p:cNvPr id="16" name="object 16"/>
            <p:cNvSpPr/>
            <p:nvPr/>
          </p:nvSpPr>
          <p:spPr>
            <a:xfrm>
              <a:off x="4876803" y="5480303"/>
              <a:ext cx="1468755" cy="1106170"/>
            </a:xfrm>
            <a:custGeom>
              <a:avLst/>
              <a:gdLst/>
              <a:ahLst/>
              <a:cxnLst/>
              <a:rect l="l" t="t" r="r" b="b"/>
              <a:pathLst>
                <a:path w="1468754" h="1106170">
                  <a:moveTo>
                    <a:pt x="1377911" y="0"/>
                  </a:moveTo>
                  <a:lnTo>
                    <a:pt x="89535" y="0"/>
                  </a:lnTo>
                  <a:lnTo>
                    <a:pt x="54508" y="7810"/>
                  </a:lnTo>
                  <a:lnTo>
                    <a:pt x="26047" y="29032"/>
                  </a:lnTo>
                  <a:lnTo>
                    <a:pt x="6972" y="60452"/>
                  </a:lnTo>
                  <a:lnTo>
                    <a:pt x="0" y="98793"/>
                  </a:lnTo>
                  <a:lnTo>
                    <a:pt x="0" y="921118"/>
                  </a:lnTo>
                  <a:lnTo>
                    <a:pt x="708774" y="1106170"/>
                  </a:lnTo>
                  <a:lnTo>
                    <a:pt x="1468755" y="921118"/>
                  </a:lnTo>
                  <a:lnTo>
                    <a:pt x="1468755" y="98793"/>
                  </a:lnTo>
                  <a:lnTo>
                    <a:pt x="1461579" y="60452"/>
                  </a:lnTo>
                  <a:lnTo>
                    <a:pt x="1442034" y="29032"/>
                  </a:lnTo>
                  <a:lnTo>
                    <a:pt x="1413154" y="7810"/>
                  </a:lnTo>
                  <a:lnTo>
                    <a:pt x="1377911" y="0"/>
                  </a:lnTo>
                  <a:close/>
                </a:path>
              </a:pathLst>
            </a:custGeom>
            <a:solidFill>
              <a:srgbClr val="13396C"/>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p:nvPr/>
          </p:nvSpPr>
          <p:spPr>
            <a:xfrm>
              <a:off x="4876803" y="5480303"/>
              <a:ext cx="1468755" cy="1106170"/>
            </a:xfrm>
            <a:custGeom>
              <a:avLst/>
              <a:gdLst/>
              <a:ahLst/>
              <a:cxnLst/>
              <a:rect l="l" t="t" r="r" b="b"/>
              <a:pathLst>
                <a:path w="1468754" h="1106170">
                  <a:moveTo>
                    <a:pt x="1377911" y="0"/>
                  </a:moveTo>
                  <a:lnTo>
                    <a:pt x="89535" y="0"/>
                  </a:lnTo>
                  <a:lnTo>
                    <a:pt x="54508" y="7810"/>
                  </a:lnTo>
                  <a:lnTo>
                    <a:pt x="26047" y="29032"/>
                  </a:lnTo>
                  <a:lnTo>
                    <a:pt x="6972" y="60452"/>
                  </a:lnTo>
                  <a:lnTo>
                    <a:pt x="0" y="98793"/>
                  </a:lnTo>
                  <a:lnTo>
                    <a:pt x="0" y="921118"/>
                  </a:lnTo>
                  <a:lnTo>
                    <a:pt x="708774" y="1106170"/>
                  </a:lnTo>
                  <a:lnTo>
                    <a:pt x="1468755" y="921118"/>
                  </a:lnTo>
                  <a:lnTo>
                    <a:pt x="1468755" y="98793"/>
                  </a:lnTo>
                  <a:lnTo>
                    <a:pt x="1461579" y="60452"/>
                  </a:lnTo>
                  <a:lnTo>
                    <a:pt x="1442034" y="29032"/>
                  </a:lnTo>
                  <a:lnTo>
                    <a:pt x="1413154" y="7810"/>
                  </a:lnTo>
                  <a:lnTo>
                    <a:pt x="1377911"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p:cNvSpPr/>
            <p:nvPr/>
          </p:nvSpPr>
          <p:spPr>
            <a:xfrm>
              <a:off x="5266944" y="5689090"/>
              <a:ext cx="688340" cy="688340"/>
            </a:xfrm>
            <a:custGeom>
              <a:avLst/>
              <a:gdLst/>
              <a:ahLst/>
              <a:cxnLst/>
              <a:rect l="l" t="t" r="r" b="b"/>
              <a:pathLst>
                <a:path w="688339" h="688339">
                  <a:moveTo>
                    <a:pt x="346963" y="0"/>
                  </a:moveTo>
                  <a:lnTo>
                    <a:pt x="341375" y="0"/>
                  </a:lnTo>
                  <a:lnTo>
                    <a:pt x="295287" y="3771"/>
                  </a:lnTo>
                  <a:lnTo>
                    <a:pt x="250977" y="13411"/>
                  </a:lnTo>
                  <a:lnTo>
                    <a:pt x="208940" y="28536"/>
                  </a:lnTo>
                  <a:lnTo>
                    <a:pt x="169557" y="48704"/>
                  </a:lnTo>
                  <a:lnTo>
                    <a:pt x="133222" y="73609"/>
                  </a:lnTo>
                  <a:lnTo>
                    <a:pt x="100393" y="102768"/>
                  </a:lnTo>
                  <a:lnTo>
                    <a:pt x="71450" y="135826"/>
                  </a:lnTo>
                  <a:lnTo>
                    <a:pt x="46837" y="172377"/>
                  </a:lnTo>
                  <a:lnTo>
                    <a:pt x="26987" y="212026"/>
                  </a:lnTo>
                  <a:lnTo>
                    <a:pt x="12268" y="254355"/>
                  </a:lnTo>
                  <a:lnTo>
                    <a:pt x="3136" y="299021"/>
                  </a:lnTo>
                  <a:lnTo>
                    <a:pt x="0" y="345566"/>
                  </a:lnTo>
                  <a:lnTo>
                    <a:pt x="3136" y="391515"/>
                  </a:lnTo>
                  <a:lnTo>
                    <a:pt x="12268" y="435800"/>
                  </a:lnTo>
                  <a:lnTo>
                    <a:pt x="26987" y="477888"/>
                  </a:lnTo>
                  <a:lnTo>
                    <a:pt x="46837" y="517410"/>
                  </a:lnTo>
                  <a:lnTo>
                    <a:pt x="71450" y="553923"/>
                  </a:lnTo>
                  <a:lnTo>
                    <a:pt x="100393" y="586968"/>
                  </a:lnTo>
                  <a:lnTo>
                    <a:pt x="133222" y="616127"/>
                  </a:lnTo>
                  <a:lnTo>
                    <a:pt x="169557" y="640981"/>
                  </a:lnTo>
                  <a:lnTo>
                    <a:pt x="208940" y="661022"/>
                  </a:lnTo>
                  <a:lnTo>
                    <a:pt x="250977" y="675906"/>
                  </a:lnTo>
                  <a:lnTo>
                    <a:pt x="295287" y="685164"/>
                  </a:lnTo>
                  <a:lnTo>
                    <a:pt x="341375" y="688339"/>
                  </a:lnTo>
                  <a:lnTo>
                    <a:pt x="346963" y="688339"/>
                  </a:lnTo>
                  <a:lnTo>
                    <a:pt x="393636" y="684580"/>
                  </a:lnTo>
                  <a:lnTo>
                    <a:pt x="438327" y="674941"/>
                  </a:lnTo>
                  <a:lnTo>
                    <a:pt x="480580" y="659853"/>
                  </a:lnTo>
                  <a:lnTo>
                    <a:pt x="501230" y="649350"/>
                  </a:lnTo>
                  <a:lnTo>
                    <a:pt x="430910" y="649350"/>
                  </a:lnTo>
                  <a:lnTo>
                    <a:pt x="452894" y="621728"/>
                  </a:lnTo>
                  <a:lnTo>
                    <a:pt x="472541" y="589419"/>
                  </a:lnTo>
                  <a:lnTo>
                    <a:pt x="489534" y="552932"/>
                  </a:lnTo>
                  <a:lnTo>
                    <a:pt x="503669" y="512800"/>
                  </a:lnTo>
                  <a:lnTo>
                    <a:pt x="644143" y="512800"/>
                  </a:lnTo>
                  <a:lnTo>
                    <a:pt x="658050" y="484911"/>
                  </a:lnTo>
                  <a:lnTo>
                    <a:pt x="330187" y="484911"/>
                  </a:lnTo>
                  <a:lnTo>
                    <a:pt x="330187" y="657593"/>
                  </a:lnTo>
                  <a:lnTo>
                    <a:pt x="358178" y="657593"/>
                  </a:lnTo>
                  <a:lnTo>
                    <a:pt x="358178" y="512851"/>
                  </a:lnTo>
                  <a:lnTo>
                    <a:pt x="472846" y="512851"/>
                  </a:lnTo>
                  <a:lnTo>
                    <a:pt x="451015" y="568401"/>
                  </a:lnTo>
                  <a:lnTo>
                    <a:pt x="423913" y="612749"/>
                  </a:lnTo>
                  <a:lnTo>
                    <a:pt x="392607" y="644080"/>
                  </a:lnTo>
                  <a:lnTo>
                    <a:pt x="358178" y="660450"/>
                  </a:lnTo>
                  <a:lnTo>
                    <a:pt x="358165" y="657682"/>
                  </a:lnTo>
                  <a:lnTo>
                    <a:pt x="330174" y="657682"/>
                  </a:lnTo>
                  <a:lnTo>
                    <a:pt x="310718" y="649350"/>
                  </a:lnTo>
                  <a:lnTo>
                    <a:pt x="257416" y="649350"/>
                  </a:lnTo>
                  <a:lnTo>
                    <a:pt x="213537" y="632726"/>
                  </a:lnTo>
                  <a:lnTo>
                    <a:pt x="172859" y="610082"/>
                  </a:lnTo>
                  <a:lnTo>
                    <a:pt x="135953" y="582129"/>
                  </a:lnTo>
                  <a:lnTo>
                    <a:pt x="103327" y="549452"/>
                  </a:lnTo>
                  <a:lnTo>
                    <a:pt x="75552" y="512800"/>
                  </a:lnTo>
                  <a:lnTo>
                    <a:pt x="330174" y="512800"/>
                  </a:lnTo>
                  <a:lnTo>
                    <a:pt x="330174" y="484911"/>
                  </a:lnTo>
                  <a:lnTo>
                    <a:pt x="58750" y="484911"/>
                  </a:lnTo>
                  <a:lnTo>
                    <a:pt x="46850" y="455104"/>
                  </a:lnTo>
                  <a:lnTo>
                    <a:pt x="37058" y="424294"/>
                  </a:lnTo>
                  <a:lnTo>
                    <a:pt x="30429" y="392404"/>
                  </a:lnTo>
                  <a:lnTo>
                    <a:pt x="28003" y="359511"/>
                  </a:lnTo>
                  <a:lnTo>
                    <a:pt x="687400" y="359511"/>
                  </a:lnTo>
                  <a:lnTo>
                    <a:pt x="688339" y="345566"/>
                  </a:lnTo>
                  <a:lnTo>
                    <a:pt x="687412" y="331622"/>
                  </a:lnTo>
                  <a:lnTo>
                    <a:pt x="28003" y="331622"/>
                  </a:lnTo>
                  <a:lnTo>
                    <a:pt x="30048" y="298729"/>
                  </a:lnTo>
                  <a:lnTo>
                    <a:pt x="36017" y="266826"/>
                  </a:lnTo>
                  <a:lnTo>
                    <a:pt x="45669" y="236029"/>
                  </a:lnTo>
                  <a:lnTo>
                    <a:pt x="58750" y="206222"/>
                  </a:lnTo>
                  <a:lnTo>
                    <a:pt x="658875" y="206222"/>
                  </a:lnTo>
                  <a:lnTo>
                    <a:pt x="645096" y="178333"/>
                  </a:lnTo>
                  <a:lnTo>
                    <a:pt x="72758" y="178333"/>
                  </a:lnTo>
                  <a:lnTo>
                    <a:pt x="100825" y="140322"/>
                  </a:lnTo>
                  <a:lnTo>
                    <a:pt x="134137" y="106832"/>
                  </a:lnTo>
                  <a:lnTo>
                    <a:pt x="171869" y="78435"/>
                  </a:lnTo>
                  <a:lnTo>
                    <a:pt x="213245" y="55638"/>
                  </a:lnTo>
                  <a:lnTo>
                    <a:pt x="257416" y="39001"/>
                  </a:lnTo>
                  <a:lnTo>
                    <a:pt x="311276" y="39001"/>
                  </a:lnTo>
                  <a:lnTo>
                    <a:pt x="330174" y="30683"/>
                  </a:lnTo>
                  <a:lnTo>
                    <a:pt x="484746" y="30683"/>
                  </a:lnTo>
                  <a:lnTo>
                    <a:pt x="480580" y="28536"/>
                  </a:lnTo>
                  <a:lnTo>
                    <a:pt x="438327" y="13411"/>
                  </a:lnTo>
                  <a:lnTo>
                    <a:pt x="393636" y="3771"/>
                  </a:lnTo>
                  <a:lnTo>
                    <a:pt x="346963"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9" name="object 19"/>
            <p:cNvPicPr/>
            <p:nvPr/>
          </p:nvPicPr>
          <p:blipFill>
            <a:blip r:embed="rId2" cstate="print"/>
            <a:stretch>
              <a:fillRect/>
            </a:stretch>
          </p:blipFill>
          <p:spPr>
            <a:xfrm>
              <a:off x="5451348" y="6202679"/>
              <a:ext cx="126491" cy="135623"/>
            </a:xfrm>
            <a:prstGeom prst="rect">
              <a:avLst/>
            </a:prstGeom>
          </p:spPr>
        </p:pic>
        <p:sp>
          <p:nvSpPr>
            <p:cNvPr id="20" name="object 20"/>
            <p:cNvSpPr/>
            <p:nvPr/>
          </p:nvSpPr>
          <p:spPr>
            <a:xfrm>
              <a:off x="5431536" y="5894831"/>
              <a:ext cx="362585" cy="280670"/>
            </a:xfrm>
            <a:custGeom>
              <a:avLst/>
              <a:gdLst/>
              <a:ahLst/>
              <a:cxnLst/>
              <a:rect l="l" t="t" r="r" b="b"/>
              <a:pathLst>
                <a:path w="362585" h="280670">
                  <a:moveTo>
                    <a:pt x="42100" y="280327"/>
                  </a:moveTo>
                  <a:lnTo>
                    <a:pt x="36360" y="250367"/>
                  </a:lnTo>
                  <a:lnTo>
                    <a:pt x="31915" y="219354"/>
                  </a:lnTo>
                  <a:lnTo>
                    <a:pt x="29070" y="187299"/>
                  </a:lnTo>
                  <a:lnTo>
                    <a:pt x="28067" y="154178"/>
                  </a:lnTo>
                  <a:lnTo>
                    <a:pt x="0" y="154178"/>
                  </a:lnTo>
                  <a:lnTo>
                    <a:pt x="1016" y="187299"/>
                  </a:lnTo>
                  <a:lnTo>
                    <a:pt x="3848" y="219354"/>
                  </a:lnTo>
                  <a:lnTo>
                    <a:pt x="8280" y="250367"/>
                  </a:lnTo>
                  <a:lnTo>
                    <a:pt x="14020" y="280327"/>
                  </a:lnTo>
                  <a:lnTo>
                    <a:pt x="42100" y="280327"/>
                  </a:lnTo>
                  <a:close/>
                </a:path>
                <a:path w="362585" h="280670">
                  <a:moveTo>
                    <a:pt x="42100" y="0"/>
                  </a:moveTo>
                  <a:lnTo>
                    <a:pt x="14020" y="0"/>
                  </a:lnTo>
                  <a:lnTo>
                    <a:pt x="8280" y="29959"/>
                  </a:lnTo>
                  <a:lnTo>
                    <a:pt x="3860" y="60947"/>
                  </a:lnTo>
                  <a:lnTo>
                    <a:pt x="1016" y="93040"/>
                  </a:lnTo>
                  <a:lnTo>
                    <a:pt x="12" y="126123"/>
                  </a:lnTo>
                  <a:lnTo>
                    <a:pt x="28067" y="126123"/>
                  </a:lnTo>
                  <a:lnTo>
                    <a:pt x="29070" y="93040"/>
                  </a:lnTo>
                  <a:lnTo>
                    <a:pt x="31915" y="60947"/>
                  </a:lnTo>
                  <a:lnTo>
                    <a:pt x="36360" y="29959"/>
                  </a:lnTo>
                  <a:lnTo>
                    <a:pt x="42100" y="0"/>
                  </a:lnTo>
                  <a:close/>
                </a:path>
                <a:path w="362585" h="280670">
                  <a:moveTo>
                    <a:pt x="193700" y="154165"/>
                  </a:moveTo>
                  <a:lnTo>
                    <a:pt x="165620" y="154165"/>
                  </a:lnTo>
                  <a:lnTo>
                    <a:pt x="165620" y="280301"/>
                  </a:lnTo>
                  <a:lnTo>
                    <a:pt x="193700" y="280301"/>
                  </a:lnTo>
                  <a:lnTo>
                    <a:pt x="193700" y="154165"/>
                  </a:lnTo>
                  <a:close/>
                </a:path>
                <a:path w="362585" h="280670">
                  <a:moveTo>
                    <a:pt x="193700" y="0"/>
                  </a:moveTo>
                  <a:lnTo>
                    <a:pt x="165620" y="0"/>
                  </a:lnTo>
                  <a:lnTo>
                    <a:pt x="165620" y="126123"/>
                  </a:lnTo>
                  <a:lnTo>
                    <a:pt x="193700" y="126123"/>
                  </a:lnTo>
                  <a:lnTo>
                    <a:pt x="193700" y="0"/>
                  </a:lnTo>
                  <a:close/>
                </a:path>
                <a:path w="362585" h="280670">
                  <a:moveTo>
                    <a:pt x="362115" y="154203"/>
                  </a:moveTo>
                  <a:lnTo>
                    <a:pt x="334035" y="154203"/>
                  </a:lnTo>
                  <a:lnTo>
                    <a:pt x="331393" y="187337"/>
                  </a:lnTo>
                  <a:lnTo>
                    <a:pt x="327723" y="219379"/>
                  </a:lnTo>
                  <a:lnTo>
                    <a:pt x="322973" y="250367"/>
                  </a:lnTo>
                  <a:lnTo>
                    <a:pt x="317207" y="280339"/>
                  </a:lnTo>
                  <a:lnTo>
                    <a:pt x="348081" y="280339"/>
                  </a:lnTo>
                  <a:lnTo>
                    <a:pt x="353441" y="250367"/>
                  </a:lnTo>
                  <a:lnTo>
                    <a:pt x="357200" y="219379"/>
                  </a:lnTo>
                  <a:lnTo>
                    <a:pt x="359930" y="187337"/>
                  </a:lnTo>
                  <a:lnTo>
                    <a:pt x="362115" y="154203"/>
                  </a:lnTo>
                  <a:close/>
                </a:path>
                <a:path w="362585" h="280670">
                  <a:moveTo>
                    <a:pt x="362115" y="126161"/>
                  </a:moveTo>
                  <a:lnTo>
                    <a:pt x="359918" y="93040"/>
                  </a:lnTo>
                  <a:lnTo>
                    <a:pt x="357200" y="60985"/>
                  </a:lnTo>
                  <a:lnTo>
                    <a:pt x="353441" y="29997"/>
                  </a:lnTo>
                  <a:lnTo>
                    <a:pt x="348081" y="12"/>
                  </a:lnTo>
                  <a:lnTo>
                    <a:pt x="317195" y="12"/>
                  </a:lnTo>
                  <a:lnTo>
                    <a:pt x="322973" y="29997"/>
                  </a:lnTo>
                  <a:lnTo>
                    <a:pt x="327723" y="60985"/>
                  </a:lnTo>
                  <a:lnTo>
                    <a:pt x="331419" y="93332"/>
                  </a:lnTo>
                  <a:lnTo>
                    <a:pt x="334035" y="126161"/>
                  </a:lnTo>
                  <a:lnTo>
                    <a:pt x="362115" y="126161"/>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1" name="object 21"/>
            <p:cNvPicPr/>
            <p:nvPr/>
          </p:nvPicPr>
          <p:blipFill>
            <a:blip r:embed="rId3" cstate="print"/>
            <a:stretch>
              <a:fillRect/>
            </a:stretch>
          </p:blipFill>
          <p:spPr>
            <a:xfrm>
              <a:off x="5698236" y="6202679"/>
              <a:ext cx="213359" cy="137159"/>
            </a:xfrm>
            <a:prstGeom prst="rect">
              <a:avLst/>
            </a:prstGeom>
          </p:spPr>
        </p:pic>
        <p:sp>
          <p:nvSpPr>
            <p:cNvPr id="22" name="object 22"/>
            <p:cNvSpPr/>
            <p:nvPr/>
          </p:nvSpPr>
          <p:spPr>
            <a:xfrm>
              <a:off x="5897867" y="5894844"/>
              <a:ext cx="56515" cy="280670"/>
            </a:xfrm>
            <a:custGeom>
              <a:avLst/>
              <a:gdLst/>
              <a:ahLst/>
              <a:cxnLst/>
              <a:rect l="l" t="t" r="r" b="b"/>
              <a:pathLst>
                <a:path w="56514" h="280670">
                  <a:moveTo>
                    <a:pt x="56095" y="154165"/>
                  </a:moveTo>
                  <a:lnTo>
                    <a:pt x="29870" y="154165"/>
                  </a:lnTo>
                  <a:lnTo>
                    <a:pt x="27863" y="187286"/>
                  </a:lnTo>
                  <a:lnTo>
                    <a:pt x="22059" y="219341"/>
                  </a:lnTo>
                  <a:lnTo>
                    <a:pt x="12700" y="250329"/>
                  </a:lnTo>
                  <a:lnTo>
                    <a:pt x="25" y="280301"/>
                  </a:lnTo>
                  <a:lnTo>
                    <a:pt x="27635" y="280301"/>
                  </a:lnTo>
                  <a:lnTo>
                    <a:pt x="31242" y="272872"/>
                  </a:lnTo>
                  <a:lnTo>
                    <a:pt x="45300" y="230695"/>
                  </a:lnTo>
                  <a:lnTo>
                    <a:pt x="54013" y="186321"/>
                  </a:lnTo>
                  <a:lnTo>
                    <a:pt x="56095" y="154165"/>
                  </a:lnTo>
                  <a:close/>
                </a:path>
                <a:path w="56514" h="280670">
                  <a:moveTo>
                    <a:pt x="56095" y="126123"/>
                  </a:moveTo>
                  <a:lnTo>
                    <a:pt x="54000" y="93294"/>
                  </a:lnTo>
                  <a:lnTo>
                    <a:pt x="45275" y="48412"/>
                  </a:lnTo>
                  <a:lnTo>
                    <a:pt x="31216" y="5816"/>
                  </a:lnTo>
                  <a:lnTo>
                    <a:pt x="28435" y="0"/>
                  </a:lnTo>
                  <a:lnTo>
                    <a:pt x="0" y="0"/>
                  </a:lnTo>
                  <a:lnTo>
                    <a:pt x="12687" y="29959"/>
                  </a:lnTo>
                  <a:lnTo>
                    <a:pt x="22047" y="60947"/>
                  </a:lnTo>
                  <a:lnTo>
                    <a:pt x="27863" y="93002"/>
                  </a:lnTo>
                  <a:lnTo>
                    <a:pt x="29857" y="126123"/>
                  </a:lnTo>
                  <a:lnTo>
                    <a:pt x="56095" y="126123"/>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3" name="object 23"/>
            <p:cNvPicPr/>
            <p:nvPr/>
          </p:nvPicPr>
          <p:blipFill>
            <a:blip r:embed="rId4" cstate="print"/>
            <a:stretch>
              <a:fillRect/>
            </a:stretch>
          </p:blipFill>
          <p:spPr>
            <a:xfrm>
              <a:off x="5451348" y="5719571"/>
              <a:ext cx="461771" cy="147827"/>
            </a:xfrm>
            <a:prstGeom prst="rect">
              <a:avLst/>
            </a:prstGeom>
          </p:spPr>
        </p:pic>
      </p:grpSp>
      <p:grpSp>
        <p:nvGrpSpPr>
          <p:cNvPr id="25" name="object 25">
            <a:extLst>
              <a:ext uri="{C183D7F6-B498-43B3-948B-1728B52AA6E4}">
                <adec:decorative xmlns:adec="http://schemas.microsoft.com/office/drawing/2017/decorative" val="1"/>
              </a:ext>
            </a:extLst>
          </p:cNvPr>
          <p:cNvGrpSpPr/>
          <p:nvPr/>
        </p:nvGrpSpPr>
        <p:grpSpPr>
          <a:xfrm>
            <a:off x="620268" y="1825561"/>
            <a:ext cx="2371090" cy="3295015"/>
            <a:chOff x="620268" y="1825561"/>
            <a:chExt cx="2371090" cy="3295015"/>
          </a:xfrm>
        </p:grpSpPr>
        <p:sp>
          <p:nvSpPr>
            <p:cNvPr id="26" name="object 26">
              <a:extLst>
                <a:ext uri="{C183D7F6-B498-43B3-948B-1728B52AA6E4}">
                  <adec:decorative xmlns:adec="http://schemas.microsoft.com/office/drawing/2017/decorative" val="1"/>
                </a:ext>
              </a:extLst>
            </p:cNvPr>
            <p:cNvSpPr/>
            <p:nvPr/>
          </p:nvSpPr>
          <p:spPr>
            <a:xfrm>
              <a:off x="620271" y="1937003"/>
              <a:ext cx="2371090" cy="2014220"/>
            </a:xfrm>
            <a:custGeom>
              <a:avLst/>
              <a:gdLst/>
              <a:ahLst/>
              <a:cxnLst/>
              <a:rect l="l" t="t" r="r" b="b"/>
              <a:pathLst>
                <a:path w="2371090" h="2014220">
                  <a:moveTo>
                    <a:pt x="2177745" y="0"/>
                  </a:moveTo>
                  <a:lnTo>
                    <a:pt x="194576" y="0"/>
                  </a:lnTo>
                  <a:lnTo>
                    <a:pt x="149948" y="5588"/>
                  </a:lnTo>
                  <a:lnTo>
                    <a:pt x="108978" y="21501"/>
                  </a:lnTo>
                  <a:lnTo>
                    <a:pt x="72834" y="46469"/>
                  </a:lnTo>
                  <a:lnTo>
                    <a:pt x="42710" y="79235"/>
                  </a:lnTo>
                  <a:lnTo>
                    <a:pt x="19748" y="118478"/>
                  </a:lnTo>
                  <a:lnTo>
                    <a:pt x="5118" y="163029"/>
                  </a:lnTo>
                  <a:lnTo>
                    <a:pt x="0" y="211582"/>
                  </a:lnTo>
                  <a:lnTo>
                    <a:pt x="0" y="1804022"/>
                  </a:lnTo>
                  <a:lnTo>
                    <a:pt x="5118" y="1852053"/>
                  </a:lnTo>
                  <a:lnTo>
                    <a:pt x="19748" y="1896237"/>
                  </a:lnTo>
                  <a:lnTo>
                    <a:pt x="42710" y="1935251"/>
                  </a:lnTo>
                  <a:lnTo>
                    <a:pt x="72834" y="1967864"/>
                  </a:lnTo>
                  <a:lnTo>
                    <a:pt x="108978" y="1992757"/>
                  </a:lnTo>
                  <a:lnTo>
                    <a:pt x="149948" y="2008644"/>
                  </a:lnTo>
                  <a:lnTo>
                    <a:pt x="194576" y="2014220"/>
                  </a:lnTo>
                  <a:lnTo>
                    <a:pt x="2177745" y="2014220"/>
                  </a:lnTo>
                  <a:lnTo>
                    <a:pt x="2222296" y="2008644"/>
                  </a:lnTo>
                  <a:lnTo>
                    <a:pt x="2263114" y="1992757"/>
                  </a:lnTo>
                  <a:lnTo>
                    <a:pt x="2298979" y="1967864"/>
                  </a:lnTo>
                  <a:lnTo>
                    <a:pt x="2328837" y="1935251"/>
                  </a:lnTo>
                  <a:lnTo>
                    <a:pt x="2351570" y="1896237"/>
                  </a:lnTo>
                  <a:lnTo>
                    <a:pt x="2366022" y="1852053"/>
                  </a:lnTo>
                  <a:lnTo>
                    <a:pt x="2371077" y="1804022"/>
                  </a:lnTo>
                  <a:lnTo>
                    <a:pt x="2371077" y="211582"/>
                  </a:lnTo>
                  <a:lnTo>
                    <a:pt x="2366022" y="163029"/>
                  </a:lnTo>
                  <a:lnTo>
                    <a:pt x="2351570" y="118478"/>
                  </a:lnTo>
                  <a:lnTo>
                    <a:pt x="2328837" y="79235"/>
                  </a:lnTo>
                  <a:lnTo>
                    <a:pt x="2298979" y="46469"/>
                  </a:lnTo>
                  <a:lnTo>
                    <a:pt x="2263114" y="21501"/>
                  </a:lnTo>
                  <a:lnTo>
                    <a:pt x="2222296" y="5588"/>
                  </a:lnTo>
                  <a:lnTo>
                    <a:pt x="2177745" y="0"/>
                  </a:lnTo>
                  <a:close/>
                </a:path>
              </a:pathLst>
            </a:custGeom>
            <a:solidFill>
              <a:srgbClr val="68C0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7" name="object 27"/>
            <p:cNvSpPr/>
            <p:nvPr/>
          </p:nvSpPr>
          <p:spPr>
            <a:xfrm>
              <a:off x="620268" y="3107435"/>
              <a:ext cx="2371090" cy="2012950"/>
            </a:xfrm>
            <a:custGeom>
              <a:avLst/>
              <a:gdLst/>
              <a:ahLst/>
              <a:cxnLst/>
              <a:rect l="l" t="t" r="r" b="b"/>
              <a:pathLst>
                <a:path w="2371090" h="2012950">
                  <a:moveTo>
                    <a:pt x="2371090" y="0"/>
                  </a:moveTo>
                  <a:lnTo>
                    <a:pt x="0" y="0"/>
                  </a:lnTo>
                  <a:lnTo>
                    <a:pt x="0" y="1775231"/>
                  </a:lnTo>
                  <a:lnTo>
                    <a:pt x="5130" y="1829739"/>
                  </a:lnTo>
                  <a:lnTo>
                    <a:pt x="19761" y="1879803"/>
                  </a:lnTo>
                  <a:lnTo>
                    <a:pt x="42710" y="1923923"/>
                  </a:lnTo>
                  <a:lnTo>
                    <a:pt x="72872" y="1960740"/>
                  </a:lnTo>
                  <a:lnTo>
                    <a:pt x="109004" y="1988794"/>
                  </a:lnTo>
                  <a:lnTo>
                    <a:pt x="149961" y="2006676"/>
                  </a:lnTo>
                  <a:lnTo>
                    <a:pt x="194627" y="2012950"/>
                  </a:lnTo>
                  <a:lnTo>
                    <a:pt x="2177745" y="2012950"/>
                  </a:lnTo>
                  <a:lnTo>
                    <a:pt x="2222347" y="2006676"/>
                  </a:lnTo>
                  <a:lnTo>
                    <a:pt x="2263114" y="1988794"/>
                  </a:lnTo>
                  <a:lnTo>
                    <a:pt x="2298992" y="1960740"/>
                  </a:lnTo>
                  <a:lnTo>
                    <a:pt x="2328862" y="1923923"/>
                  </a:lnTo>
                  <a:lnTo>
                    <a:pt x="2351570" y="1879803"/>
                  </a:lnTo>
                  <a:lnTo>
                    <a:pt x="2366022" y="1829739"/>
                  </a:lnTo>
                  <a:lnTo>
                    <a:pt x="2371090" y="1775231"/>
                  </a:lnTo>
                  <a:lnTo>
                    <a:pt x="237109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a:extLst>
                <a:ext uri="{C183D7F6-B498-43B3-948B-1728B52AA6E4}">
                  <adec:decorative xmlns:adec="http://schemas.microsoft.com/office/drawing/2017/decorative" val="1"/>
                </a:ext>
              </a:extLst>
            </p:cNvPr>
            <p:cNvSpPr/>
            <p:nvPr/>
          </p:nvSpPr>
          <p:spPr>
            <a:xfrm>
              <a:off x="1097280" y="1830323"/>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solidFill>
              <a:srgbClr val="90D1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9" name="object 29"/>
            <p:cNvSpPr/>
            <p:nvPr/>
          </p:nvSpPr>
          <p:spPr>
            <a:xfrm>
              <a:off x="1097280" y="1830323"/>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0" name="object 30"/>
            <p:cNvSpPr/>
            <p:nvPr/>
          </p:nvSpPr>
          <p:spPr>
            <a:xfrm>
              <a:off x="1618486" y="2039111"/>
              <a:ext cx="429259" cy="688340"/>
            </a:xfrm>
            <a:custGeom>
              <a:avLst/>
              <a:gdLst/>
              <a:ahLst/>
              <a:cxnLst/>
              <a:rect l="l" t="t" r="r" b="b"/>
              <a:pathLst>
                <a:path w="429260" h="688339">
                  <a:moveTo>
                    <a:pt x="351764" y="0"/>
                  </a:moveTo>
                  <a:lnTo>
                    <a:pt x="77495" y="0"/>
                  </a:lnTo>
                  <a:lnTo>
                    <a:pt x="47790" y="5842"/>
                  </a:lnTo>
                  <a:lnTo>
                    <a:pt x="23126" y="21602"/>
                  </a:lnTo>
                  <a:lnTo>
                    <a:pt x="6248" y="44653"/>
                  </a:lnTo>
                  <a:lnTo>
                    <a:pt x="0" y="72453"/>
                  </a:lnTo>
                  <a:lnTo>
                    <a:pt x="0" y="615886"/>
                  </a:lnTo>
                  <a:lnTo>
                    <a:pt x="6248" y="644855"/>
                  </a:lnTo>
                  <a:lnTo>
                    <a:pt x="23126" y="667778"/>
                  </a:lnTo>
                  <a:lnTo>
                    <a:pt x="47790" y="682891"/>
                  </a:lnTo>
                  <a:lnTo>
                    <a:pt x="77495" y="688340"/>
                  </a:lnTo>
                  <a:lnTo>
                    <a:pt x="351764" y="688340"/>
                  </a:lnTo>
                  <a:lnTo>
                    <a:pt x="381469" y="682891"/>
                  </a:lnTo>
                  <a:lnTo>
                    <a:pt x="406184" y="667778"/>
                  </a:lnTo>
                  <a:lnTo>
                    <a:pt x="411556" y="660450"/>
                  </a:lnTo>
                  <a:lnTo>
                    <a:pt x="77495" y="660450"/>
                  </a:lnTo>
                  <a:lnTo>
                    <a:pt x="58750" y="657009"/>
                  </a:lnTo>
                  <a:lnTo>
                    <a:pt x="43599" y="647598"/>
                  </a:lnTo>
                  <a:lnTo>
                    <a:pt x="33477" y="633437"/>
                  </a:lnTo>
                  <a:lnTo>
                    <a:pt x="29794" y="615886"/>
                  </a:lnTo>
                  <a:lnTo>
                    <a:pt x="29794" y="557364"/>
                  </a:lnTo>
                  <a:lnTo>
                    <a:pt x="429260" y="557364"/>
                  </a:lnTo>
                  <a:lnTo>
                    <a:pt x="429260" y="529475"/>
                  </a:lnTo>
                  <a:lnTo>
                    <a:pt x="29794" y="529475"/>
                  </a:lnTo>
                  <a:lnTo>
                    <a:pt x="29794" y="122605"/>
                  </a:lnTo>
                  <a:lnTo>
                    <a:pt x="429260" y="122605"/>
                  </a:lnTo>
                  <a:lnTo>
                    <a:pt x="429260" y="94767"/>
                  </a:lnTo>
                  <a:lnTo>
                    <a:pt x="29794" y="94767"/>
                  </a:lnTo>
                  <a:lnTo>
                    <a:pt x="29794" y="72453"/>
                  </a:lnTo>
                  <a:lnTo>
                    <a:pt x="58750" y="31318"/>
                  </a:lnTo>
                  <a:lnTo>
                    <a:pt x="410768" y="27889"/>
                  </a:lnTo>
                  <a:lnTo>
                    <a:pt x="406184" y="21602"/>
                  </a:lnTo>
                  <a:lnTo>
                    <a:pt x="381469" y="5842"/>
                  </a:lnTo>
                  <a:lnTo>
                    <a:pt x="351764"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31" name="object 31"/>
            <p:cNvPicPr/>
            <p:nvPr/>
          </p:nvPicPr>
          <p:blipFill>
            <a:blip r:embed="rId5" cstate="print"/>
            <a:stretch>
              <a:fillRect/>
            </a:stretch>
          </p:blipFill>
          <p:spPr>
            <a:xfrm>
              <a:off x="1970532" y="2596895"/>
              <a:ext cx="77723" cy="103631"/>
            </a:xfrm>
            <a:prstGeom prst="rect">
              <a:avLst/>
            </a:prstGeom>
          </p:spPr>
        </p:pic>
        <p:sp>
          <p:nvSpPr>
            <p:cNvPr id="32" name="object 32"/>
            <p:cNvSpPr/>
            <p:nvPr/>
          </p:nvSpPr>
          <p:spPr>
            <a:xfrm>
              <a:off x="2017776" y="2162555"/>
              <a:ext cx="30480" cy="407034"/>
            </a:xfrm>
            <a:custGeom>
              <a:avLst/>
              <a:gdLst/>
              <a:ahLst/>
              <a:cxnLst/>
              <a:rect l="l" t="t" r="r" b="b"/>
              <a:pathLst>
                <a:path w="30480" h="407035">
                  <a:moveTo>
                    <a:pt x="30467" y="0"/>
                  </a:moveTo>
                  <a:lnTo>
                    <a:pt x="0" y="0"/>
                  </a:lnTo>
                  <a:lnTo>
                    <a:pt x="0" y="406717"/>
                  </a:lnTo>
                  <a:lnTo>
                    <a:pt x="30467" y="406717"/>
                  </a:lnTo>
                  <a:lnTo>
                    <a:pt x="30467"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33" name="object 33"/>
            <p:cNvPicPr/>
            <p:nvPr/>
          </p:nvPicPr>
          <p:blipFill>
            <a:blip r:embed="rId6" cstate="print"/>
            <a:stretch>
              <a:fillRect/>
            </a:stretch>
          </p:blipFill>
          <p:spPr>
            <a:xfrm>
              <a:off x="1970532" y="2066543"/>
              <a:ext cx="77723" cy="67055"/>
            </a:xfrm>
            <a:prstGeom prst="rect">
              <a:avLst/>
            </a:prstGeom>
          </p:spPr>
        </p:pic>
        <p:pic>
          <p:nvPicPr>
            <p:cNvPr id="34" name="object 34"/>
            <p:cNvPicPr/>
            <p:nvPr/>
          </p:nvPicPr>
          <p:blipFill>
            <a:blip r:embed="rId7" cstate="print"/>
            <a:stretch>
              <a:fillRect/>
            </a:stretch>
          </p:blipFill>
          <p:spPr>
            <a:xfrm>
              <a:off x="1795272" y="2612135"/>
              <a:ext cx="76187" cy="68579"/>
            </a:xfrm>
            <a:prstGeom prst="rect">
              <a:avLst/>
            </a:prstGeom>
          </p:spPr>
        </p:pic>
      </p:grpSp>
      <p:sp>
        <p:nvSpPr>
          <p:cNvPr id="38" name="object 38">
            <a:extLst>
              <a:ext uri="{C183D7F6-B498-43B3-948B-1728B52AA6E4}">
                <adec:decorative xmlns:adec="http://schemas.microsoft.com/office/drawing/2017/decorative" val="1"/>
              </a:ext>
            </a:extLst>
          </p:cNvPr>
          <p:cNvSpPr txBox="1"/>
          <p:nvPr/>
        </p:nvSpPr>
        <p:spPr>
          <a:xfrm>
            <a:off x="304800" y="1676400"/>
            <a:ext cx="2990215" cy="7148111"/>
          </a:xfrm>
          <a:prstGeom prst="rect">
            <a:avLst/>
          </a:prstGeom>
          <a:ln w="38100">
            <a:solidFill>
              <a:schemeClr val="accent1">
                <a:lumMod val="60000"/>
                <a:lumOff val="40000"/>
              </a:schemeClr>
            </a:solidFill>
            <a:prstDash val="dash"/>
          </a:ln>
        </p:spPr>
        <p:txBody>
          <a:bodyPr vert="horz" wrap="square" lIns="0" tIns="0" rIns="0" bIns="0" rtlCol="0">
            <a:spAutoFit/>
          </a:bodyPr>
          <a:lstStyle/>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spcBef>
                <a:spcPts val="640"/>
              </a:spcBef>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5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lang="en-US" sz="1600" dirty="0">
              <a:latin typeface="Source Sans Pro" panose="020B0503030403020204" pitchFamily="34" charset="0"/>
              <a:ea typeface="Source Sans Pro" panose="020B0503030403020204" pitchFamily="34" charset="0"/>
              <a:cs typeface="Segoe UI"/>
            </a:endParaRPr>
          </a:p>
          <a:p>
            <a:pPr marL="596900" marR="582930" indent="-3175" algn="ctr">
              <a:lnSpc>
                <a:spcPct val="100000"/>
              </a:lnSpc>
            </a:pPr>
            <a:endParaRPr sz="1600" dirty="0">
              <a:latin typeface="Source Sans Pro" panose="020B0503030403020204" pitchFamily="34" charset="0"/>
              <a:ea typeface="Source Sans Pro" panose="020B0503030403020204" pitchFamily="34" charset="0"/>
              <a:cs typeface="Segoe UI"/>
            </a:endParaRPr>
          </a:p>
        </p:txBody>
      </p:sp>
      <p:sp>
        <p:nvSpPr>
          <p:cNvPr id="51" name="TextBox 50">
            <a:extLst>
              <a:ext uri="{FF2B5EF4-FFF2-40B4-BE49-F238E27FC236}">
                <a16:creationId xmlns:a16="http://schemas.microsoft.com/office/drawing/2014/main" id="{99F8BE1B-26B2-34C6-4F03-D799C00B3E1E}"/>
              </a:ext>
            </a:extLst>
          </p:cNvPr>
          <p:cNvSpPr txBox="1"/>
          <p:nvPr/>
        </p:nvSpPr>
        <p:spPr>
          <a:xfrm>
            <a:off x="228600" y="3200400"/>
            <a:ext cx="3048000" cy="1937197"/>
          </a:xfrm>
          <a:prstGeom prst="rect">
            <a:avLst/>
          </a:prstGeom>
          <a:noFill/>
        </p:spPr>
        <p:txBody>
          <a:bodyPr wrap="square" rtlCol="0">
            <a:spAutoFit/>
          </a:bodyPr>
          <a:lstStyle/>
          <a:p>
            <a:pPr marL="999490" marR="984250" algn="l">
              <a:lnSpc>
                <a:spcPct val="101600"/>
              </a:lnSpc>
            </a:pPr>
            <a:r>
              <a:rPr lang="en-US" b="1" dirty="0">
                <a:solidFill>
                  <a:srgbClr val="0E3F75"/>
                </a:solidFill>
                <a:latin typeface="Source Sans Pro" panose="020B0503030403020204" pitchFamily="34" charset="0"/>
                <a:ea typeface="Source Sans Pro" panose="020B0503030403020204" pitchFamily="34" charset="0"/>
                <a:cs typeface="Segoe UI"/>
              </a:rPr>
              <a:t>SMS</a:t>
            </a:r>
            <a:r>
              <a:rPr lang="en-US" b="1" spc="-114" dirty="0">
                <a:solidFill>
                  <a:srgbClr val="0E3F75"/>
                </a:solidFill>
                <a:latin typeface="Source Sans Pro" panose="020B0503030403020204" pitchFamily="34" charset="0"/>
                <a:ea typeface="Source Sans Pro" panose="020B0503030403020204" pitchFamily="34" charset="0"/>
                <a:cs typeface="Segoe UI"/>
              </a:rPr>
              <a:t> </a:t>
            </a:r>
            <a:r>
              <a:rPr lang="en-US" b="1" spc="-75" dirty="0">
                <a:solidFill>
                  <a:srgbClr val="0E3F75"/>
                </a:solidFill>
                <a:latin typeface="Source Sans Pro" panose="020B0503030403020204" pitchFamily="34" charset="0"/>
                <a:ea typeface="Source Sans Pro" panose="020B0503030403020204" pitchFamily="34" charset="0"/>
                <a:cs typeface="Segoe UI"/>
              </a:rPr>
              <a:t>Text </a:t>
            </a:r>
            <a:r>
              <a:rPr lang="en-US" b="1" spc="-10" dirty="0">
                <a:solidFill>
                  <a:srgbClr val="0E3F75"/>
                </a:solidFill>
                <a:latin typeface="Source Sans Pro" panose="020B0503030403020204" pitchFamily="34" charset="0"/>
                <a:ea typeface="Source Sans Pro" panose="020B0503030403020204" pitchFamily="34" charset="0"/>
                <a:cs typeface="Segoe UI"/>
              </a:rPr>
              <a:t>Message</a:t>
            </a:r>
            <a:endParaRPr lang="en-US" dirty="0">
              <a:solidFill>
                <a:srgbClr val="0E3F75"/>
              </a:solidFill>
              <a:latin typeface="Source Sans Pro" panose="020B0503030403020204" pitchFamily="34" charset="0"/>
              <a:ea typeface="Source Sans Pro" panose="020B0503030403020204" pitchFamily="34" charset="0"/>
              <a:cs typeface="Segoe UI"/>
            </a:endParaRPr>
          </a:p>
          <a:p>
            <a:pPr marL="535940" marR="534035" algn="ctr">
              <a:lnSpc>
                <a:spcPct val="100000"/>
              </a:lnSpc>
              <a:spcBef>
                <a:spcPts val="2255"/>
              </a:spcBef>
            </a:pPr>
            <a:r>
              <a:rPr lang="en-US" sz="1600" dirty="0">
                <a:solidFill>
                  <a:srgbClr val="545454"/>
                </a:solidFill>
                <a:latin typeface="Source Sans Pro" panose="020B0503030403020204" pitchFamily="34" charset="0"/>
                <a:ea typeface="Source Sans Pro" panose="020B0503030403020204" pitchFamily="34" charset="0"/>
                <a:cs typeface="Segoe UI"/>
              </a:rPr>
              <a:t>An</a:t>
            </a:r>
            <a:r>
              <a:rPr lang="en-US" sz="1600" spc="-105"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SMS</a:t>
            </a:r>
            <a:r>
              <a:rPr lang="en-US" sz="1600" spc="-15"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text</a:t>
            </a:r>
            <a:r>
              <a:rPr lang="en-US" sz="1600" spc="-5"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with</a:t>
            </a:r>
            <a:r>
              <a:rPr lang="en-US" sz="1600" spc="5"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a</a:t>
            </a:r>
            <a:r>
              <a:rPr lang="en-US" sz="1600" spc="-60" dirty="0">
                <a:solidFill>
                  <a:srgbClr val="545454"/>
                </a:solidFill>
                <a:latin typeface="Source Sans Pro" panose="020B0503030403020204" pitchFamily="34" charset="0"/>
                <a:ea typeface="Source Sans Pro" panose="020B0503030403020204" pitchFamily="34" charset="0"/>
                <a:cs typeface="Segoe UI"/>
              </a:rPr>
              <a:t> </a:t>
            </a:r>
            <a:r>
              <a:rPr lang="en-US" sz="1600" spc="-30" dirty="0">
                <a:solidFill>
                  <a:srgbClr val="545454"/>
                </a:solidFill>
                <a:latin typeface="Source Sans Pro" panose="020B0503030403020204" pitchFamily="34" charset="0"/>
                <a:ea typeface="Source Sans Pro" panose="020B0503030403020204" pitchFamily="34" charset="0"/>
                <a:cs typeface="Segoe UI"/>
              </a:rPr>
              <a:t>PIN </a:t>
            </a:r>
            <a:r>
              <a:rPr lang="en-US" sz="1600" dirty="0">
                <a:solidFill>
                  <a:srgbClr val="545454"/>
                </a:solidFill>
                <a:latin typeface="Source Sans Pro" panose="020B0503030403020204" pitchFamily="34" charset="0"/>
                <a:ea typeface="Source Sans Pro" panose="020B0503030403020204" pitchFamily="34" charset="0"/>
                <a:cs typeface="Segoe UI"/>
              </a:rPr>
              <a:t>will</a:t>
            </a:r>
            <a:r>
              <a:rPr lang="en-US" sz="1600" spc="-55"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be</a:t>
            </a:r>
            <a:r>
              <a:rPr lang="en-US" sz="1600" spc="-30"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sent</a:t>
            </a:r>
            <a:r>
              <a:rPr lang="en-US" sz="1600" spc="-40"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to</a:t>
            </a:r>
            <a:r>
              <a:rPr lang="en-US" sz="1600" spc="-40" dirty="0">
                <a:solidFill>
                  <a:srgbClr val="545454"/>
                </a:solidFill>
                <a:latin typeface="Source Sans Pro" panose="020B0503030403020204" pitchFamily="34" charset="0"/>
                <a:ea typeface="Source Sans Pro" panose="020B0503030403020204" pitchFamily="34" charset="0"/>
                <a:cs typeface="Segoe UI"/>
              </a:rPr>
              <a:t> </a:t>
            </a:r>
            <a:r>
              <a:rPr lang="en-US" sz="1600" spc="-25" dirty="0">
                <a:solidFill>
                  <a:srgbClr val="545454"/>
                </a:solidFill>
                <a:latin typeface="Source Sans Pro" panose="020B0503030403020204" pitchFamily="34" charset="0"/>
                <a:ea typeface="Source Sans Pro" panose="020B0503030403020204" pitchFamily="34" charset="0"/>
                <a:cs typeface="Segoe UI"/>
              </a:rPr>
              <a:t>the </a:t>
            </a:r>
            <a:r>
              <a:rPr lang="en-US" sz="1600" spc="-10" dirty="0">
                <a:solidFill>
                  <a:srgbClr val="545454"/>
                </a:solidFill>
                <a:latin typeface="Source Sans Pro" panose="020B0503030403020204" pitchFamily="34" charset="0"/>
                <a:ea typeface="Source Sans Pro" panose="020B0503030403020204" pitchFamily="34" charset="0"/>
                <a:cs typeface="Segoe UI"/>
              </a:rPr>
              <a:t>user’s</a:t>
            </a:r>
            <a:r>
              <a:rPr lang="en-US" sz="1600" spc="-80" dirty="0">
                <a:solidFill>
                  <a:srgbClr val="545454"/>
                </a:solidFill>
                <a:latin typeface="Source Sans Pro" panose="020B0503030403020204" pitchFamily="34" charset="0"/>
                <a:ea typeface="Source Sans Pro" panose="020B0503030403020204" pitchFamily="34" charset="0"/>
                <a:cs typeface="Segoe UI"/>
              </a:rPr>
              <a:t> </a:t>
            </a:r>
            <a:r>
              <a:rPr lang="en-US" sz="1600" dirty="0">
                <a:solidFill>
                  <a:srgbClr val="545454"/>
                </a:solidFill>
                <a:latin typeface="Source Sans Pro" panose="020B0503030403020204" pitchFamily="34" charset="0"/>
                <a:ea typeface="Source Sans Pro" panose="020B0503030403020204" pitchFamily="34" charset="0"/>
                <a:cs typeface="Segoe UI"/>
              </a:rPr>
              <a:t>phone</a:t>
            </a:r>
            <a:r>
              <a:rPr lang="en-US" sz="1600" spc="-20" dirty="0">
                <a:solidFill>
                  <a:srgbClr val="545454"/>
                </a:solidFill>
                <a:latin typeface="Source Sans Pro" panose="020B0503030403020204" pitchFamily="34" charset="0"/>
                <a:ea typeface="Source Sans Pro" panose="020B0503030403020204" pitchFamily="34" charset="0"/>
                <a:cs typeface="Segoe UI"/>
              </a:rPr>
              <a:t> </a:t>
            </a:r>
            <a:r>
              <a:rPr lang="en-US" sz="1600" spc="-10" dirty="0">
                <a:solidFill>
                  <a:srgbClr val="545454"/>
                </a:solidFill>
                <a:latin typeface="Source Sans Pro" panose="020B0503030403020204" pitchFamily="34" charset="0"/>
                <a:ea typeface="Source Sans Pro" panose="020B0503030403020204" pitchFamily="34" charset="0"/>
                <a:cs typeface="Segoe UI"/>
              </a:rPr>
              <a:t>number.</a:t>
            </a:r>
            <a:endParaRPr lang="en-US" sz="1600" dirty="0">
              <a:latin typeface="Source Sans Pro" panose="020B0503030403020204" pitchFamily="34" charset="0"/>
              <a:ea typeface="Source Sans Pro" panose="020B0503030403020204" pitchFamily="34" charset="0"/>
              <a:cs typeface="Segoe UI"/>
            </a:endParaRPr>
          </a:p>
        </p:txBody>
      </p:sp>
      <p:sp>
        <p:nvSpPr>
          <p:cNvPr id="6" name="object 6"/>
          <p:cNvSpPr txBox="1"/>
          <p:nvPr/>
        </p:nvSpPr>
        <p:spPr>
          <a:xfrm>
            <a:off x="4111625" y="1782197"/>
            <a:ext cx="2898775" cy="3426579"/>
          </a:xfrm>
          <a:prstGeom prst="rect">
            <a:avLst/>
          </a:prstGeom>
          <a:ln w="38100">
            <a:solidFill>
              <a:schemeClr val="accent1">
                <a:lumMod val="60000"/>
                <a:lumOff val="40000"/>
              </a:schemeClr>
            </a:solidFill>
            <a:prstDash val="dash"/>
          </a:ln>
        </p:spPr>
        <p:txBody>
          <a:bodyPr vert="horz" wrap="square" lIns="0" tIns="0" rIns="0" bIns="0" rtlCol="0">
            <a:spAutoFit/>
          </a:bodyPr>
          <a:lstStyle/>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pPr>
            <a:endParaRPr sz="1850" dirty="0">
              <a:latin typeface="Source Sans Pro" panose="020B0503030403020204" pitchFamily="34" charset="0"/>
              <a:ea typeface="Source Sans Pro" panose="020B0503030403020204" pitchFamily="34" charset="0"/>
              <a:cs typeface="Times New Roman"/>
            </a:endParaRPr>
          </a:p>
          <a:p>
            <a:pPr>
              <a:lnSpc>
                <a:spcPct val="100000"/>
              </a:lnSpc>
              <a:spcBef>
                <a:spcPts val="2020"/>
              </a:spcBef>
            </a:pPr>
            <a:endParaRPr lang="en-US" sz="1850" dirty="0">
              <a:latin typeface="Source Sans Pro" panose="020B0503030403020204" pitchFamily="34" charset="0"/>
              <a:ea typeface="Source Sans Pro" panose="020B0503030403020204" pitchFamily="34" charset="0"/>
              <a:cs typeface="Times New Roman"/>
            </a:endParaRPr>
          </a:p>
          <a:p>
            <a:pPr marR="3810" algn="ctr">
              <a:lnSpc>
                <a:spcPct val="100000"/>
              </a:lnSpc>
            </a:pPr>
            <a:r>
              <a:rPr sz="1850" b="1" spc="-10" dirty="0">
                <a:solidFill>
                  <a:srgbClr val="0E3F75"/>
                </a:solidFill>
                <a:latin typeface="Source Sans Pro" panose="020B0503030403020204" pitchFamily="34" charset="0"/>
                <a:ea typeface="Source Sans Pro" panose="020B0503030403020204" pitchFamily="34" charset="0"/>
                <a:cs typeface="Segoe UI"/>
              </a:rPr>
              <a:t>Email</a:t>
            </a:r>
            <a:endParaRPr sz="1850" dirty="0">
              <a:solidFill>
                <a:srgbClr val="0E3F75"/>
              </a:solidFill>
              <a:latin typeface="Source Sans Pro" panose="020B0503030403020204" pitchFamily="34" charset="0"/>
              <a:ea typeface="Source Sans Pro" panose="020B0503030403020204" pitchFamily="34" charset="0"/>
              <a:cs typeface="Segoe UI"/>
            </a:endParaRPr>
          </a:p>
          <a:p>
            <a:pPr marL="621665" marR="600075" algn="ctr">
              <a:lnSpc>
                <a:spcPct val="100000"/>
              </a:lnSpc>
              <a:spcBef>
                <a:spcPts val="1815"/>
              </a:spcBef>
            </a:pPr>
            <a:r>
              <a:rPr sz="1500" dirty="0">
                <a:solidFill>
                  <a:srgbClr val="545454"/>
                </a:solidFill>
                <a:latin typeface="Source Sans Pro" panose="020B0503030403020204" pitchFamily="34" charset="0"/>
                <a:ea typeface="Source Sans Pro" panose="020B0503030403020204" pitchFamily="34" charset="0"/>
                <a:cs typeface="Segoe UI"/>
              </a:rPr>
              <a:t>A</a:t>
            </a:r>
            <a:r>
              <a:rPr sz="1500" spc="-7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PIN</a:t>
            </a:r>
            <a:r>
              <a:rPr sz="1500" spc="-9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will</a:t>
            </a:r>
            <a:r>
              <a:rPr sz="1500" spc="-4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be</a:t>
            </a:r>
            <a:r>
              <a:rPr sz="1500" spc="2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sent</a:t>
            </a:r>
            <a:r>
              <a:rPr sz="1500" spc="-25" dirty="0">
                <a:solidFill>
                  <a:srgbClr val="545454"/>
                </a:solidFill>
                <a:latin typeface="Source Sans Pro" panose="020B0503030403020204" pitchFamily="34" charset="0"/>
                <a:ea typeface="Source Sans Pro" panose="020B0503030403020204" pitchFamily="34" charset="0"/>
                <a:cs typeface="Segoe UI"/>
              </a:rPr>
              <a:t> </a:t>
            </a:r>
            <a:r>
              <a:rPr sz="1500" spc="-60" dirty="0">
                <a:solidFill>
                  <a:srgbClr val="545454"/>
                </a:solidFill>
                <a:latin typeface="Source Sans Pro" panose="020B0503030403020204" pitchFamily="34" charset="0"/>
                <a:ea typeface="Source Sans Pro" panose="020B0503030403020204" pitchFamily="34" charset="0"/>
                <a:cs typeface="Segoe UI"/>
              </a:rPr>
              <a:t>to </a:t>
            </a:r>
            <a:r>
              <a:rPr sz="1500" dirty="0">
                <a:solidFill>
                  <a:srgbClr val="545454"/>
                </a:solidFill>
                <a:latin typeface="Source Sans Pro" panose="020B0503030403020204" pitchFamily="34" charset="0"/>
                <a:ea typeface="Source Sans Pro" panose="020B0503030403020204" pitchFamily="34" charset="0"/>
                <a:cs typeface="Segoe UI"/>
              </a:rPr>
              <a:t>the</a:t>
            </a:r>
            <a:r>
              <a:rPr sz="1500" spc="-5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user’s</a:t>
            </a:r>
            <a:r>
              <a:rPr sz="1500" spc="-40" dirty="0">
                <a:solidFill>
                  <a:srgbClr val="545454"/>
                </a:solidFill>
                <a:latin typeface="Source Sans Pro" panose="020B0503030403020204" pitchFamily="34" charset="0"/>
                <a:ea typeface="Source Sans Pro" panose="020B0503030403020204" pitchFamily="34" charset="0"/>
                <a:cs typeface="Segoe UI"/>
              </a:rPr>
              <a:t> </a:t>
            </a:r>
            <a:r>
              <a:rPr sz="1500" spc="-20" dirty="0">
                <a:solidFill>
                  <a:srgbClr val="545454"/>
                </a:solidFill>
                <a:latin typeface="Source Sans Pro" panose="020B0503030403020204" pitchFamily="34" charset="0"/>
                <a:ea typeface="Source Sans Pro" panose="020B0503030403020204" pitchFamily="34" charset="0"/>
                <a:cs typeface="Segoe UI"/>
              </a:rPr>
              <a:t>email associated</a:t>
            </a:r>
            <a:r>
              <a:rPr sz="1500" spc="-8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with</a:t>
            </a:r>
            <a:r>
              <a:rPr sz="1500" spc="25" dirty="0">
                <a:solidFill>
                  <a:srgbClr val="545454"/>
                </a:solidFill>
                <a:latin typeface="Source Sans Pro" panose="020B0503030403020204" pitchFamily="34" charset="0"/>
                <a:ea typeface="Source Sans Pro" panose="020B0503030403020204" pitchFamily="34" charset="0"/>
                <a:cs typeface="Segoe UI"/>
              </a:rPr>
              <a:t> </a:t>
            </a:r>
            <a:r>
              <a:rPr sz="1500" spc="-25" dirty="0">
                <a:solidFill>
                  <a:srgbClr val="545454"/>
                </a:solidFill>
                <a:latin typeface="Source Sans Pro" panose="020B0503030403020204" pitchFamily="34" charset="0"/>
                <a:ea typeface="Source Sans Pro" panose="020B0503030403020204" pitchFamily="34" charset="0"/>
                <a:cs typeface="Segoe UI"/>
              </a:rPr>
              <a:t>the </a:t>
            </a:r>
            <a:r>
              <a:rPr sz="1500" dirty="0">
                <a:solidFill>
                  <a:srgbClr val="545454"/>
                </a:solidFill>
                <a:latin typeface="Source Sans Pro" panose="020B0503030403020204" pitchFamily="34" charset="0"/>
                <a:ea typeface="Source Sans Pro" panose="020B0503030403020204" pitchFamily="34" charset="0"/>
                <a:cs typeface="Segoe UI"/>
              </a:rPr>
              <a:t>OHID</a:t>
            </a:r>
            <a:r>
              <a:rPr sz="1500" spc="-85" dirty="0">
                <a:solidFill>
                  <a:srgbClr val="545454"/>
                </a:solidFill>
                <a:latin typeface="Source Sans Pro" panose="020B0503030403020204" pitchFamily="34" charset="0"/>
                <a:ea typeface="Source Sans Pro" panose="020B0503030403020204" pitchFamily="34" charset="0"/>
                <a:cs typeface="Segoe UI"/>
              </a:rPr>
              <a:t> </a:t>
            </a:r>
            <a:r>
              <a:rPr sz="1500" spc="-10" dirty="0">
                <a:solidFill>
                  <a:srgbClr val="545454"/>
                </a:solidFill>
                <a:latin typeface="Source Sans Pro" panose="020B0503030403020204" pitchFamily="34" charset="0"/>
                <a:ea typeface="Source Sans Pro" panose="020B0503030403020204" pitchFamily="34" charset="0"/>
                <a:cs typeface="Segoe UI"/>
              </a:rPr>
              <a:t>account.</a:t>
            </a:r>
            <a:endParaRPr lang="en-US" sz="1500" spc="-10" dirty="0">
              <a:solidFill>
                <a:srgbClr val="545454"/>
              </a:solidFill>
              <a:latin typeface="Source Sans Pro" panose="020B0503030403020204" pitchFamily="34" charset="0"/>
              <a:ea typeface="Source Sans Pro" panose="020B0503030403020204" pitchFamily="34" charset="0"/>
              <a:cs typeface="Segoe UI"/>
            </a:endParaRPr>
          </a:p>
          <a:p>
            <a:pPr marL="621665" marR="600075" algn="ctr">
              <a:lnSpc>
                <a:spcPct val="100000"/>
              </a:lnSpc>
              <a:spcBef>
                <a:spcPts val="600"/>
              </a:spcBef>
            </a:pPr>
            <a:endParaRPr sz="1500" dirty="0">
              <a:latin typeface="Source Sans Pro" panose="020B0503030403020204" pitchFamily="34" charset="0"/>
              <a:ea typeface="Source Sans Pro" panose="020B0503030403020204" pitchFamily="34" charset="0"/>
              <a:cs typeface="Segoe UI"/>
            </a:endParaRPr>
          </a:p>
        </p:txBody>
      </p:sp>
      <p:grpSp>
        <p:nvGrpSpPr>
          <p:cNvPr id="35" name="object 35">
            <a:extLst>
              <a:ext uri="{C183D7F6-B498-43B3-948B-1728B52AA6E4}">
                <adec:decorative xmlns:adec="http://schemas.microsoft.com/office/drawing/2017/decorative" val="1"/>
              </a:ext>
            </a:extLst>
          </p:cNvPr>
          <p:cNvGrpSpPr/>
          <p:nvPr/>
        </p:nvGrpSpPr>
        <p:grpSpPr>
          <a:xfrm>
            <a:off x="627887" y="5586984"/>
            <a:ext cx="2369820" cy="3183255"/>
            <a:chOff x="627887" y="5586984"/>
            <a:chExt cx="2369820" cy="3183255"/>
          </a:xfrm>
        </p:grpSpPr>
        <p:sp>
          <p:nvSpPr>
            <p:cNvPr id="36" name="object 36"/>
            <p:cNvSpPr/>
            <p:nvPr/>
          </p:nvSpPr>
          <p:spPr>
            <a:xfrm>
              <a:off x="627887" y="5586984"/>
              <a:ext cx="2369820" cy="2014220"/>
            </a:xfrm>
            <a:custGeom>
              <a:avLst/>
              <a:gdLst/>
              <a:ahLst/>
              <a:cxnLst/>
              <a:rect l="l" t="t" r="r" b="b"/>
              <a:pathLst>
                <a:path w="2369820" h="2014220">
                  <a:moveTo>
                    <a:pt x="2176602" y="0"/>
                  </a:moveTo>
                  <a:lnTo>
                    <a:pt x="194500" y="0"/>
                  </a:lnTo>
                  <a:lnTo>
                    <a:pt x="149885" y="5588"/>
                  </a:lnTo>
                  <a:lnTo>
                    <a:pt x="108940" y="21501"/>
                  </a:lnTo>
                  <a:lnTo>
                    <a:pt x="72821" y="46469"/>
                  </a:lnTo>
                  <a:lnTo>
                    <a:pt x="42710" y="79235"/>
                  </a:lnTo>
                  <a:lnTo>
                    <a:pt x="19761" y="118478"/>
                  </a:lnTo>
                  <a:lnTo>
                    <a:pt x="5130" y="163029"/>
                  </a:lnTo>
                  <a:lnTo>
                    <a:pt x="0" y="211582"/>
                  </a:lnTo>
                  <a:lnTo>
                    <a:pt x="0" y="1804022"/>
                  </a:lnTo>
                  <a:lnTo>
                    <a:pt x="5130" y="1852053"/>
                  </a:lnTo>
                  <a:lnTo>
                    <a:pt x="19761" y="1896237"/>
                  </a:lnTo>
                  <a:lnTo>
                    <a:pt x="42710" y="1935251"/>
                  </a:lnTo>
                  <a:lnTo>
                    <a:pt x="72821" y="1967864"/>
                  </a:lnTo>
                  <a:lnTo>
                    <a:pt x="108940" y="1992757"/>
                  </a:lnTo>
                  <a:lnTo>
                    <a:pt x="149885" y="2008644"/>
                  </a:lnTo>
                  <a:lnTo>
                    <a:pt x="194500" y="2014220"/>
                  </a:lnTo>
                  <a:lnTo>
                    <a:pt x="2176602" y="2014220"/>
                  </a:lnTo>
                  <a:lnTo>
                    <a:pt x="2221153" y="2008644"/>
                  </a:lnTo>
                  <a:lnTo>
                    <a:pt x="2261920" y="1992757"/>
                  </a:lnTo>
                  <a:lnTo>
                    <a:pt x="2297772" y="1967864"/>
                  </a:lnTo>
                  <a:lnTo>
                    <a:pt x="2327617" y="1935251"/>
                  </a:lnTo>
                  <a:lnTo>
                    <a:pt x="2350312" y="1896237"/>
                  </a:lnTo>
                  <a:lnTo>
                    <a:pt x="2364752" y="1852053"/>
                  </a:lnTo>
                  <a:lnTo>
                    <a:pt x="2369820" y="1804022"/>
                  </a:lnTo>
                  <a:lnTo>
                    <a:pt x="2369820" y="211582"/>
                  </a:lnTo>
                  <a:lnTo>
                    <a:pt x="2364752" y="163029"/>
                  </a:lnTo>
                  <a:lnTo>
                    <a:pt x="2350312" y="118478"/>
                  </a:lnTo>
                  <a:lnTo>
                    <a:pt x="2327617" y="79235"/>
                  </a:lnTo>
                  <a:lnTo>
                    <a:pt x="2297772" y="46469"/>
                  </a:lnTo>
                  <a:lnTo>
                    <a:pt x="2261920" y="21501"/>
                  </a:lnTo>
                  <a:lnTo>
                    <a:pt x="2221153" y="5588"/>
                  </a:lnTo>
                  <a:lnTo>
                    <a:pt x="2176602" y="0"/>
                  </a:lnTo>
                  <a:close/>
                </a:path>
              </a:pathLst>
            </a:custGeom>
            <a:solidFill>
              <a:srgbClr val="13396C"/>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7" name="object 37"/>
            <p:cNvSpPr/>
            <p:nvPr/>
          </p:nvSpPr>
          <p:spPr>
            <a:xfrm>
              <a:off x="627887" y="6755892"/>
              <a:ext cx="2369820" cy="2014220"/>
            </a:xfrm>
            <a:custGeom>
              <a:avLst/>
              <a:gdLst/>
              <a:ahLst/>
              <a:cxnLst/>
              <a:rect l="l" t="t" r="r" b="b"/>
              <a:pathLst>
                <a:path w="2369820" h="2014220">
                  <a:moveTo>
                    <a:pt x="2369820" y="0"/>
                  </a:moveTo>
                  <a:lnTo>
                    <a:pt x="0" y="0"/>
                  </a:lnTo>
                  <a:lnTo>
                    <a:pt x="0" y="1776323"/>
                  </a:lnTo>
                  <a:lnTo>
                    <a:pt x="5130" y="1830908"/>
                  </a:lnTo>
                  <a:lnTo>
                    <a:pt x="19761" y="1880996"/>
                  </a:lnTo>
                  <a:lnTo>
                    <a:pt x="42710" y="1925154"/>
                  </a:lnTo>
                  <a:lnTo>
                    <a:pt x="72821" y="1961972"/>
                  </a:lnTo>
                  <a:lnTo>
                    <a:pt x="108927" y="1990051"/>
                  </a:lnTo>
                  <a:lnTo>
                    <a:pt x="149885" y="2007946"/>
                  </a:lnTo>
                  <a:lnTo>
                    <a:pt x="194500" y="2014219"/>
                  </a:lnTo>
                  <a:lnTo>
                    <a:pt x="2176602" y="2014219"/>
                  </a:lnTo>
                  <a:lnTo>
                    <a:pt x="2221141" y="2007946"/>
                  </a:lnTo>
                  <a:lnTo>
                    <a:pt x="2261908" y="1990051"/>
                  </a:lnTo>
                  <a:lnTo>
                    <a:pt x="2297772" y="1961972"/>
                  </a:lnTo>
                  <a:lnTo>
                    <a:pt x="2327617" y="1925154"/>
                  </a:lnTo>
                  <a:lnTo>
                    <a:pt x="2350312" y="1880996"/>
                  </a:lnTo>
                  <a:lnTo>
                    <a:pt x="2364752" y="1830908"/>
                  </a:lnTo>
                  <a:lnTo>
                    <a:pt x="2369820" y="1776323"/>
                  </a:lnTo>
                  <a:lnTo>
                    <a:pt x="236982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39" name="object 39">
            <a:extLst>
              <a:ext uri="{C183D7F6-B498-43B3-948B-1728B52AA6E4}">
                <adec:decorative xmlns:adec="http://schemas.microsoft.com/office/drawing/2017/decorative" val="1"/>
              </a:ext>
            </a:extLst>
          </p:cNvPr>
          <p:cNvGrpSpPr/>
          <p:nvPr/>
        </p:nvGrpSpPr>
        <p:grpSpPr>
          <a:xfrm>
            <a:off x="1100137" y="5475541"/>
            <a:ext cx="1480185" cy="1115695"/>
            <a:chOff x="1100137" y="5475541"/>
            <a:chExt cx="1480185" cy="1115695"/>
          </a:xfrm>
        </p:grpSpPr>
        <p:sp>
          <p:nvSpPr>
            <p:cNvPr id="40" name="object 40"/>
            <p:cNvSpPr/>
            <p:nvPr/>
          </p:nvSpPr>
          <p:spPr>
            <a:xfrm>
              <a:off x="1104900" y="5480303"/>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solidFill>
              <a:srgbClr val="016CC0"/>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1" name="object 41"/>
            <p:cNvSpPr/>
            <p:nvPr/>
          </p:nvSpPr>
          <p:spPr>
            <a:xfrm>
              <a:off x="1104900" y="5480303"/>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2" name="object 42"/>
            <p:cNvSpPr/>
            <p:nvPr/>
          </p:nvSpPr>
          <p:spPr>
            <a:xfrm>
              <a:off x="1528572" y="5920739"/>
              <a:ext cx="624840" cy="457200"/>
            </a:xfrm>
            <a:custGeom>
              <a:avLst/>
              <a:gdLst/>
              <a:ahLst/>
              <a:cxnLst/>
              <a:rect l="l" t="t" r="r" b="b"/>
              <a:pathLst>
                <a:path w="624839" h="457200">
                  <a:moveTo>
                    <a:pt x="93840" y="408520"/>
                  </a:moveTo>
                  <a:lnTo>
                    <a:pt x="61493" y="408520"/>
                  </a:lnTo>
                  <a:lnTo>
                    <a:pt x="61493" y="450570"/>
                  </a:lnTo>
                  <a:lnTo>
                    <a:pt x="67945" y="456590"/>
                  </a:lnTo>
                  <a:lnTo>
                    <a:pt x="87363" y="456590"/>
                  </a:lnTo>
                  <a:lnTo>
                    <a:pt x="93840" y="450570"/>
                  </a:lnTo>
                  <a:lnTo>
                    <a:pt x="93840" y="408520"/>
                  </a:lnTo>
                  <a:close/>
                </a:path>
                <a:path w="624839" h="457200">
                  <a:moveTo>
                    <a:pt x="559866" y="408520"/>
                  </a:moveTo>
                  <a:lnTo>
                    <a:pt x="530745" y="408520"/>
                  </a:lnTo>
                  <a:lnTo>
                    <a:pt x="530745" y="450570"/>
                  </a:lnTo>
                  <a:lnTo>
                    <a:pt x="537222" y="456590"/>
                  </a:lnTo>
                  <a:lnTo>
                    <a:pt x="553389" y="456590"/>
                  </a:lnTo>
                  <a:lnTo>
                    <a:pt x="559866" y="450570"/>
                  </a:lnTo>
                  <a:lnTo>
                    <a:pt x="559866" y="408520"/>
                  </a:lnTo>
                  <a:close/>
                </a:path>
                <a:path w="624839" h="457200">
                  <a:moveTo>
                    <a:pt x="624598" y="267335"/>
                  </a:moveTo>
                  <a:lnTo>
                    <a:pt x="618121" y="261327"/>
                  </a:lnTo>
                  <a:lnTo>
                    <a:pt x="592239" y="235013"/>
                  </a:lnTo>
                  <a:lnTo>
                    <a:pt x="592239" y="276339"/>
                  </a:lnTo>
                  <a:lnTo>
                    <a:pt x="592239" y="381469"/>
                  </a:lnTo>
                  <a:lnTo>
                    <a:pt x="29133" y="381469"/>
                  </a:lnTo>
                  <a:lnTo>
                    <a:pt x="29133" y="276339"/>
                  </a:lnTo>
                  <a:lnTo>
                    <a:pt x="233019" y="75095"/>
                  </a:lnTo>
                  <a:lnTo>
                    <a:pt x="391591" y="75095"/>
                  </a:lnTo>
                  <a:lnTo>
                    <a:pt x="592239" y="276339"/>
                  </a:lnTo>
                  <a:lnTo>
                    <a:pt x="592239" y="235013"/>
                  </a:lnTo>
                  <a:lnTo>
                    <a:pt x="434924" y="75095"/>
                  </a:lnTo>
                  <a:lnTo>
                    <a:pt x="414248" y="54063"/>
                  </a:lnTo>
                  <a:lnTo>
                    <a:pt x="414248" y="45046"/>
                  </a:lnTo>
                  <a:lnTo>
                    <a:pt x="414248" y="6019"/>
                  </a:lnTo>
                  <a:lnTo>
                    <a:pt x="404533" y="0"/>
                  </a:lnTo>
                  <a:lnTo>
                    <a:pt x="388353" y="0"/>
                  </a:lnTo>
                  <a:lnTo>
                    <a:pt x="381889" y="6019"/>
                  </a:lnTo>
                  <a:lnTo>
                    <a:pt x="381889" y="45046"/>
                  </a:lnTo>
                  <a:lnTo>
                    <a:pt x="242722" y="45046"/>
                  </a:lnTo>
                  <a:lnTo>
                    <a:pt x="242722" y="6019"/>
                  </a:lnTo>
                  <a:lnTo>
                    <a:pt x="236258" y="0"/>
                  </a:lnTo>
                  <a:lnTo>
                    <a:pt x="216839" y="0"/>
                  </a:lnTo>
                  <a:lnTo>
                    <a:pt x="210362" y="6019"/>
                  </a:lnTo>
                  <a:lnTo>
                    <a:pt x="210362" y="54063"/>
                  </a:lnTo>
                  <a:lnTo>
                    <a:pt x="3238" y="261327"/>
                  </a:lnTo>
                  <a:lnTo>
                    <a:pt x="0" y="264325"/>
                  </a:lnTo>
                  <a:lnTo>
                    <a:pt x="0" y="402501"/>
                  </a:lnTo>
                  <a:lnTo>
                    <a:pt x="6477" y="408508"/>
                  </a:lnTo>
                  <a:lnTo>
                    <a:pt x="618121" y="408508"/>
                  </a:lnTo>
                  <a:lnTo>
                    <a:pt x="624586" y="402501"/>
                  </a:lnTo>
                  <a:lnTo>
                    <a:pt x="624598" y="381469"/>
                  </a:lnTo>
                  <a:lnTo>
                    <a:pt x="624598" y="267335"/>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43" name="object 43"/>
            <p:cNvPicPr/>
            <p:nvPr/>
          </p:nvPicPr>
          <p:blipFill>
            <a:blip r:embed="rId8" cstate="print"/>
            <a:stretch>
              <a:fillRect/>
            </a:stretch>
          </p:blipFill>
          <p:spPr>
            <a:xfrm>
              <a:off x="1719072" y="6047231"/>
              <a:ext cx="240791" cy="220979"/>
            </a:xfrm>
            <a:prstGeom prst="rect">
              <a:avLst/>
            </a:prstGeom>
          </p:spPr>
        </p:pic>
        <p:sp>
          <p:nvSpPr>
            <p:cNvPr id="44" name="object 44"/>
            <p:cNvSpPr/>
            <p:nvPr/>
          </p:nvSpPr>
          <p:spPr>
            <a:xfrm>
              <a:off x="1496568" y="5689091"/>
              <a:ext cx="685800" cy="222250"/>
            </a:xfrm>
            <a:custGeom>
              <a:avLst/>
              <a:gdLst/>
              <a:ahLst/>
              <a:cxnLst/>
              <a:rect l="l" t="t" r="r" b="b"/>
              <a:pathLst>
                <a:path w="685800" h="222250">
                  <a:moveTo>
                    <a:pt x="593877" y="30035"/>
                  </a:moveTo>
                  <a:lnTo>
                    <a:pt x="557174" y="18453"/>
                  </a:lnTo>
                  <a:lnTo>
                    <a:pt x="501370" y="8166"/>
                  </a:lnTo>
                  <a:lnTo>
                    <a:pt x="435648" y="2044"/>
                  </a:lnTo>
                  <a:lnTo>
                    <a:pt x="359994" y="0"/>
                  </a:lnTo>
                  <a:lnTo>
                    <a:pt x="330809" y="0"/>
                  </a:lnTo>
                  <a:lnTo>
                    <a:pt x="254127" y="2044"/>
                  </a:lnTo>
                  <a:lnTo>
                    <a:pt x="187998" y="8166"/>
                  </a:lnTo>
                  <a:lnTo>
                    <a:pt x="132257" y="18453"/>
                  </a:lnTo>
                  <a:lnTo>
                    <a:pt x="86741" y="32931"/>
                  </a:lnTo>
                  <a:lnTo>
                    <a:pt x="51244" y="51663"/>
                  </a:lnTo>
                  <a:lnTo>
                    <a:pt x="9715" y="102108"/>
                  </a:lnTo>
                  <a:lnTo>
                    <a:pt x="3187" y="147840"/>
                  </a:lnTo>
                  <a:lnTo>
                    <a:pt x="0" y="198221"/>
                  </a:lnTo>
                  <a:lnTo>
                    <a:pt x="3644" y="207060"/>
                  </a:lnTo>
                  <a:lnTo>
                    <a:pt x="9715" y="214757"/>
                  </a:lnTo>
                  <a:lnTo>
                    <a:pt x="18237" y="220192"/>
                  </a:lnTo>
                  <a:lnTo>
                    <a:pt x="29184" y="222250"/>
                  </a:lnTo>
                  <a:lnTo>
                    <a:pt x="217284" y="222250"/>
                  </a:lnTo>
                  <a:lnTo>
                    <a:pt x="246494" y="195237"/>
                  </a:lnTo>
                  <a:lnTo>
                    <a:pt x="217284" y="195237"/>
                  </a:lnTo>
                  <a:lnTo>
                    <a:pt x="32423" y="192227"/>
                  </a:lnTo>
                  <a:lnTo>
                    <a:pt x="32524" y="136906"/>
                  </a:lnTo>
                  <a:lnTo>
                    <a:pt x="52171" y="89611"/>
                  </a:lnTo>
                  <a:lnTo>
                    <a:pt x="107835" y="56502"/>
                  </a:lnTo>
                  <a:lnTo>
                    <a:pt x="149885" y="44919"/>
                  </a:lnTo>
                  <a:lnTo>
                    <a:pt x="201168" y="36652"/>
                  </a:lnTo>
                  <a:lnTo>
                    <a:pt x="261543" y="31686"/>
                  </a:lnTo>
                  <a:lnTo>
                    <a:pt x="330809" y="30035"/>
                  </a:lnTo>
                  <a:lnTo>
                    <a:pt x="593877" y="30035"/>
                  </a:lnTo>
                  <a:close/>
                </a:path>
                <a:path w="685800" h="222250">
                  <a:moveTo>
                    <a:pt x="685203" y="207238"/>
                  </a:moveTo>
                  <a:lnTo>
                    <a:pt x="470268" y="207238"/>
                  </a:lnTo>
                  <a:lnTo>
                    <a:pt x="470268" y="195237"/>
                  </a:lnTo>
                  <a:lnTo>
                    <a:pt x="473519" y="195237"/>
                  </a:lnTo>
                  <a:lnTo>
                    <a:pt x="473519" y="144170"/>
                  </a:lnTo>
                  <a:lnTo>
                    <a:pt x="463664" y="135178"/>
                  </a:lnTo>
                  <a:lnTo>
                    <a:pt x="350278" y="135178"/>
                  </a:lnTo>
                  <a:lnTo>
                    <a:pt x="385940" y="137096"/>
                  </a:lnTo>
                  <a:lnTo>
                    <a:pt x="414324" y="141541"/>
                  </a:lnTo>
                  <a:lnTo>
                    <a:pt x="434187" y="146583"/>
                  </a:lnTo>
                  <a:lnTo>
                    <a:pt x="444322" y="150190"/>
                  </a:lnTo>
                  <a:lnTo>
                    <a:pt x="444322" y="198234"/>
                  </a:lnTo>
                  <a:lnTo>
                    <a:pt x="446557" y="207060"/>
                  </a:lnTo>
                  <a:lnTo>
                    <a:pt x="452437" y="214757"/>
                  </a:lnTo>
                  <a:lnTo>
                    <a:pt x="460743" y="220192"/>
                  </a:lnTo>
                  <a:lnTo>
                    <a:pt x="470268" y="222250"/>
                  </a:lnTo>
                  <a:lnTo>
                    <a:pt x="661631" y="222250"/>
                  </a:lnTo>
                  <a:lnTo>
                    <a:pt x="671156" y="220192"/>
                  </a:lnTo>
                  <a:lnTo>
                    <a:pt x="679475" y="214757"/>
                  </a:lnTo>
                  <a:lnTo>
                    <a:pt x="685203" y="207238"/>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45" name="object 45"/>
            <p:cNvPicPr/>
            <p:nvPr/>
          </p:nvPicPr>
          <p:blipFill>
            <a:blip r:embed="rId9" cstate="print"/>
            <a:stretch>
              <a:fillRect/>
            </a:stretch>
          </p:blipFill>
          <p:spPr>
            <a:xfrm>
              <a:off x="1712976" y="5797295"/>
              <a:ext cx="246887" cy="86867"/>
            </a:xfrm>
            <a:prstGeom prst="rect">
              <a:avLst/>
            </a:prstGeom>
          </p:spPr>
        </p:pic>
        <p:sp>
          <p:nvSpPr>
            <p:cNvPr id="46" name="object 46"/>
            <p:cNvSpPr/>
            <p:nvPr/>
          </p:nvSpPr>
          <p:spPr>
            <a:xfrm>
              <a:off x="1856231" y="5719571"/>
              <a:ext cx="327660" cy="164465"/>
            </a:xfrm>
            <a:custGeom>
              <a:avLst/>
              <a:gdLst/>
              <a:ahLst/>
              <a:cxnLst/>
              <a:rect l="l" t="t" r="r" b="b"/>
              <a:pathLst>
                <a:path w="327660" h="164464">
                  <a:moveTo>
                    <a:pt x="233667" y="0"/>
                  </a:moveTo>
                  <a:lnTo>
                    <a:pt x="0" y="0"/>
                  </a:lnTo>
                  <a:lnTo>
                    <a:pt x="69215" y="1651"/>
                  </a:lnTo>
                  <a:lnTo>
                    <a:pt x="129514" y="6565"/>
                  </a:lnTo>
                  <a:lnTo>
                    <a:pt x="180759" y="14795"/>
                  </a:lnTo>
                  <a:lnTo>
                    <a:pt x="222758" y="26339"/>
                  </a:lnTo>
                  <a:lnTo>
                    <a:pt x="278371" y="59245"/>
                  </a:lnTo>
                  <a:lnTo>
                    <a:pt x="291630" y="80606"/>
                  </a:lnTo>
                  <a:lnTo>
                    <a:pt x="291630" y="83616"/>
                  </a:lnTo>
                  <a:lnTo>
                    <a:pt x="295376" y="90792"/>
                  </a:lnTo>
                  <a:lnTo>
                    <a:pt x="297294" y="98526"/>
                  </a:lnTo>
                  <a:lnTo>
                    <a:pt x="298005" y="106210"/>
                  </a:lnTo>
                  <a:lnTo>
                    <a:pt x="298107" y="161226"/>
                  </a:lnTo>
                  <a:lnTo>
                    <a:pt x="113411" y="164211"/>
                  </a:lnTo>
                  <a:lnTo>
                    <a:pt x="327279" y="164211"/>
                  </a:lnTo>
                  <a:lnTo>
                    <a:pt x="327177" y="104406"/>
                  </a:lnTo>
                  <a:lnTo>
                    <a:pt x="304723" y="44411"/>
                  </a:lnTo>
                  <a:lnTo>
                    <a:pt x="242824" y="2870"/>
                  </a:lnTo>
                  <a:lnTo>
                    <a:pt x="233667"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47" name="object 47">
            <a:extLst>
              <a:ext uri="{C183D7F6-B498-43B3-948B-1728B52AA6E4}">
                <adec:decorative xmlns:adec="http://schemas.microsoft.com/office/drawing/2017/decorative" val="0"/>
              </a:ext>
            </a:extLst>
          </p:cNvPr>
          <p:cNvSpPr txBox="1"/>
          <p:nvPr/>
        </p:nvSpPr>
        <p:spPr>
          <a:xfrm>
            <a:off x="6767707" y="9475723"/>
            <a:ext cx="25400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2A2E36"/>
                </a:solidFill>
                <a:latin typeface="Source Sans Pro" panose="020B0503030403020204" pitchFamily="34" charset="0"/>
                <a:ea typeface="Source Sans Pro" panose="020B0503030403020204" pitchFamily="34" charset="0"/>
                <a:cs typeface="Calibri"/>
              </a:rPr>
              <a:t>14</a:t>
            </a:r>
            <a:endParaRPr sz="1800">
              <a:latin typeface="Source Sans Pro" panose="020B0503030403020204" pitchFamily="34" charset="0"/>
              <a:ea typeface="Source Sans Pro" panose="020B0503030403020204" pitchFamily="34" charset="0"/>
              <a:cs typeface="Calibri"/>
            </a:endParaRPr>
          </a:p>
        </p:txBody>
      </p:sp>
      <p:sp>
        <p:nvSpPr>
          <p:cNvPr id="50" name="TextBox 49">
            <a:extLst>
              <a:ext uri="{FF2B5EF4-FFF2-40B4-BE49-F238E27FC236}">
                <a16:creationId xmlns:a16="http://schemas.microsoft.com/office/drawing/2014/main" id="{848C6D71-2D2A-F20C-6C64-0E5CD9CA5FD8}"/>
              </a:ext>
            </a:extLst>
          </p:cNvPr>
          <p:cNvSpPr txBox="1"/>
          <p:nvPr/>
        </p:nvSpPr>
        <p:spPr>
          <a:xfrm>
            <a:off x="838200" y="6477000"/>
            <a:ext cx="1981200" cy="2015936"/>
          </a:xfrm>
          <a:prstGeom prst="rect">
            <a:avLst/>
          </a:prstGeom>
          <a:noFill/>
        </p:spPr>
        <p:txBody>
          <a:bodyPr wrap="square">
            <a:spAutoFit/>
          </a:bodyPr>
          <a:lstStyle/>
          <a:p>
            <a:pPr algn="l"/>
            <a:endParaRPr lang="en-US" sz="1400" b="0" i="0" u="none" strike="noStrike" baseline="0" dirty="0">
              <a:solidFill>
                <a:srgbClr val="000000"/>
              </a:solidFill>
              <a:latin typeface="Segoe UI" panose="020B0502040204020203" pitchFamily="34" charset="0"/>
            </a:endParaRPr>
          </a:p>
          <a:p>
            <a:endParaRPr lang="en-US" sz="1400" b="0" i="0" u="none" strike="noStrike" baseline="0" dirty="0">
              <a:latin typeface="Segoe UI" panose="020B0502040204020203" pitchFamily="34" charset="0"/>
            </a:endParaRPr>
          </a:p>
          <a:p>
            <a:pPr marR="76550" algn="ctr">
              <a:spcAft>
                <a:spcPts val="600"/>
              </a:spcAft>
            </a:pPr>
            <a:r>
              <a:rPr lang="en-US" b="1" i="0" u="none" strike="noStrike" baseline="0" dirty="0">
                <a:solidFill>
                  <a:srgbClr val="13396C"/>
                </a:solidFill>
                <a:latin typeface="Segoe UI" panose="020B0502040204020203" pitchFamily="34" charset="0"/>
              </a:rPr>
              <a:t>Phone Call</a:t>
            </a:r>
            <a:endParaRPr lang="en-US" b="0" i="0" u="none" strike="noStrike" baseline="0" dirty="0">
              <a:solidFill>
                <a:srgbClr val="13396C"/>
              </a:solidFill>
              <a:latin typeface="Segoe UI" panose="020B0502040204020203" pitchFamily="34" charset="0"/>
            </a:endParaRPr>
          </a:p>
          <a:p>
            <a:pPr marR="71460" algn="ctr">
              <a:spcBef>
                <a:spcPts val="1200"/>
              </a:spcBef>
            </a:pPr>
            <a:r>
              <a:rPr lang="en-US" sz="1600" b="0" i="0" u="none" strike="noStrike" baseline="0" dirty="0">
                <a:solidFill>
                  <a:srgbClr val="545454"/>
                </a:solidFill>
                <a:latin typeface="Source Sans Pro" panose="020B0503030403020204" pitchFamily="34" charset="0"/>
                <a:ea typeface="Source Sans Pro" panose="020B0503030403020204" pitchFamily="34" charset="0"/>
              </a:rPr>
              <a:t>An automated call will be made to the user’s phone number.</a:t>
            </a:r>
            <a:endParaRPr lang="en-US" sz="1600" dirty="0">
              <a:latin typeface="Source Sans Pro" panose="020B0503030403020204" pitchFamily="34" charset="0"/>
              <a:ea typeface="Source Sans Pro" panose="020B0503030403020204" pitchFamily="34" charset="0"/>
            </a:endParaRPr>
          </a:p>
        </p:txBody>
      </p:sp>
      <p:sp>
        <p:nvSpPr>
          <p:cNvPr id="24" name="object 24">
            <a:extLst>
              <a:ext uri="{C183D7F6-B498-43B3-948B-1728B52AA6E4}">
                <adec:decorative xmlns:adec="http://schemas.microsoft.com/office/drawing/2017/decorative" val="0"/>
              </a:ext>
            </a:extLst>
          </p:cNvPr>
          <p:cNvSpPr txBox="1"/>
          <p:nvPr/>
        </p:nvSpPr>
        <p:spPr>
          <a:xfrm>
            <a:off x="2017776" y="9072290"/>
            <a:ext cx="2721863" cy="621324"/>
          </a:xfrm>
          <a:prstGeom prst="rect">
            <a:avLst/>
          </a:prstGeom>
          <a:ln w="38100">
            <a:solidFill>
              <a:schemeClr val="accent1">
                <a:lumMod val="60000"/>
                <a:lumOff val="40000"/>
              </a:schemeClr>
            </a:solidFill>
            <a:prstDash val="dash"/>
          </a:ln>
        </p:spPr>
        <p:txBody>
          <a:bodyPr vert="horz" wrap="square" lIns="0" tIns="97155" rIns="0" bIns="0" rtlCol="0">
            <a:spAutoFit/>
          </a:bodyPr>
          <a:lstStyle/>
          <a:p>
            <a:pPr marL="196850">
              <a:lnSpc>
                <a:spcPct val="100000"/>
              </a:lnSpc>
              <a:spcBef>
                <a:spcPts val="765"/>
              </a:spcBef>
            </a:pPr>
            <a:r>
              <a:rPr lang="en-US" sz="1700" spc="-10" dirty="0">
                <a:solidFill>
                  <a:srgbClr val="2A2E36"/>
                </a:solidFill>
                <a:latin typeface="Source Sans Pro" panose="020B0503030403020204" pitchFamily="34" charset="0"/>
                <a:ea typeface="Source Sans Pro" panose="020B0503030403020204" pitchFamily="34" charset="0"/>
                <a:cs typeface="Segoe UI"/>
              </a:rPr>
              <a:t>Text, email, or phone calls are </a:t>
            </a:r>
            <a:r>
              <a:rPr sz="1700" spc="-10" dirty="0">
                <a:solidFill>
                  <a:srgbClr val="2A2E36"/>
                </a:solidFill>
                <a:latin typeface="Source Sans Pro" panose="020B0503030403020204" pitchFamily="34" charset="0"/>
                <a:ea typeface="Source Sans Pro" panose="020B0503030403020204" pitchFamily="34" charset="0"/>
                <a:cs typeface="Segoe UI"/>
              </a:rPr>
              <a:t>recommended</a:t>
            </a:r>
            <a:r>
              <a:rPr lang="en-US" sz="1700" spc="-10" dirty="0">
                <a:solidFill>
                  <a:srgbClr val="2A2E36"/>
                </a:solidFill>
                <a:latin typeface="Source Sans Pro" panose="020B0503030403020204" pitchFamily="34" charset="0"/>
                <a:ea typeface="Source Sans Pro" panose="020B0503030403020204" pitchFamily="34" charset="0"/>
                <a:cs typeface="Segoe UI"/>
              </a:rPr>
              <a:t>.</a:t>
            </a:r>
            <a:endParaRPr sz="1700" dirty="0">
              <a:latin typeface="Source Sans Pro" panose="020B0503030403020204" pitchFamily="34" charset="0"/>
              <a:ea typeface="Source Sans Pro" panose="020B0503030403020204" pitchFamily="34" charset="0"/>
              <a:cs typeface="Segoe UI"/>
            </a:endParaRPr>
          </a:p>
        </p:txBody>
      </p:sp>
      <p:sp>
        <p:nvSpPr>
          <p:cNvPr id="14" name="object 14"/>
          <p:cNvSpPr txBox="1"/>
          <p:nvPr/>
        </p:nvSpPr>
        <p:spPr>
          <a:xfrm>
            <a:off x="4724400" y="6934200"/>
            <a:ext cx="1851025" cy="1718945"/>
          </a:xfrm>
          <a:prstGeom prst="rect">
            <a:avLst/>
          </a:prstGeom>
        </p:spPr>
        <p:txBody>
          <a:bodyPr vert="horz" wrap="square" lIns="0" tIns="12065" rIns="0" bIns="0" rtlCol="0">
            <a:spAutoFit/>
          </a:bodyPr>
          <a:lstStyle/>
          <a:p>
            <a:pPr marR="8255" algn="ctr">
              <a:lnSpc>
                <a:spcPct val="100000"/>
              </a:lnSpc>
              <a:spcBef>
                <a:spcPts val="95"/>
              </a:spcBef>
            </a:pPr>
            <a:r>
              <a:rPr sz="1850" b="1" spc="-20" dirty="0">
                <a:solidFill>
                  <a:srgbClr val="0E3F75"/>
                </a:solidFill>
                <a:latin typeface="Source Sans Pro" panose="020B0503030403020204" pitchFamily="34" charset="0"/>
                <a:ea typeface="Source Sans Pro" panose="020B0503030403020204" pitchFamily="34" charset="0"/>
                <a:cs typeface="Segoe UI"/>
              </a:rPr>
              <a:t>IBM</a:t>
            </a:r>
            <a:r>
              <a:rPr sz="1850" b="1" spc="-100" dirty="0">
                <a:solidFill>
                  <a:srgbClr val="0E3F75"/>
                </a:solidFill>
                <a:latin typeface="Source Sans Pro" panose="020B0503030403020204" pitchFamily="34" charset="0"/>
                <a:ea typeface="Source Sans Pro" panose="020B0503030403020204" pitchFamily="34" charset="0"/>
                <a:cs typeface="Segoe UI"/>
              </a:rPr>
              <a:t> </a:t>
            </a:r>
            <a:r>
              <a:rPr sz="1850" b="1" spc="-25" dirty="0">
                <a:solidFill>
                  <a:srgbClr val="0E3F75"/>
                </a:solidFill>
                <a:latin typeface="Source Sans Pro" panose="020B0503030403020204" pitchFamily="34" charset="0"/>
                <a:ea typeface="Source Sans Pro" panose="020B0503030403020204" pitchFamily="34" charset="0"/>
                <a:cs typeface="Segoe UI"/>
              </a:rPr>
              <a:t>Verify</a:t>
            </a:r>
            <a:r>
              <a:rPr sz="1850" b="1" spc="-85" dirty="0">
                <a:solidFill>
                  <a:srgbClr val="0E3F75"/>
                </a:solidFill>
                <a:latin typeface="Source Sans Pro" panose="020B0503030403020204" pitchFamily="34" charset="0"/>
                <a:ea typeface="Source Sans Pro" panose="020B0503030403020204" pitchFamily="34" charset="0"/>
                <a:cs typeface="Segoe UI"/>
              </a:rPr>
              <a:t> </a:t>
            </a:r>
            <a:r>
              <a:rPr sz="1850" b="1" spc="-25" dirty="0">
                <a:solidFill>
                  <a:srgbClr val="0E3F75"/>
                </a:solidFill>
                <a:latin typeface="Source Sans Pro" panose="020B0503030403020204" pitchFamily="34" charset="0"/>
                <a:ea typeface="Source Sans Pro" panose="020B0503030403020204" pitchFamily="34" charset="0"/>
                <a:cs typeface="Segoe UI"/>
              </a:rPr>
              <a:t>App</a:t>
            </a:r>
            <a:endParaRPr sz="1850" dirty="0">
              <a:solidFill>
                <a:srgbClr val="0E3F75"/>
              </a:solidFill>
              <a:latin typeface="Source Sans Pro" panose="020B0503030403020204" pitchFamily="34" charset="0"/>
              <a:ea typeface="Source Sans Pro" panose="020B0503030403020204" pitchFamily="34" charset="0"/>
              <a:cs typeface="Segoe UI"/>
            </a:endParaRPr>
          </a:p>
          <a:p>
            <a:pPr marL="12700" marR="5080" indent="3810" algn="ctr">
              <a:lnSpc>
                <a:spcPct val="100000"/>
              </a:lnSpc>
              <a:spcBef>
                <a:spcPts val="2115"/>
              </a:spcBef>
            </a:pPr>
            <a:r>
              <a:rPr sz="1500" dirty="0">
                <a:solidFill>
                  <a:srgbClr val="545454"/>
                </a:solidFill>
                <a:latin typeface="Source Sans Pro" panose="020B0503030403020204" pitchFamily="34" charset="0"/>
                <a:ea typeface="Source Sans Pro" panose="020B0503030403020204" pitchFamily="34" charset="0"/>
                <a:cs typeface="Segoe UI"/>
              </a:rPr>
              <a:t>User</a:t>
            </a:r>
            <a:r>
              <a:rPr sz="1500" spc="-6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is</a:t>
            </a:r>
            <a:r>
              <a:rPr sz="1500" spc="-6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given</a:t>
            </a:r>
            <a:r>
              <a:rPr sz="1500" spc="-45" dirty="0">
                <a:solidFill>
                  <a:srgbClr val="545454"/>
                </a:solidFill>
                <a:latin typeface="Source Sans Pro" panose="020B0503030403020204" pitchFamily="34" charset="0"/>
                <a:ea typeface="Source Sans Pro" panose="020B0503030403020204" pitchFamily="34" charset="0"/>
                <a:cs typeface="Segoe UI"/>
              </a:rPr>
              <a:t> </a:t>
            </a:r>
            <a:r>
              <a:rPr sz="1500" spc="-25" dirty="0">
                <a:solidFill>
                  <a:srgbClr val="545454"/>
                </a:solidFill>
                <a:latin typeface="Source Sans Pro" panose="020B0503030403020204" pitchFamily="34" charset="0"/>
                <a:ea typeface="Source Sans Pro" panose="020B0503030403020204" pitchFamily="34" charset="0"/>
                <a:cs typeface="Segoe UI"/>
              </a:rPr>
              <a:t>the </a:t>
            </a:r>
            <a:r>
              <a:rPr sz="1500" dirty="0">
                <a:solidFill>
                  <a:srgbClr val="545454"/>
                </a:solidFill>
                <a:latin typeface="Source Sans Pro" panose="020B0503030403020204" pitchFamily="34" charset="0"/>
                <a:ea typeface="Source Sans Pro" panose="020B0503030403020204" pitchFamily="34" charset="0"/>
                <a:cs typeface="Segoe UI"/>
              </a:rPr>
              <a:t>option</a:t>
            </a:r>
            <a:r>
              <a:rPr sz="1500" spc="-5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to</a:t>
            </a:r>
            <a:r>
              <a:rPr sz="1500" spc="-75" dirty="0">
                <a:solidFill>
                  <a:srgbClr val="545454"/>
                </a:solidFill>
                <a:latin typeface="Source Sans Pro" panose="020B0503030403020204" pitchFamily="34" charset="0"/>
                <a:ea typeface="Source Sans Pro" panose="020B0503030403020204" pitchFamily="34" charset="0"/>
                <a:cs typeface="Segoe UI"/>
              </a:rPr>
              <a:t> </a:t>
            </a:r>
            <a:r>
              <a:rPr sz="1500" spc="-35" dirty="0">
                <a:solidFill>
                  <a:srgbClr val="545454"/>
                </a:solidFill>
                <a:latin typeface="Source Sans Pro" panose="020B0503030403020204" pitchFamily="34" charset="0"/>
                <a:ea typeface="Source Sans Pro" panose="020B0503030403020204" pitchFamily="34" charset="0"/>
                <a:cs typeface="Segoe UI"/>
              </a:rPr>
              <a:t>authenticate </a:t>
            </a:r>
            <a:r>
              <a:rPr sz="1500" spc="-10" dirty="0">
                <a:solidFill>
                  <a:srgbClr val="545454"/>
                </a:solidFill>
                <a:latin typeface="Source Sans Pro" panose="020B0503030403020204" pitchFamily="34" charset="0"/>
                <a:ea typeface="Source Sans Pro" panose="020B0503030403020204" pitchFamily="34" charset="0"/>
                <a:cs typeface="Segoe UI"/>
              </a:rPr>
              <a:t>through</a:t>
            </a:r>
            <a:r>
              <a:rPr sz="1500" spc="-8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PIN</a:t>
            </a:r>
            <a:r>
              <a:rPr sz="1500" spc="-70" dirty="0">
                <a:solidFill>
                  <a:srgbClr val="545454"/>
                </a:solidFill>
                <a:latin typeface="Source Sans Pro" panose="020B0503030403020204" pitchFamily="34" charset="0"/>
                <a:ea typeface="Source Sans Pro" panose="020B0503030403020204" pitchFamily="34" charset="0"/>
                <a:cs typeface="Segoe UI"/>
              </a:rPr>
              <a:t> </a:t>
            </a:r>
            <a:r>
              <a:rPr sz="1500" spc="-40" dirty="0">
                <a:solidFill>
                  <a:srgbClr val="545454"/>
                </a:solidFill>
                <a:latin typeface="Source Sans Pro" panose="020B0503030403020204" pitchFamily="34" charset="0"/>
                <a:ea typeface="Source Sans Pro" panose="020B0503030403020204" pitchFamily="34" charset="0"/>
                <a:cs typeface="Segoe UI"/>
              </a:rPr>
              <a:t>displayed </a:t>
            </a:r>
            <a:r>
              <a:rPr sz="1500" dirty="0">
                <a:solidFill>
                  <a:srgbClr val="545454"/>
                </a:solidFill>
                <a:latin typeface="Source Sans Pro" panose="020B0503030403020204" pitchFamily="34" charset="0"/>
                <a:ea typeface="Source Sans Pro" panose="020B0503030403020204" pitchFamily="34" charset="0"/>
                <a:cs typeface="Segoe UI"/>
              </a:rPr>
              <a:t>in</a:t>
            </a:r>
            <a:r>
              <a:rPr sz="1500" spc="-5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app</a:t>
            </a:r>
            <a:r>
              <a:rPr sz="1500" spc="-2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and</a:t>
            </a:r>
            <a:r>
              <a:rPr sz="1500" spc="-40"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an</a:t>
            </a:r>
            <a:r>
              <a:rPr sz="1500" spc="-55" dirty="0">
                <a:solidFill>
                  <a:srgbClr val="545454"/>
                </a:solidFill>
                <a:latin typeface="Source Sans Pro" panose="020B0503030403020204" pitchFamily="34" charset="0"/>
                <a:ea typeface="Source Sans Pro" panose="020B0503030403020204" pitchFamily="34" charset="0"/>
                <a:cs typeface="Segoe UI"/>
              </a:rPr>
              <a:t> </a:t>
            </a:r>
            <a:r>
              <a:rPr sz="1500" spc="-25" dirty="0">
                <a:solidFill>
                  <a:srgbClr val="545454"/>
                </a:solidFill>
                <a:latin typeface="Source Sans Pro" panose="020B0503030403020204" pitchFamily="34" charset="0"/>
                <a:ea typeface="Source Sans Pro" panose="020B0503030403020204" pitchFamily="34" charset="0"/>
                <a:cs typeface="Segoe UI"/>
              </a:rPr>
              <a:t>in-app </a:t>
            </a:r>
            <a:r>
              <a:rPr sz="1500" spc="-10" dirty="0">
                <a:solidFill>
                  <a:srgbClr val="545454"/>
                </a:solidFill>
                <a:latin typeface="Source Sans Pro" panose="020B0503030403020204" pitchFamily="34" charset="0"/>
                <a:ea typeface="Source Sans Pro" panose="020B0503030403020204" pitchFamily="34" charset="0"/>
                <a:cs typeface="Segoe UI"/>
              </a:rPr>
              <a:t>push</a:t>
            </a:r>
            <a:r>
              <a:rPr sz="1500" spc="-95" dirty="0">
                <a:solidFill>
                  <a:srgbClr val="545454"/>
                </a:solidFill>
                <a:latin typeface="Source Sans Pro" panose="020B0503030403020204" pitchFamily="34" charset="0"/>
                <a:ea typeface="Source Sans Pro" panose="020B0503030403020204" pitchFamily="34" charset="0"/>
                <a:cs typeface="Segoe UI"/>
              </a:rPr>
              <a:t> </a:t>
            </a:r>
            <a:r>
              <a:rPr sz="1500" dirty="0">
                <a:solidFill>
                  <a:srgbClr val="545454"/>
                </a:solidFill>
                <a:latin typeface="Source Sans Pro" panose="020B0503030403020204" pitchFamily="34" charset="0"/>
                <a:ea typeface="Source Sans Pro" panose="020B0503030403020204" pitchFamily="34" charset="0"/>
                <a:cs typeface="Segoe UI"/>
              </a:rPr>
              <a:t>button</a:t>
            </a:r>
            <a:r>
              <a:rPr sz="1500" spc="-30" dirty="0">
                <a:solidFill>
                  <a:srgbClr val="545454"/>
                </a:solidFill>
                <a:latin typeface="Source Sans Pro" panose="020B0503030403020204" pitchFamily="34" charset="0"/>
                <a:ea typeface="Source Sans Pro" panose="020B0503030403020204" pitchFamily="34" charset="0"/>
                <a:cs typeface="Segoe UI"/>
              </a:rPr>
              <a:t> </a:t>
            </a:r>
            <a:r>
              <a:rPr sz="1500" spc="-10" dirty="0">
                <a:solidFill>
                  <a:srgbClr val="545454"/>
                </a:solidFill>
                <a:latin typeface="Source Sans Pro" panose="020B0503030403020204" pitchFamily="34" charset="0"/>
                <a:ea typeface="Source Sans Pro" panose="020B0503030403020204" pitchFamily="34" charset="0"/>
                <a:cs typeface="Segoe UI"/>
              </a:rPr>
              <a:t>option.</a:t>
            </a:r>
            <a:endParaRPr sz="1500" dirty="0">
              <a:latin typeface="Source Sans Pro" panose="020B0503030403020204" pitchFamily="34" charset="0"/>
              <a:ea typeface="Source Sans Pro" panose="020B0503030403020204" pitchFamily="34" charset="0"/>
              <a:cs typeface="Segoe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783" y="203851"/>
            <a:ext cx="6613633" cy="1255419"/>
          </a:xfrm>
          <a:prstGeom prst="rect">
            <a:avLst/>
          </a:prstGeom>
        </p:spPr>
        <p:txBody>
          <a:bodyPr vert="horz" wrap="square" lIns="0" tIns="51891" rIns="0" bIns="0" rtlCol="0" anchor="t">
            <a:spAutoFit/>
          </a:bodyPr>
          <a:lstStyle/>
          <a:p>
            <a:pPr marL="12700">
              <a:lnSpc>
                <a:spcPct val="100000"/>
              </a:lnSpc>
              <a:spcBef>
                <a:spcPts val="100"/>
              </a:spcBef>
            </a:pPr>
            <a:r>
              <a:rPr sz="2600" spc="-60" dirty="0">
                <a:latin typeface="Source Sans Pro" panose="020B0503030403020204" pitchFamily="34" charset="0"/>
                <a:ea typeface="Source Sans Pro" panose="020B0503030403020204" pitchFamily="34" charset="0"/>
              </a:rPr>
              <a:t>MFA </a:t>
            </a:r>
            <a:r>
              <a:rPr sz="2600" spc="-30" dirty="0">
                <a:latin typeface="Source Sans Pro" panose="020B0503030403020204" pitchFamily="34" charset="0"/>
                <a:ea typeface="Source Sans Pro" panose="020B0503030403020204" pitchFamily="34" charset="0"/>
              </a:rPr>
              <a:t>REGISTRATION</a:t>
            </a:r>
            <a:r>
              <a:rPr sz="2600" spc="-40"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OPTIONS</a:t>
            </a:r>
            <a:r>
              <a:rPr lang="en-US" sz="2600" spc="-10" dirty="0">
                <a:latin typeface="Source Sans Pro" panose="020B0503030403020204" pitchFamily="34" charset="0"/>
                <a:ea typeface="Source Sans Pro" panose="020B0503030403020204" pitchFamily="34" charset="0"/>
              </a:rPr>
              <a:t> (1 of 2)</a:t>
            </a:r>
            <a:endParaRPr sz="2600" dirty="0">
              <a:latin typeface="Source Sans Pro" panose="020B0503030403020204" pitchFamily="34" charset="0"/>
              <a:ea typeface="Source Sans Pro" panose="020B0503030403020204" pitchFamily="34" charset="0"/>
            </a:endParaRPr>
          </a:p>
          <a:p>
            <a:pPr marL="24765" marR="5080">
              <a:lnSpc>
                <a:spcPct val="140127"/>
              </a:lnSpc>
              <a:spcBef>
                <a:spcPts val="450"/>
              </a:spcBef>
            </a:pPr>
            <a:r>
              <a:rPr sz="1800" b="0" dirty="0">
                <a:latin typeface="Source Sans Pro" panose="020B0503030403020204" pitchFamily="34" charset="0"/>
                <a:ea typeface="Source Sans Pro" panose="020B0503030403020204" pitchFamily="34" charset="0"/>
              </a:rPr>
              <a:t>There are four options available for MFA Registration. Please register for at least </a:t>
            </a:r>
            <a:r>
              <a:rPr sz="1800" dirty="0">
                <a:latin typeface="Source Sans Pro" panose="020B0503030403020204" pitchFamily="34" charset="0"/>
                <a:ea typeface="Source Sans Pro" panose="020B0503030403020204" pitchFamily="34" charset="0"/>
              </a:rPr>
              <a:t>two </a:t>
            </a:r>
            <a:r>
              <a:rPr sz="1800" b="0" dirty="0">
                <a:latin typeface="Source Sans Pro" panose="020B0503030403020204" pitchFamily="34" charset="0"/>
                <a:ea typeface="Source Sans Pro" panose="020B0503030403020204" pitchFamily="34" charset="0"/>
              </a:rPr>
              <a:t>MFA options.</a:t>
            </a:r>
            <a:endParaRPr sz="1800" dirty="0">
              <a:latin typeface="Source Sans Pro" panose="020B0503030403020204" pitchFamily="34" charset="0"/>
              <a:ea typeface="Source Sans Pro" panose="020B0503030403020204" pitchFamily="34" charset="0"/>
            </a:endParaRPr>
          </a:p>
        </p:txBody>
      </p:sp>
      <p:sp>
        <p:nvSpPr>
          <p:cNvPr id="33" name="object 33"/>
          <p:cNvSpPr txBox="1"/>
          <p:nvPr/>
        </p:nvSpPr>
        <p:spPr>
          <a:xfrm>
            <a:off x="457200" y="1600200"/>
            <a:ext cx="6403975" cy="750847"/>
          </a:xfrm>
          <a:prstGeom prst="rect">
            <a:avLst/>
          </a:prstGeom>
        </p:spPr>
        <p:txBody>
          <a:bodyPr vert="horz" wrap="square" lIns="0" tIns="12065" rIns="0" bIns="0" rtlCol="0">
            <a:spAutoFit/>
          </a:bodyPr>
          <a:lstStyle/>
          <a:p>
            <a:pPr marL="6350" marR="5080" indent="-6350">
              <a:lnSpc>
                <a:spcPct val="100000"/>
              </a:lnSpc>
              <a:spcBef>
                <a:spcPts val="95"/>
              </a:spcBef>
            </a:pPr>
            <a:r>
              <a:rPr sz="1600" b="1"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It is recommended to choose a combinationof phone-based and email options</a:t>
            </a:r>
            <a:r>
              <a:rPr sz="1600" b="1" u="none" dirty="0">
                <a:solidFill>
                  <a:srgbClr val="2A2E36"/>
                </a:solidFill>
                <a:latin typeface="Source Sans Pro" panose="020B0503030403020204" pitchFamily="34" charset="0"/>
                <a:ea typeface="Source Sans Pro" panose="020B0503030403020204" pitchFamily="34" charset="0"/>
                <a:cs typeface="Calibri"/>
              </a:rPr>
              <a:t> just in case you do not have multiple cell phones or lose your phone.</a:t>
            </a:r>
            <a:endParaRPr sz="1600" dirty="0">
              <a:latin typeface="Source Sans Pro" panose="020B0503030403020204" pitchFamily="34" charset="0"/>
              <a:ea typeface="Source Sans Pro" panose="020B0503030403020204" pitchFamily="34" charset="0"/>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774191" y="2397251"/>
            <a:ext cx="2371090" cy="3183890"/>
            <a:chOff x="774191" y="2397251"/>
            <a:chExt cx="2371090" cy="3183890"/>
          </a:xfrm>
        </p:grpSpPr>
        <p:sp>
          <p:nvSpPr>
            <p:cNvPr id="9" name="object 9"/>
            <p:cNvSpPr/>
            <p:nvPr/>
          </p:nvSpPr>
          <p:spPr>
            <a:xfrm>
              <a:off x="774195" y="2397251"/>
              <a:ext cx="2371090" cy="2014220"/>
            </a:xfrm>
            <a:custGeom>
              <a:avLst/>
              <a:gdLst/>
              <a:ahLst/>
              <a:cxnLst/>
              <a:rect l="l" t="t" r="r" b="b"/>
              <a:pathLst>
                <a:path w="2371090" h="2014220">
                  <a:moveTo>
                    <a:pt x="2177745" y="0"/>
                  </a:moveTo>
                  <a:lnTo>
                    <a:pt x="194576" y="0"/>
                  </a:lnTo>
                  <a:lnTo>
                    <a:pt x="149948" y="5588"/>
                  </a:lnTo>
                  <a:lnTo>
                    <a:pt x="108978" y="21501"/>
                  </a:lnTo>
                  <a:lnTo>
                    <a:pt x="72834" y="46469"/>
                  </a:lnTo>
                  <a:lnTo>
                    <a:pt x="42710" y="79235"/>
                  </a:lnTo>
                  <a:lnTo>
                    <a:pt x="19748" y="118478"/>
                  </a:lnTo>
                  <a:lnTo>
                    <a:pt x="5118" y="163029"/>
                  </a:lnTo>
                  <a:lnTo>
                    <a:pt x="0" y="211582"/>
                  </a:lnTo>
                  <a:lnTo>
                    <a:pt x="0" y="1804022"/>
                  </a:lnTo>
                  <a:lnTo>
                    <a:pt x="5118" y="1852053"/>
                  </a:lnTo>
                  <a:lnTo>
                    <a:pt x="19748" y="1896237"/>
                  </a:lnTo>
                  <a:lnTo>
                    <a:pt x="42710" y="1935251"/>
                  </a:lnTo>
                  <a:lnTo>
                    <a:pt x="72834" y="1967864"/>
                  </a:lnTo>
                  <a:lnTo>
                    <a:pt x="108978" y="1992757"/>
                  </a:lnTo>
                  <a:lnTo>
                    <a:pt x="149948" y="2008644"/>
                  </a:lnTo>
                  <a:lnTo>
                    <a:pt x="194576" y="2014220"/>
                  </a:lnTo>
                  <a:lnTo>
                    <a:pt x="2177745" y="2014220"/>
                  </a:lnTo>
                  <a:lnTo>
                    <a:pt x="2222296" y="2008644"/>
                  </a:lnTo>
                  <a:lnTo>
                    <a:pt x="2263114" y="1992757"/>
                  </a:lnTo>
                  <a:lnTo>
                    <a:pt x="2298979" y="1967864"/>
                  </a:lnTo>
                  <a:lnTo>
                    <a:pt x="2328837" y="1935251"/>
                  </a:lnTo>
                  <a:lnTo>
                    <a:pt x="2351570" y="1896237"/>
                  </a:lnTo>
                  <a:lnTo>
                    <a:pt x="2366022" y="1852053"/>
                  </a:lnTo>
                  <a:lnTo>
                    <a:pt x="2371077" y="1804022"/>
                  </a:lnTo>
                  <a:lnTo>
                    <a:pt x="2371077" y="211582"/>
                  </a:lnTo>
                  <a:lnTo>
                    <a:pt x="2366022" y="163029"/>
                  </a:lnTo>
                  <a:lnTo>
                    <a:pt x="2351570" y="118478"/>
                  </a:lnTo>
                  <a:lnTo>
                    <a:pt x="2328837" y="79235"/>
                  </a:lnTo>
                  <a:lnTo>
                    <a:pt x="2298979" y="46469"/>
                  </a:lnTo>
                  <a:lnTo>
                    <a:pt x="2263114" y="21501"/>
                  </a:lnTo>
                  <a:lnTo>
                    <a:pt x="2222296" y="5588"/>
                  </a:lnTo>
                  <a:lnTo>
                    <a:pt x="2177745" y="0"/>
                  </a:lnTo>
                  <a:close/>
                </a:path>
              </a:pathLst>
            </a:custGeom>
            <a:solidFill>
              <a:srgbClr val="68C0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774191" y="3567683"/>
              <a:ext cx="2371090" cy="2012950"/>
            </a:xfrm>
            <a:custGeom>
              <a:avLst/>
              <a:gdLst/>
              <a:ahLst/>
              <a:cxnLst/>
              <a:rect l="l" t="t" r="r" b="b"/>
              <a:pathLst>
                <a:path w="2371090" h="2012950">
                  <a:moveTo>
                    <a:pt x="2371090" y="0"/>
                  </a:moveTo>
                  <a:lnTo>
                    <a:pt x="0" y="0"/>
                  </a:lnTo>
                  <a:lnTo>
                    <a:pt x="0" y="1775231"/>
                  </a:lnTo>
                  <a:lnTo>
                    <a:pt x="5130" y="1829739"/>
                  </a:lnTo>
                  <a:lnTo>
                    <a:pt x="19761" y="1879803"/>
                  </a:lnTo>
                  <a:lnTo>
                    <a:pt x="42710" y="1923923"/>
                  </a:lnTo>
                  <a:lnTo>
                    <a:pt x="72872" y="1960740"/>
                  </a:lnTo>
                  <a:lnTo>
                    <a:pt x="109004" y="1988794"/>
                  </a:lnTo>
                  <a:lnTo>
                    <a:pt x="149961" y="2006676"/>
                  </a:lnTo>
                  <a:lnTo>
                    <a:pt x="194627" y="2012950"/>
                  </a:lnTo>
                  <a:lnTo>
                    <a:pt x="2177745" y="2012950"/>
                  </a:lnTo>
                  <a:lnTo>
                    <a:pt x="2222347" y="2006676"/>
                  </a:lnTo>
                  <a:lnTo>
                    <a:pt x="2263114" y="1988794"/>
                  </a:lnTo>
                  <a:lnTo>
                    <a:pt x="2298992" y="1960740"/>
                  </a:lnTo>
                  <a:lnTo>
                    <a:pt x="2328862" y="1923923"/>
                  </a:lnTo>
                  <a:lnTo>
                    <a:pt x="2351570" y="1879803"/>
                  </a:lnTo>
                  <a:lnTo>
                    <a:pt x="2366022" y="1829739"/>
                  </a:lnTo>
                  <a:lnTo>
                    <a:pt x="2371090" y="1775231"/>
                  </a:lnTo>
                  <a:lnTo>
                    <a:pt x="237109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2" name="object 12"/>
          <p:cNvSpPr txBox="1"/>
          <p:nvPr/>
        </p:nvSpPr>
        <p:spPr>
          <a:xfrm>
            <a:off x="1028760" y="4463550"/>
            <a:ext cx="1889125" cy="711200"/>
          </a:xfrm>
          <a:prstGeom prst="rect">
            <a:avLst/>
          </a:prstGeom>
        </p:spPr>
        <p:txBody>
          <a:bodyPr vert="horz" wrap="square" lIns="0" tIns="12700" rIns="0" bIns="0" rtlCol="0">
            <a:spAutoFit/>
          </a:bodyPr>
          <a:lstStyle/>
          <a:p>
            <a:pPr marL="12065" marR="5080" indent="3810" algn="ctr">
              <a:lnSpc>
                <a:spcPct val="100000"/>
              </a:lnSpc>
              <a:spcBef>
                <a:spcPts val="100"/>
              </a:spcBef>
            </a:pPr>
            <a:r>
              <a:rPr sz="1500" spc="-10" dirty="0">
                <a:solidFill>
                  <a:srgbClr val="545454"/>
                </a:solidFill>
                <a:latin typeface="Source Sans Pro" panose="020B0503030403020204" pitchFamily="34" charset="0"/>
                <a:ea typeface="Source Sans Pro" panose="020B0503030403020204" pitchFamily="34" charset="0"/>
                <a:cs typeface="Calibri"/>
              </a:rPr>
              <a:t>An</a:t>
            </a:r>
            <a:r>
              <a:rPr sz="1500" spc="-8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SMS</a:t>
            </a:r>
            <a:r>
              <a:rPr sz="1500" spc="-3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text</a:t>
            </a:r>
            <a:r>
              <a:rPr sz="1500" spc="-1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with</a:t>
            </a:r>
            <a:r>
              <a:rPr sz="1500" spc="-1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a</a:t>
            </a:r>
            <a:r>
              <a:rPr sz="1500" spc="-60" dirty="0">
                <a:solidFill>
                  <a:srgbClr val="545454"/>
                </a:solidFill>
                <a:latin typeface="Source Sans Pro" panose="020B0503030403020204" pitchFamily="34" charset="0"/>
                <a:ea typeface="Source Sans Pro" panose="020B0503030403020204" pitchFamily="34" charset="0"/>
                <a:cs typeface="Calibri"/>
              </a:rPr>
              <a:t> </a:t>
            </a:r>
            <a:r>
              <a:rPr sz="1500" spc="-25" dirty="0">
                <a:solidFill>
                  <a:srgbClr val="545454"/>
                </a:solidFill>
                <a:latin typeface="Source Sans Pro" panose="020B0503030403020204" pitchFamily="34" charset="0"/>
                <a:ea typeface="Source Sans Pro" panose="020B0503030403020204" pitchFamily="34" charset="0"/>
                <a:cs typeface="Calibri"/>
              </a:rPr>
              <a:t>PIN </a:t>
            </a:r>
            <a:r>
              <a:rPr sz="1500" dirty="0">
                <a:solidFill>
                  <a:srgbClr val="545454"/>
                </a:solidFill>
                <a:latin typeface="Source Sans Pro" panose="020B0503030403020204" pitchFamily="34" charset="0"/>
                <a:ea typeface="Source Sans Pro" panose="020B0503030403020204" pitchFamily="34" charset="0"/>
                <a:cs typeface="Calibri"/>
              </a:rPr>
              <a:t>will</a:t>
            </a:r>
            <a:r>
              <a:rPr sz="1500" spc="-5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be</a:t>
            </a:r>
            <a:r>
              <a:rPr sz="1500" spc="-4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sent</a:t>
            </a:r>
            <a:r>
              <a:rPr sz="1500" spc="-5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to</a:t>
            </a:r>
            <a:r>
              <a:rPr sz="1500" spc="-45" dirty="0">
                <a:solidFill>
                  <a:srgbClr val="545454"/>
                </a:solidFill>
                <a:latin typeface="Source Sans Pro" panose="020B0503030403020204" pitchFamily="34" charset="0"/>
                <a:ea typeface="Source Sans Pro" panose="020B0503030403020204" pitchFamily="34" charset="0"/>
                <a:cs typeface="Calibri"/>
              </a:rPr>
              <a:t> </a:t>
            </a:r>
            <a:r>
              <a:rPr sz="1500" spc="-20" dirty="0">
                <a:solidFill>
                  <a:srgbClr val="545454"/>
                </a:solidFill>
                <a:latin typeface="Source Sans Pro" panose="020B0503030403020204" pitchFamily="34" charset="0"/>
                <a:ea typeface="Source Sans Pro" panose="020B0503030403020204" pitchFamily="34" charset="0"/>
                <a:cs typeface="Calibri"/>
              </a:rPr>
              <a:t>the</a:t>
            </a:r>
            <a:r>
              <a:rPr sz="1500" spc="-7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user’s </a:t>
            </a:r>
            <a:r>
              <a:rPr sz="1500" dirty="0">
                <a:solidFill>
                  <a:srgbClr val="545454"/>
                </a:solidFill>
                <a:latin typeface="Source Sans Pro" panose="020B0503030403020204" pitchFamily="34" charset="0"/>
                <a:ea typeface="Source Sans Pro" panose="020B0503030403020204" pitchFamily="34" charset="0"/>
                <a:cs typeface="Calibri"/>
              </a:rPr>
              <a:t>phone</a:t>
            </a:r>
            <a:r>
              <a:rPr sz="1500" spc="-6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number.</a:t>
            </a:r>
            <a:endParaRPr sz="1500">
              <a:latin typeface="Source Sans Pro" panose="020B0503030403020204" pitchFamily="34" charset="0"/>
              <a:ea typeface="Source Sans Pro" panose="020B0503030403020204" pitchFamily="34" charset="0"/>
              <a:cs typeface="Calibri"/>
            </a:endParaRPr>
          </a:p>
        </p:txBody>
      </p:sp>
      <p:sp>
        <p:nvSpPr>
          <p:cNvPr id="30" name="object 30"/>
          <p:cNvSpPr txBox="1"/>
          <p:nvPr/>
        </p:nvSpPr>
        <p:spPr>
          <a:xfrm>
            <a:off x="216940" y="5598737"/>
            <a:ext cx="773659" cy="463012"/>
          </a:xfrm>
          <a:prstGeom prst="rect">
            <a:avLst/>
          </a:prstGeom>
        </p:spPr>
        <p:txBody>
          <a:bodyPr vert="horz" wrap="square" lIns="0" tIns="12700" rIns="0" bIns="0" rtlCol="0">
            <a:spAutoFit/>
          </a:bodyPr>
          <a:lstStyle/>
          <a:p>
            <a:pPr marL="12700" marR="5080">
              <a:lnSpc>
                <a:spcPct val="107100"/>
              </a:lnSpc>
              <a:spcBef>
                <a:spcPts val="100"/>
              </a:spcBef>
            </a:pPr>
            <a:r>
              <a:rPr sz="1400" b="1" dirty="0">
                <a:solidFill>
                  <a:srgbClr val="2A2E36"/>
                </a:solidFill>
                <a:latin typeface="Source Sans Pro" panose="020B0503030403020204" pitchFamily="34" charset="0"/>
                <a:ea typeface="Source Sans Pro" panose="020B0503030403020204" pitchFamily="34" charset="0"/>
                <a:cs typeface="Calibri"/>
              </a:rPr>
              <a:t>Level</a:t>
            </a:r>
            <a:r>
              <a:rPr sz="1400" b="1" spc="-45" dirty="0">
                <a:solidFill>
                  <a:srgbClr val="2A2E36"/>
                </a:solidFill>
                <a:latin typeface="Source Sans Pro" panose="020B0503030403020204" pitchFamily="34" charset="0"/>
                <a:ea typeface="Source Sans Pro" panose="020B0503030403020204" pitchFamily="34" charset="0"/>
                <a:cs typeface="Calibri"/>
              </a:rPr>
              <a:t> </a:t>
            </a:r>
            <a:r>
              <a:rPr sz="1400" b="1" spc="-25" dirty="0">
                <a:solidFill>
                  <a:srgbClr val="2A2E36"/>
                </a:solidFill>
                <a:latin typeface="Source Sans Pro" panose="020B0503030403020204" pitchFamily="34" charset="0"/>
                <a:ea typeface="Source Sans Pro" panose="020B0503030403020204" pitchFamily="34" charset="0"/>
                <a:cs typeface="Calibri"/>
              </a:rPr>
              <a:t>of </a:t>
            </a:r>
            <a:r>
              <a:rPr sz="1400" b="1" spc="-35" dirty="0">
                <a:solidFill>
                  <a:srgbClr val="2A2E36"/>
                </a:solidFill>
                <a:latin typeface="Source Sans Pro" panose="020B0503030403020204" pitchFamily="34" charset="0"/>
                <a:ea typeface="Source Sans Pro" panose="020B0503030403020204" pitchFamily="34" charset="0"/>
                <a:cs typeface="Calibri"/>
              </a:rPr>
              <a:t>Difficulty:</a:t>
            </a:r>
            <a:endParaRPr sz="1400" b="1" dirty="0">
              <a:latin typeface="Source Sans Pro" panose="020B0503030403020204" pitchFamily="34" charset="0"/>
              <a:ea typeface="Source Sans Pro" panose="020B0503030403020204" pitchFamily="34" charset="0"/>
              <a:cs typeface="Calibri"/>
            </a:endParaRPr>
          </a:p>
        </p:txBody>
      </p:sp>
      <p:sp>
        <p:nvSpPr>
          <p:cNvPr id="31" name="object 31"/>
          <p:cNvSpPr txBox="1"/>
          <p:nvPr/>
        </p:nvSpPr>
        <p:spPr>
          <a:xfrm>
            <a:off x="1678405" y="5739066"/>
            <a:ext cx="46926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00AC50"/>
                </a:solidFill>
                <a:latin typeface="Source Sans Pro" panose="020B0503030403020204" pitchFamily="34" charset="0"/>
                <a:ea typeface="Source Sans Pro" panose="020B0503030403020204" pitchFamily="34" charset="0"/>
                <a:cs typeface="Calibri"/>
              </a:rPr>
              <a:t>LOW</a:t>
            </a:r>
            <a:endParaRPr sz="1800">
              <a:latin typeface="Source Sans Pro" panose="020B0503030403020204" pitchFamily="34" charset="0"/>
              <a:ea typeface="Source Sans Pro" panose="020B0503030403020204" pitchFamily="34" charset="0"/>
              <a:cs typeface="Calibri"/>
            </a:endParaRPr>
          </a:p>
        </p:txBody>
      </p:sp>
      <p:sp>
        <p:nvSpPr>
          <p:cNvPr id="3" name="object 3"/>
          <p:cNvSpPr txBox="1"/>
          <p:nvPr/>
        </p:nvSpPr>
        <p:spPr>
          <a:xfrm>
            <a:off x="609600" y="6172200"/>
            <a:ext cx="2667000" cy="3385542"/>
          </a:xfrm>
          <a:prstGeom prst="rect">
            <a:avLst/>
          </a:prstGeom>
        </p:spPr>
        <p:txBody>
          <a:bodyPr vert="horz" wrap="square" lIns="0" tIns="12700" rIns="0" bIns="0" rtlCol="0">
            <a:spAutoFit/>
          </a:bodyPr>
          <a:lstStyle/>
          <a:p>
            <a:pPr marL="447040" marR="5080" indent="-434340">
              <a:lnSpc>
                <a:spcPct val="100000"/>
              </a:lnSpc>
              <a:spcAft>
                <a:spcPts val="300"/>
              </a:spcAft>
              <a:buFont typeface="Arial"/>
              <a:buChar char="•"/>
              <a:tabLst>
                <a:tab pos="447040" algn="l"/>
              </a:tabLst>
            </a:pPr>
            <a:r>
              <a:rPr sz="1500" spc="-10" dirty="0">
                <a:solidFill>
                  <a:srgbClr val="2A2E36"/>
                </a:solidFill>
                <a:latin typeface="Source Sans Pro" panose="020B0503030403020204" pitchFamily="34" charset="0"/>
                <a:ea typeface="Source Sans Pro" panose="020B0503030403020204" pitchFamily="34" charset="0"/>
                <a:cs typeface="Calibri"/>
              </a:rPr>
              <a:t>The</a:t>
            </a:r>
            <a:r>
              <a:rPr sz="1500" spc="-9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SMS</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verification</a:t>
            </a:r>
            <a:r>
              <a:rPr sz="1500" spc="-45" dirty="0">
                <a:solidFill>
                  <a:srgbClr val="2A2E36"/>
                </a:solidFill>
                <a:latin typeface="Source Sans Pro" panose="020B0503030403020204" pitchFamily="34" charset="0"/>
                <a:ea typeface="Source Sans Pro" panose="020B0503030403020204" pitchFamily="34" charset="0"/>
                <a:cs typeface="Calibri"/>
              </a:rPr>
              <a:t> option </a:t>
            </a:r>
            <a:r>
              <a:rPr sz="1500" dirty="0">
                <a:solidFill>
                  <a:srgbClr val="2A2E36"/>
                </a:solidFill>
                <a:latin typeface="Source Sans Pro" panose="020B0503030403020204" pitchFamily="34" charset="0"/>
                <a:ea typeface="Source Sans Pro" panose="020B0503030403020204" pitchFamily="34" charset="0"/>
                <a:cs typeface="Calibri"/>
              </a:rPr>
              <a:t>sends</a:t>
            </a:r>
            <a:r>
              <a:rPr sz="1500" spc="-4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a:t>
            </a:r>
            <a:r>
              <a:rPr sz="1500" spc="-1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user</a:t>
            </a:r>
            <a:r>
              <a:rPr sz="1500" spc="-3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a</a:t>
            </a:r>
            <a:r>
              <a:rPr sz="1500" spc="-10" dirty="0">
                <a:solidFill>
                  <a:srgbClr val="2A2E36"/>
                </a:solidFill>
                <a:latin typeface="Source Sans Pro" panose="020B0503030403020204" pitchFamily="34" charset="0"/>
                <a:ea typeface="Source Sans Pro" panose="020B0503030403020204" pitchFamily="34" charset="0"/>
                <a:cs typeface="Calibri"/>
              </a:rPr>
              <a:t> </a:t>
            </a:r>
            <a:r>
              <a:rPr sz="1500" spc="-25" dirty="0">
                <a:solidFill>
                  <a:srgbClr val="2A2E36"/>
                </a:solidFill>
                <a:latin typeface="Source Sans Pro" panose="020B0503030403020204" pitchFamily="34" charset="0"/>
                <a:ea typeface="Source Sans Pro" panose="020B0503030403020204" pitchFamily="34" charset="0"/>
                <a:cs typeface="Calibri"/>
              </a:rPr>
              <a:t>one-</a:t>
            </a:r>
            <a:r>
              <a:rPr sz="1500" spc="-20" dirty="0">
                <a:solidFill>
                  <a:srgbClr val="2A2E36"/>
                </a:solidFill>
                <a:latin typeface="Source Sans Pro" panose="020B0503030403020204" pitchFamily="34" charset="0"/>
                <a:ea typeface="Source Sans Pro" panose="020B0503030403020204" pitchFamily="34" charset="0"/>
                <a:cs typeface="Calibri"/>
              </a:rPr>
              <a:t>time </a:t>
            </a:r>
            <a:r>
              <a:rPr sz="1500" spc="-10" dirty="0">
                <a:solidFill>
                  <a:srgbClr val="2A2E36"/>
                </a:solidFill>
                <a:latin typeface="Source Sans Pro" panose="020B0503030403020204" pitchFamily="34" charset="0"/>
                <a:ea typeface="Source Sans Pro" panose="020B0503030403020204" pitchFamily="34" charset="0"/>
                <a:cs typeface="Calibri"/>
              </a:rPr>
              <a:t>access</a:t>
            </a:r>
            <a:r>
              <a:rPr sz="1500" spc="-10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code</a:t>
            </a:r>
            <a:r>
              <a:rPr sz="1500" spc="-7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to</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their</a:t>
            </a:r>
            <a:r>
              <a:rPr sz="1500" spc="-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phone via</a:t>
            </a:r>
            <a:r>
              <a:rPr sz="1500" spc="-7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text</a:t>
            </a:r>
            <a:r>
              <a:rPr sz="1500" spc="-3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message.</a:t>
            </a:r>
            <a:endParaRPr lang="en-US" sz="1500" spc="-10" dirty="0">
              <a:solidFill>
                <a:srgbClr val="2A2E36"/>
              </a:solidFill>
              <a:latin typeface="Source Sans Pro" panose="020B0503030403020204" pitchFamily="34" charset="0"/>
              <a:ea typeface="Source Sans Pro" panose="020B0503030403020204" pitchFamily="34" charset="0"/>
              <a:cs typeface="Calibri"/>
            </a:endParaRPr>
          </a:p>
          <a:p>
            <a:pPr marL="447040" marR="5080" indent="-434340">
              <a:spcAft>
                <a:spcPts val="300"/>
              </a:spcAft>
              <a:buFont typeface="Arial"/>
              <a:buChar char="•"/>
              <a:tabLst>
                <a:tab pos="447040" algn="l"/>
              </a:tabLst>
            </a:pPr>
            <a:r>
              <a:rPr lang="en-US" sz="1500" spc="-10" dirty="0">
                <a:solidFill>
                  <a:srgbClr val="2A2E36"/>
                </a:solidFill>
                <a:latin typeface="Source Sans Pro" panose="020B0503030403020204" pitchFamily="34" charset="0"/>
                <a:ea typeface="Source Sans Pro" panose="020B0503030403020204" pitchFamily="34" charset="0"/>
                <a:cs typeface="Calibri"/>
              </a:rPr>
              <a:t>Users</a:t>
            </a:r>
            <a:r>
              <a:rPr lang="en-US" sz="1500" spc="-6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must</a:t>
            </a:r>
            <a:r>
              <a:rPr lang="en-US" sz="1500" spc="-9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select</a:t>
            </a:r>
            <a:r>
              <a:rPr lang="en-US" sz="1500" spc="-1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an</a:t>
            </a:r>
            <a:r>
              <a:rPr lang="en-US" sz="1500" spc="-8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active mobile</a:t>
            </a:r>
            <a:r>
              <a:rPr lang="en-US" sz="1500" spc="-3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phone</a:t>
            </a:r>
            <a:r>
              <a:rPr lang="en-US" sz="1500" spc="-4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number.</a:t>
            </a:r>
          </a:p>
          <a:p>
            <a:pPr marL="447040" marR="5080" indent="-434340">
              <a:spcAft>
                <a:spcPts val="300"/>
              </a:spcAft>
              <a:buFont typeface="Arial"/>
              <a:buChar char="•"/>
              <a:tabLst>
                <a:tab pos="447040" algn="l"/>
              </a:tabLst>
            </a:pPr>
            <a:r>
              <a:rPr lang="en-US" sz="1500" spc="-10" dirty="0">
                <a:solidFill>
                  <a:srgbClr val="2A2E36"/>
                </a:solidFill>
                <a:latin typeface="Source Sans Pro" panose="020B0503030403020204" pitchFamily="34" charset="0"/>
                <a:ea typeface="Source Sans Pro" panose="020B0503030403020204" pitchFamily="34" charset="0"/>
                <a:cs typeface="Calibri"/>
              </a:rPr>
              <a:t>For</a:t>
            </a:r>
            <a:r>
              <a:rPr lang="en-US" sz="1500" spc="-7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text</a:t>
            </a:r>
            <a:r>
              <a:rPr lang="en-US" sz="1500" spc="-1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message</a:t>
            </a:r>
            <a:r>
              <a:rPr lang="en-US" sz="1500" spc="-75" dirty="0">
                <a:solidFill>
                  <a:srgbClr val="2A2E36"/>
                </a:solidFill>
                <a:latin typeface="Source Sans Pro" panose="020B0503030403020204" pitchFamily="34" charset="0"/>
                <a:ea typeface="Source Sans Pro" panose="020B0503030403020204" pitchFamily="34" charset="0"/>
                <a:cs typeface="Calibri"/>
              </a:rPr>
              <a:t> </a:t>
            </a:r>
            <a:r>
              <a:rPr lang="en-US" sz="1500" spc="-20" dirty="0">
                <a:solidFill>
                  <a:srgbClr val="2A2E36"/>
                </a:solidFill>
                <a:latin typeface="Source Sans Pro" panose="020B0503030403020204" pitchFamily="34" charset="0"/>
                <a:ea typeface="Source Sans Pro" panose="020B0503030403020204" pitchFamily="34" charset="0"/>
                <a:cs typeface="Calibri"/>
              </a:rPr>
              <a:t>and</a:t>
            </a:r>
            <a:r>
              <a:rPr lang="en-US" sz="1500" spc="-6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phone </a:t>
            </a:r>
            <a:r>
              <a:rPr lang="en-US" sz="1500" spc="-25" dirty="0">
                <a:solidFill>
                  <a:srgbClr val="2A2E36"/>
                </a:solidFill>
                <a:latin typeface="Source Sans Pro" panose="020B0503030403020204" pitchFamily="34" charset="0"/>
                <a:ea typeface="Source Sans Pro" panose="020B0503030403020204" pitchFamily="34" charset="0"/>
                <a:cs typeface="Calibri"/>
              </a:rPr>
              <a:t>call</a:t>
            </a:r>
            <a:r>
              <a:rPr lang="en-US" sz="1500" spc="-10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verification</a:t>
            </a:r>
            <a:r>
              <a:rPr lang="en-US" sz="1500" spc="-3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to</a:t>
            </a:r>
            <a:r>
              <a:rPr lang="en-US" sz="1500" spc="-6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be</a:t>
            </a:r>
            <a:r>
              <a:rPr lang="en-US" sz="1500" spc="-4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counted </a:t>
            </a:r>
            <a:r>
              <a:rPr lang="en-US" sz="1500" dirty="0">
                <a:solidFill>
                  <a:srgbClr val="2A2E36"/>
                </a:solidFill>
                <a:latin typeface="Source Sans Pro" panose="020B0503030403020204" pitchFamily="34" charset="0"/>
                <a:ea typeface="Source Sans Pro" panose="020B0503030403020204" pitchFamily="34" charset="0"/>
                <a:cs typeface="Calibri"/>
              </a:rPr>
              <a:t>as</a:t>
            </a:r>
            <a:r>
              <a:rPr lang="en-US" sz="1500" spc="-70" dirty="0">
                <a:solidFill>
                  <a:srgbClr val="2A2E36"/>
                </a:solidFill>
                <a:latin typeface="Source Sans Pro" panose="020B0503030403020204" pitchFamily="34" charset="0"/>
                <a:ea typeface="Source Sans Pro" panose="020B0503030403020204" pitchFamily="34" charset="0"/>
                <a:cs typeface="Calibri"/>
              </a:rPr>
              <a:t> </a:t>
            </a:r>
            <a:r>
              <a:rPr lang="en-US" sz="1500" spc="-20" dirty="0">
                <a:solidFill>
                  <a:srgbClr val="2A2E36"/>
                </a:solidFill>
                <a:latin typeface="Source Sans Pro" panose="020B0503030403020204" pitchFamily="34" charset="0"/>
                <a:ea typeface="Source Sans Pro" panose="020B0503030403020204" pitchFamily="34" charset="0"/>
                <a:cs typeface="Calibri"/>
              </a:rPr>
              <a:t>separate</a:t>
            </a:r>
            <a:r>
              <a:rPr lang="en-US" sz="1500" spc="-10" dirty="0">
                <a:solidFill>
                  <a:srgbClr val="2A2E36"/>
                </a:solidFill>
                <a:latin typeface="Source Sans Pro" panose="020B0503030403020204" pitchFamily="34" charset="0"/>
                <a:ea typeface="Source Sans Pro" panose="020B0503030403020204" pitchFamily="34" charset="0"/>
                <a:cs typeface="Calibri"/>
              </a:rPr>
              <a:t> methods,</a:t>
            </a:r>
            <a:r>
              <a:rPr lang="en-US" sz="1500" spc="-105" dirty="0">
                <a:solidFill>
                  <a:srgbClr val="2A2E36"/>
                </a:solidFill>
                <a:latin typeface="Source Sans Pro" panose="020B0503030403020204" pitchFamily="34" charset="0"/>
                <a:ea typeface="Source Sans Pro" panose="020B0503030403020204" pitchFamily="34" charset="0"/>
                <a:cs typeface="Calibri"/>
              </a:rPr>
              <a:t> </a:t>
            </a:r>
            <a:r>
              <a:rPr lang="en-US" sz="1500" u="sng" spc="-2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users</a:t>
            </a:r>
            <a:r>
              <a:rPr lang="en-US" sz="1500" u="none" spc="-20" dirty="0">
                <a:solidFill>
                  <a:srgbClr val="2A2E36"/>
                </a:solidFill>
                <a:latin typeface="Source Sans Pro" panose="020B0503030403020204" pitchFamily="34" charset="0"/>
                <a:ea typeface="Source Sans Pro" panose="020B0503030403020204" pitchFamily="34" charset="0"/>
                <a:cs typeface="Calibri"/>
              </a:rPr>
              <a:t> </a:t>
            </a:r>
            <a:r>
              <a:rPr lang="en-US" sz="1500"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cannot</a:t>
            </a:r>
            <a:r>
              <a:rPr lang="en-US" sz="1500" u="sng" spc="-9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spc="-2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use</a:t>
            </a:r>
            <a:r>
              <a:rPr lang="en-US" sz="1500" u="sng" spc="-5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the </a:t>
            </a:r>
            <a:r>
              <a:rPr lang="en-US" sz="1500"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same</a:t>
            </a:r>
            <a:r>
              <a:rPr lang="en-US" sz="1500" u="sng" spc="-8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phone</a:t>
            </a:r>
            <a:r>
              <a:rPr lang="en-US" sz="1500" u="none" spc="-10" dirty="0">
                <a:solidFill>
                  <a:srgbClr val="2A2E36"/>
                </a:solidFill>
                <a:latin typeface="Source Sans Pro" panose="020B0503030403020204" pitchFamily="34" charset="0"/>
                <a:ea typeface="Source Sans Pro" panose="020B0503030403020204" pitchFamily="34" charset="0"/>
                <a:cs typeface="Calibri"/>
              </a:rPr>
              <a:t> </a:t>
            </a:r>
            <a:r>
              <a:rPr lang="en-US" sz="1500"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number</a:t>
            </a:r>
            <a:r>
              <a:rPr lang="en-US" sz="1500" u="sng" spc="-6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for</a:t>
            </a:r>
            <a:r>
              <a:rPr lang="en-US" sz="1500" u="sng" spc="-5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both</a:t>
            </a:r>
            <a:r>
              <a:rPr lang="en-US" sz="1500" u="sng" spc="-6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lang="en-US" sz="1500"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options.</a:t>
            </a:r>
            <a:endParaRPr lang="en-US" sz="1500" dirty="0">
              <a:latin typeface="Source Sans Pro" panose="020B0503030403020204" pitchFamily="34" charset="0"/>
              <a:ea typeface="Source Sans Pro" panose="020B0503030403020204" pitchFamily="34" charset="0"/>
              <a:cs typeface="Calibri"/>
            </a:endParaRPr>
          </a:p>
          <a:p>
            <a:pPr marL="447040" marR="5080" indent="-434340">
              <a:spcBef>
                <a:spcPts val="100"/>
              </a:spcBef>
              <a:buFont typeface="Arial"/>
              <a:buChar char="•"/>
              <a:tabLst>
                <a:tab pos="447040" algn="l"/>
              </a:tabLst>
            </a:pPr>
            <a:endParaRPr lang="en-US" sz="1500" dirty="0">
              <a:latin typeface="Source Sans Pro" panose="020B0503030403020204" pitchFamily="34" charset="0"/>
              <a:ea typeface="Source Sans Pro" panose="020B0503030403020204" pitchFamily="34" charset="0"/>
              <a:cs typeface="Calibri"/>
            </a:endParaRPr>
          </a:p>
          <a:p>
            <a:pPr marL="447040" marR="5080" indent="-434340">
              <a:lnSpc>
                <a:spcPct val="100000"/>
              </a:lnSpc>
              <a:spcBef>
                <a:spcPts val="100"/>
              </a:spcBef>
              <a:buFont typeface="Arial"/>
              <a:buChar char="•"/>
              <a:tabLst>
                <a:tab pos="447040" algn="l"/>
              </a:tabLst>
            </a:pPr>
            <a:endParaRPr sz="1500" dirty="0">
              <a:latin typeface="Source Sans Pro" panose="020B0503030403020204" pitchFamily="34" charset="0"/>
              <a:ea typeface="Source Sans Pro" panose="020B0503030403020204" pitchFamily="34" charset="0"/>
              <a:cs typeface="Calibri"/>
            </a:endParaRPr>
          </a:p>
        </p:txBody>
      </p:sp>
      <p:grpSp>
        <p:nvGrpSpPr>
          <p:cNvPr id="21" name="object 21">
            <a:extLst>
              <a:ext uri="{C183D7F6-B498-43B3-948B-1728B52AA6E4}">
                <adec:decorative xmlns:adec="http://schemas.microsoft.com/office/drawing/2017/decorative" val="0"/>
              </a:ext>
            </a:extLst>
          </p:cNvPr>
          <p:cNvGrpSpPr/>
          <p:nvPr/>
        </p:nvGrpSpPr>
        <p:grpSpPr>
          <a:xfrm>
            <a:off x="4428744" y="2397251"/>
            <a:ext cx="2371090" cy="3183890"/>
            <a:chOff x="4428744" y="2397251"/>
            <a:chExt cx="2371090" cy="3183890"/>
          </a:xfrm>
        </p:grpSpPr>
        <p:sp>
          <p:nvSpPr>
            <p:cNvPr id="22" name="object 22"/>
            <p:cNvSpPr/>
            <p:nvPr/>
          </p:nvSpPr>
          <p:spPr>
            <a:xfrm>
              <a:off x="4428747" y="2397251"/>
              <a:ext cx="2371090" cy="2014220"/>
            </a:xfrm>
            <a:custGeom>
              <a:avLst/>
              <a:gdLst/>
              <a:ahLst/>
              <a:cxnLst/>
              <a:rect l="l" t="t" r="r" b="b"/>
              <a:pathLst>
                <a:path w="2371090" h="2014220">
                  <a:moveTo>
                    <a:pt x="2177745" y="0"/>
                  </a:moveTo>
                  <a:lnTo>
                    <a:pt x="194576" y="0"/>
                  </a:lnTo>
                  <a:lnTo>
                    <a:pt x="149948" y="5588"/>
                  </a:lnTo>
                  <a:lnTo>
                    <a:pt x="108978" y="21501"/>
                  </a:lnTo>
                  <a:lnTo>
                    <a:pt x="72834" y="46469"/>
                  </a:lnTo>
                  <a:lnTo>
                    <a:pt x="42710" y="79235"/>
                  </a:lnTo>
                  <a:lnTo>
                    <a:pt x="19748" y="118478"/>
                  </a:lnTo>
                  <a:lnTo>
                    <a:pt x="5118" y="163029"/>
                  </a:lnTo>
                  <a:lnTo>
                    <a:pt x="0" y="211582"/>
                  </a:lnTo>
                  <a:lnTo>
                    <a:pt x="0" y="1804022"/>
                  </a:lnTo>
                  <a:lnTo>
                    <a:pt x="5118" y="1852053"/>
                  </a:lnTo>
                  <a:lnTo>
                    <a:pt x="19748" y="1896237"/>
                  </a:lnTo>
                  <a:lnTo>
                    <a:pt x="42710" y="1935251"/>
                  </a:lnTo>
                  <a:lnTo>
                    <a:pt x="72834" y="1967864"/>
                  </a:lnTo>
                  <a:lnTo>
                    <a:pt x="108978" y="1992757"/>
                  </a:lnTo>
                  <a:lnTo>
                    <a:pt x="149948" y="2008644"/>
                  </a:lnTo>
                  <a:lnTo>
                    <a:pt x="194576" y="2014220"/>
                  </a:lnTo>
                  <a:lnTo>
                    <a:pt x="2177745" y="2014220"/>
                  </a:lnTo>
                  <a:lnTo>
                    <a:pt x="2222296" y="2008644"/>
                  </a:lnTo>
                  <a:lnTo>
                    <a:pt x="2263114" y="1992757"/>
                  </a:lnTo>
                  <a:lnTo>
                    <a:pt x="2298979" y="1967864"/>
                  </a:lnTo>
                  <a:lnTo>
                    <a:pt x="2328837" y="1935251"/>
                  </a:lnTo>
                  <a:lnTo>
                    <a:pt x="2351557" y="1896237"/>
                  </a:lnTo>
                  <a:lnTo>
                    <a:pt x="2366022" y="1852053"/>
                  </a:lnTo>
                  <a:lnTo>
                    <a:pt x="2371077" y="1804022"/>
                  </a:lnTo>
                  <a:lnTo>
                    <a:pt x="2371077" y="211582"/>
                  </a:lnTo>
                  <a:lnTo>
                    <a:pt x="2366022" y="163029"/>
                  </a:lnTo>
                  <a:lnTo>
                    <a:pt x="2351557" y="118478"/>
                  </a:lnTo>
                  <a:lnTo>
                    <a:pt x="2328837" y="79235"/>
                  </a:lnTo>
                  <a:lnTo>
                    <a:pt x="2298979" y="46469"/>
                  </a:lnTo>
                  <a:lnTo>
                    <a:pt x="2263114" y="21501"/>
                  </a:lnTo>
                  <a:lnTo>
                    <a:pt x="2222296" y="5588"/>
                  </a:lnTo>
                  <a:lnTo>
                    <a:pt x="2177745" y="0"/>
                  </a:lnTo>
                  <a:close/>
                </a:path>
              </a:pathLst>
            </a:custGeom>
            <a:solidFill>
              <a:srgbClr val="016CC0"/>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p:cNvSpPr/>
            <p:nvPr/>
          </p:nvSpPr>
          <p:spPr>
            <a:xfrm>
              <a:off x="4428744" y="3567683"/>
              <a:ext cx="2371090" cy="2012950"/>
            </a:xfrm>
            <a:custGeom>
              <a:avLst/>
              <a:gdLst/>
              <a:ahLst/>
              <a:cxnLst/>
              <a:rect l="l" t="t" r="r" b="b"/>
              <a:pathLst>
                <a:path w="2371090" h="2012950">
                  <a:moveTo>
                    <a:pt x="2371090" y="0"/>
                  </a:moveTo>
                  <a:lnTo>
                    <a:pt x="0" y="0"/>
                  </a:lnTo>
                  <a:lnTo>
                    <a:pt x="0" y="1775231"/>
                  </a:lnTo>
                  <a:lnTo>
                    <a:pt x="5130" y="1829739"/>
                  </a:lnTo>
                  <a:lnTo>
                    <a:pt x="19761" y="1879803"/>
                  </a:lnTo>
                  <a:lnTo>
                    <a:pt x="42710" y="1923923"/>
                  </a:lnTo>
                  <a:lnTo>
                    <a:pt x="72872" y="1960740"/>
                  </a:lnTo>
                  <a:lnTo>
                    <a:pt x="109004" y="1988794"/>
                  </a:lnTo>
                  <a:lnTo>
                    <a:pt x="149961" y="2006676"/>
                  </a:lnTo>
                  <a:lnTo>
                    <a:pt x="194602" y="2012950"/>
                  </a:lnTo>
                  <a:lnTo>
                    <a:pt x="2177745" y="2012950"/>
                  </a:lnTo>
                  <a:lnTo>
                    <a:pt x="2222347" y="2006676"/>
                  </a:lnTo>
                  <a:lnTo>
                    <a:pt x="2263114" y="1988794"/>
                  </a:lnTo>
                  <a:lnTo>
                    <a:pt x="2298992" y="1960740"/>
                  </a:lnTo>
                  <a:lnTo>
                    <a:pt x="2328862" y="1923923"/>
                  </a:lnTo>
                  <a:lnTo>
                    <a:pt x="2351570" y="1879803"/>
                  </a:lnTo>
                  <a:lnTo>
                    <a:pt x="2366022" y="1829739"/>
                  </a:lnTo>
                  <a:lnTo>
                    <a:pt x="2371090" y="1775231"/>
                  </a:lnTo>
                  <a:lnTo>
                    <a:pt x="237109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5" name="object 25"/>
          <p:cNvSpPr txBox="1"/>
          <p:nvPr/>
        </p:nvSpPr>
        <p:spPr>
          <a:xfrm>
            <a:off x="4854284" y="4187195"/>
            <a:ext cx="1544955" cy="939800"/>
          </a:xfrm>
          <a:prstGeom prst="rect">
            <a:avLst/>
          </a:prstGeom>
        </p:spPr>
        <p:txBody>
          <a:bodyPr vert="horz" wrap="square" lIns="0" tIns="12700" rIns="0" bIns="0" rtlCol="0">
            <a:spAutoFit/>
          </a:bodyPr>
          <a:lstStyle/>
          <a:p>
            <a:pPr marL="12700" marR="5080" algn="ctr">
              <a:lnSpc>
                <a:spcPct val="100000"/>
              </a:lnSpc>
              <a:spcBef>
                <a:spcPts val="100"/>
              </a:spcBef>
            </a:pPr>
            <a:r>
              <a:rPr sz="1500" dirty="0">
                <a:solidFill>
                  <a:srgbClr val="545454"/>
                </a:solidFill>
                <a:latin typeface="Source Sans Pro" panose="020B0503030403020204" pitchFamily="34" charset="0"/>
                <a:ea typeface="Source Sans Pro" panose="020B0503030403020204" pitchFamily="34" charset="0"/>
                <a:cs typeface="Calibri"/>
              </a:rPr>
              <a:t>A</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PIN</a:t>
            </a:r>
            <a:r>
              <a:rPr sz="1500" spc="-8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will</a:t>
            </a:r>
            <a:r>
              <a:rPr sz="1500" spc="-4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be</a:t>
            </a:r>
            <a:r>
              <a:rPr sz="1500" spc="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sent</a:t>
            </a:r>
            <a:r>
              <a:rPr sz="1500" spc="-30" dirty="0">
                <a:solidFill>
                  <a:srgbClr val="545454"/>
                </a:solidFill>
                <a:latin typeface="Source Sans Pro" panose="020B0503030403020204" pitchFamily="34" charset="0"/>
                <a:ea typeface="Source Sans Pro" panose="020B0503030403020204" pitchFamily="34" charset="0"/>
                <a:cs typeface="Calibri"/>
              </a:rPr>
              <a:t> </a:t>
            </a:r>
            <a:r>
              <a:rPr sz="1500" spc="-50" dirty="0">
                <a:solidFill>
                  <a:srgbClr val="545454"/>
                </a:solidFill>
                <a:latin typeface="Source Sans Pro" panose="020B0503030403020204" pitchFamily="34" charset="0"/>
                <a:ea typeface="Source Sans Pro" panose="020B0503030403020204" pitchFamily="34" charset="0"/>
                <a:cs typeface="Calibri"/>
              </a:rPr>
              <a:t>to </a:t>
            </a:r>
            <a:r>
              <a:rPr sz="1500" dirty="0">
                <a:solidFill>
                  <a:srgbClr val="545454"/>
                </a:solidFill>
                <a:latin typeface="Source Sans Pro" panose="020B0503030403020204" pitchFamily="34" charset="0"/>
                <a:ea typeface="Source Sans Pro" panose="020B0503030403020204" pitchFamily="34" charset="0"/>
                <a:cs typeface="Calibri"/>
              </a:rPr>
              <a:t>the</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user’s</a:t>
            </a:r>
            <a:r>
              <a:rPr sz="1500" spc="-5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email </a:t>
            </a:r>
            <a:r>
              <a:rPr sz="1500" spc="-25" dirty="0">
                <a:solidFill>
                  <a:srgbClr val="545454"/>
                </a:solidFill>
                <a:latin typeface="Source Sans Pro" panose="020B0503030403020204" pitchFamily="34" charset="0"/>
                <a:ea typeface="Source Sans Pro" panose="020B0503030403020204" pitchFamily="34" charset="0"/>
                <a:cs typeface="Calibri"/>
              </a:rPr>
              <a:t>associated</a:t>
            </a:r>
            <a:r>
              <a:rPr sz="1500" spc="-8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with</a:t>
            </a:r>
            <a:r>
              <a:rPr sz="1500" spc="30" dirty="0">
                <a:solidFill>
                  <a:srgbClr val="545454"/>
                </a:solidFill>
                <a:latin typeface="Source Sans Pro" panose="020B0503030403020204" pitchFamily="34" charset="0"/>
                <a:ea typeface="Source Sans Pro" panose="020B0503030403020204" pitchFamily="34" charset="0"/>
                <a:cs typeface="Calibri"/>
              </a:rPr>
              <a:t> </a:t>
            </a:r>
            <a:r>
              <a:rPr sz="1500" spc="-25" dirty="0">
                <a:solidFill>
                  <a:srgbClr val="545454"/>
                </a:solidFill>
                <a:latin typeface="Source Sans Pro" panose="020B0503030403020204" pitchFamily="34" charset="0"/>
                <a:ea typeface="Source Sans Pro" panose="020B0503030403020204" pitchFamily="34" charset="0"/>
                <a:cs typeface="Calibri"/>
              </a:rPr>
              <a:t>the </a:t>
            </a:r>
            <a:r>
              <a:rPr sz="1500" dirty="0">
                <a:solidFill>
                  <a:srgbClr val="545454"/>
                </a:solidFill>
                <a:latin typeface="Source Sans Pro" panose="020B0503030403020204" pitchFamily="34" charset="0"/>
                <a:ea typeface="Source Sans Pro" panose="020B0503030403020204" pitchFamily="34" charset="0"/>
                <a:cs typeface="Calibri"/>
              </a:rPr>
              <a:t>OHID</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account.</a:t>
            </a:r>
            <a:endParaRPr sz="1500" dirty="0">
              <a:latin typeface="Source Sans Pro" panose="020B0503030403020204" pitchFamily="34" charset="0"/>
              <a:ea typeface="Source Sans Pro" panose="020B0503030403020204" pitchFamily="34" charset="0"/>
              <a:cs typeface="Calibri"/>
            </a:endParaRPr>
          </a:p>
        </p:txBody>
      </p:sp>
      <p:sp>
        <p:nvSpPr>
          <p:cNvPr id="32" name="object 32"/>
          <p:cNvSpPr txBox="1"/>
          <p:nvPr/>
        </p:nvSpPr>
        <p:spPr>
          <a:xfrm>
            <a:off x="5313831" y="5739066"/>
            <a:ext cx="46926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00AC50"/>
                </a:solidFill>
                <a:latin typeface="Source Sans Pro" panose="020B0503030403020204" pitchFamily="34" charset="0"/>
                <a:ea typeface="Source Sans Pro" panose="020B0503030403020204" pitchFamily="34" charset="0"/>
                <a:cs typeface="Calibri"/>
              </a:rPr>
              <a:t>LOW</a:t>
            </a:r>
            <a:endParaRPr sz="1800">
              <a:latin typeface="Source Sans Pro" panose="020B0503030403020204" pitchFamily="34" charset="0"/>
              <a:ea typeface="Source Sans Pro" panose="020B0503030403020204" pitchFamily="34" charset="0"/>
              <a:cs typeface="Calibri"/>
            </a:endParaRPr>
          </a:p>
        </p:txBody>
      </p:sp>
      <p:sp>
        <p:nvSpPr>
          <p:cNvPr id="6" name="object 6"/>
          <p:cNvSpPr txBox="1"/>
          <p:nvPr/>
        </p:nvSpPr>
        <p:spPr>
          <a:xfrm>
            <a:off x="4114800" y="6172200"/>
            <a:ext cx="2751455" cy="2410916"/>
          </a:xfrm>
          <a:prstGeom prst="rect">
            <a:avLst/>
          </a:prstGeom>
        </p:spPr>
        <p:txBody>
          <a:bodyPr vert="horz" wrap="square" lIns="0" tIns="12700" rIns="0" bIns="0" rtlCol="0">
            <a:spAutoFit/>
          </a:bodyPr>
          <a:lstStyle/>
          <a:p>
            <a:pPr marL="446405" marR="5080" indent="-434340">
              <a:lnSpc>
                <a:spcPct val="100000"/>
              </a:lnSpc>
              <a:spcAft>
                <a:spcPts val="300"/>
              </a:spcAft>
              <a:buFont typeface="Arial"/>
              <a:buChar char="•"/>
              <a:tabLst>
                <a:tab pos="446405" algn="l"/>
              </a:tabLst>
            </a:pPr>
            <a:r>
              <a:rPr sz="1500" dirty="0">
                <a:solidFill>
                  <a:srgbClr val="2A2E36"/>
                </a:solidFill>
                <a:latin typeface="Source Sans Pro" panose="020B0503030403020204" pitchFamily="34" charset="0"/>
                <a:ea typeface="Source Sans Pro" panose="020B0503030403020204" pitchFamily="34" charset="0"/>
                <a:cs typeface="Calibri"/>
              </a:rPr>
              <a:t>The</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Email</a:t>
            </a:r>
            <a:r>
              <a:rPr sz="1500" spc="-55"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verification</a:t>
            </a:r>
            <a:r>
              <a:rPr sz="150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option </a:t>
            </a:r>
            <a:r>
              <a:rPr sz="1500" dirty="0">
                <a:solidFill>
                  <a:srgbClr val="2A2E36"/>
                </a:solidFill>
                <a:latin typeface="Source Sans Pro" panose="020B0503030403020204" pitchFamily="34" charset="0"/>
                <a:ea typeface="Source Sans Pro" panose="020B0503030403020204" pitchFamily="34" charset="0"/>
                <a:cs typeface="Calibri"/>
              </a:rPr>
              <a:t>sends</a:t>
            </a:r>
            <a:r>
              <a:rPr sz="1500" spc="-7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a:t>
            </a:r>
            <a:r>
              <a:rPr sz="1500" spc="-7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user</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an</a:t>
            </a:r>
            <a:r>
              <a:rPr sz="1500" spc="-7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email containing</a:t>
            </a:r>
            <a:r>
              <a:rPr sz="1500" spc="-10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a</a:t>
            </a:r>
            <a:r>
              <a:rPr sz="1500" spc="-75"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one-time </a:t>
            </a:r>
            <a:r>
              <a:rPr sz="1500" spc="-10" dirty="0">
                <a:solidFill>
                  <a:srgbClr val="2A2E36"/>
                </a:solidFill>
                <a:latin typeface="Source Sans Pro" panose="020B0503030403020204" pitchFamily="34" charset="0"/>
                <a:ea typeface="Source Sans Pro" panose="020B0503030403020204" pitchFamily="34" charset="0"/>
                <a:cs typeface="Calibri"/>
              </a:rPr>
              <a:t>verification</a:t>
            </a:r>
            <a:r>
              <a:rPr sz="1500" spc="-6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code</a:t>
            </a:r>
            <a:r>
              <a:rPr sz="1500" spc="-9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to</a:t>
            </a:r>
            <a:r>
              <a:rPr sz="1500" spc="44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a:t>
            </a:r>
            <a:r>
              <a:rPr sz="1500" spc="-30"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email </a:t>
            </a:r>
            <a:r>
              <a:rPr sz="1500" dirty="0">
                <a:solidFill>
                  <a:srgbClr val="2A2E36"/>
                </a:solidFill>
                <a:latin typeface="Source Sans Pro" panose="020B0503030403020204" pitchFamily="34" charset="0"/>
                <a:ea typeface="Source Sans Pro" panose="020B0503030403020204" pitchFamily="34" charset="0"/>
                <a:cs typeface="Calibri"/>
              </a:rPr>
              <a:t>address</a:t>
            </a:r>
            <a:r>
              <a:rPr sz="1500" spc="-6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they</a:t>
            </a:r>
            <a:r>
              <a:rPr sz="1500" spc="-25" dirty="0">
                <a:solidFill>
                  <a:srgbClr val="2A2E36"/>
                </a:solidFill>
                <a:latin typeface="Source Sans Pro" panose="020B0503030403020204" pitchFamily="34" charset="0"/>
                <a:ea typeface="Source Sans Pro" panose="020B0503030403020204" pitchFamily="34" charset="0"/>
                <a:cs typeface="Calibri"/>
              </a:rPr>
              <a:t> </a:t>
            </a:r>
            <a:r>
              <a:rPr sz="1500" spc="-40" dirty="0">
                <a:solidFill>
                  <a:srgbClr val="2A2E36"/>
                </a:solidFill>
                <a:latin typeface="Source Sans Pro" panose="020B0503030403020204" pitchFamily="34" charset="0"/>
                <a:ea typeface="Source Sans Pro" panose="020B0503030403020204" pitchFamily="34" charset="0"/>
                <a:cs typeface="Calibri"/>
              </a:rPr>
              <a:t>used</a:t>
            </a:r>
            <a:r>
              <a:rPr sz="1500" spc="-8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to</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set</a:t>
            </a:r>
            <a:r>
              <a:rPr sz="1500" spc="-20" dirty="0">
                <a:solidFill>
                  <a:srgbClr val="2A2E36"/>
                </a:solidFill>
                <a:latin typeface="Source Sans Pro" panose="020B0503030403020204" pitchFamily="34" charset="0"/>
                <a:ea typeface="Source Sans Pro" panose="020B0503030403020204" pitchFamily="34" charset="0"/>
                <a:cs typeface="Calibri"/>
              </a:rPr>
              <a:t> </a:t>
            </a:r>
            <a:r>
              <a:rPr sz="1500" spc="-25" dirty="0">
                <a:solidFill>
                  <a:srgbClr val="2A2E36"/>
                </a:solidFill>
                <a:latin typeface="Source Sans Pro" panose="020B0503030403020204" pitchFamily="34" charset="0"/>
                <a:ea typeface="Source Sans Pro" panose="020B0503030403020204" pitchFamily="34" charset="0"/>
                <a:cs typeface="Calibri"/>
              </a:rPr>
              <a:t>up </a:t>
            </a:r>
            <a:r>
              <a:rPr sz="1500" spc="-20" dirty="0">
                <a:solidFill>
                  <a:srgbClr val="2A2E36"/>
                </a:solidFill>
                <a:latin typeface="Source Sans Pro" panose="020B0503030403020204" pitchFamily="34" charset="0"/>
                <a:ea typeface="Source Sans Pro" panose="020B0503030403020204" pitchFamily="34" charset="0"/>
                <a:cs typeface="Calibri"/>
              </a:rPr>
              <a:t>MFA.</a:t>
            </a:r>
            <a:endParaRPr lang="en-US" sz="1500" spc="-20" dirty="0">
              <a:solidFill>
                <a:srgbClr val="2A2E36"/>
              </a:solidFill>
              <a:latin typeface="Source Sans Pro" panose="020B0503030403020204" pitchFamily="34" charset="0"/>
              <a:ea typeface="Source Sans Pro" panose="020B0503030403020204" pitchFamily="34" charset="0"/>
              <a:cs typeface="Calibri"/>
            </a:endParaRPr>
          </a:p>
          <a:p>
            <a:pPr marL="446405" marR="5080" indent="-434340">
              <a:spcAft>
                <a:spcPts val="300"/>
              </a:spcAft>
              <a:buFont typeface="Arial"/>
              <a:buChar char="•"/>
              <a:tabLst>
                <a:tab pos="446405" algn="l"/>
              </a:tabLst>
            </a:pPr>
            <a:r>
              <a:rPr lang="en-US" sz="1500" spc="-10" dirty="0">
                <a:solidFill>
                  <a:srgbClr val="2A2E36"/>
                </a:solidFill>
                <a:latin typeface="Source Sans Pro" panose="020B0503030403020204" pitchFamily="34" charset="0"/>
                <a:ea typeface="Source Sans Pro" panose="020B0503030403020204" pitchFamily="34" charset="0"/>
                <a:cs typeface="Calibri"/>
              </a:rPr>
              <a:t>Users</a:t>
            </a:r>
            <a:r>
              <a:rPr lang="en-US" sz="1500" spc="-4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should</a:t>
            </a:r>
            <a:r>
              <a:rPr lang="en-US" sz="1500" spc="-6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use</a:t>
            </a:r>
            <a:r>
              <a:rPr lang="en-US" sz="1500" spc="-5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an</a:t>
            </a:r>
            <a:r>
              <a:rPr lang="en-US" sz="1500" spc="-6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active email</a:t>
            </a:r>
            <a:r>
              <a:rPr lang="en-US" sz="1500" spc="-60"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account</a:t>
            </a:r>
            <a:r>
              <a:rPr lang="en-US" sz="1500" spc="-9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they</a:t>
            </a:r>
            <a:r>
              <a:rPr lang="en-US" sz="1500" spc="25" dirty="0">
                <a:solidFill>
                  <a:srgbClr val="2A2E36"/>
                </a:solidFill>
                <a:latin typeface="Source Sans Pro" panose="020B0503030403020204" pitchFamily="34" charset="0"/>
                <a:ea typeface="Source Sans Pro" panose="020B0503030403020204" pitchFamily="34" charset="0"/>
                <a:cs typeface="Calibri"/>
              </a:rPr>
              <a:t> </a:t>
            </a:r>
            <a:r>
              <a:rPr lang="en-US" sz="1500" spc="-20" dirty="0">
                <a:solidFill>
                  <a:srgbClr val="2A2E36"/>
                </a:solidFill>
                <a:latin typeface="Source Sans Pro" panose="020B0503030403020204" pitchFamily="34" charset="0"/>
                <a:ea typeface="Source Sans Pro" panose="020B0503030403020204" pitchFamily="34" charset="0"/>
                <a:cs typeface="Calibri"/>
              </a:rPr>
              <a:t>have access</a:t>
            </a:r>
            <a:r>
              <a:rPr lang="en-US" sz="1500" spc="-35"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to.</a:t>
            </a:r>
            <a:endParaRPr lang="en-US" sz="1500" dirty="0">
              <a:latin typeface="Source Sans Pro" panose="020B0503030403020204" pitchFamily="34" charset="0"/>
              <a:ea typeface="Source Sans Pro" panose="020B0503030403020204" pitchFamily="34" charset="0"/>
              <a:cs typeface="Calibri"/>
            </a:endParaRPr>
          </a:p>
          <a:p>
            <a:pPr marL="446405" marR="5080" indent="-434340">
              <a:lnSpc>
                <a:spcPct val="100000"/>
              </a:lnSpc>
              <a:spcBef>
                <a:spcPts val="100"/>
              </a:spcBef>
              <a:buFont typeface="Arial"/>
              <a:buChar char="•"/>
              <a:tabLst>
                <a:tab pos="446405" algn="l"/>
              </a:tabLst>
            </a:pPr>
            <a:endParaRPr sz="1500" dirty="0">
              <a:latin typeface="Source Sans Pro" panose="020B0503030403020204" pitchFamily="34" charset="0"/>
              <a:ea typeface="Source Sans Pro" panose="020B0503030403020204" pitchFamily="34" charset="0"/>
              <a:cs typeface="Calibri"/>
            </a:endParaRPr>
          </a:p>
        </p:txBody>
      </p:sp>
      <p:sp>
        <p:nvSpPr>
          <p:cNvPr id="11" name="object 11">
            <a:extLst>
              <a:ext uri="{C183D7F6-B498-43B3-948B-1728B52AA6E4}">
                <adec:decorative xmlns:adec="http://schemas.microsoft.com/office/drawing/2017/decorative" val="1"/>
              </a:ext>
            </a:extLst>
          </p:cNvPr>
          <p:cNvSpPr txBox="1"/>
          <p:nvPr/>
        </p:nvSpPr>
        <p:spPr>
          <a:xfrm>
            <a:off x="1536252" y="3616206"/>
            <a:ext cx="978348" cy="577722"/>
          </a:xfrm>
          <a:prstGeom prst="rect">
            <a:avLst/>
          </a:prstGeom>
        </p:spPr>
        <p:txBody>
          <a:bodyPr vert="horz" wrap="square" lIns="0" tIns="7620" rIns="0" bIns="0" rtlCol="0">
            <a:spAutoFit/>
          </a:bodyPr>
          <a:lstStyle/>
          <a:p>
            <a:pPr marL="19685" marR="5080" indent="-7620">
              <a:lnSpc>
                <a:spcPct val="101600"/>
              </a:lnSpc>
              <a:spcBef>
                <a:spcPts val="60"/>
              </a:spcBef>
            </a:pPr>
            <a:r>
              <a:rPr sz="1850" b="1" spc="-10" dirty="0">
                <a:solidFill>
                  <a:srgbClr val="0E3F75"/>
                </a:solidFill>
                <a:latin typeface="Source Sans Pro" panose="020B0503030403020204" pitchFamily="34" charset="0"/>
                <a:ea typeface="Source Sans Pro" panose="020B0503030403020204" pitchFamily="34" charset="0"/>
                <a:cs typeface="Calibri"/>
              </a:rPr>
              <a:t>SMS</a:t>
            </a:r>
            <a:r>
              <a:rPr sz="1850" b="1" spc="-75" dirty="0">
                <a:solidFill>
                  <a:srgbClr val="0E3F75"/>
                </a:solidFill>
                <a:latin typeface="Source Sans Pro" panose="020B0503030403020204" pitchFamily="34" charset="0"/>
                <a:ea typeface="Source Sans Pro" panose="020B0503030403020204" pitchFamily="34" charset="0"/>
                <a:cs typeface="Calibri"/>
              </a:rPr>
              <a:t> </a:t>
            </a:r>
            <a:r>
              <a:rPr sz="1850" b="1" spc="-70" dirty="0">
                <a:solidFill>
                  <a:srgbClr val="0E3F75"/>
                </a:solidFill>
                <a:latin typeface="Source Sans Pro" panose="020B0503030403020204" pitchFamily="34" charset="0"/>
                <a:ea typeface="Source Sans Pro" panose="020B0503030403020204" pitchFamily="34" charset="0"/>
                <a:cs typeface="Calibri"/>
              </a:rPr>
              <a:t>Text </a:t>
            </a:r>
            <a:r>
              <a:rPr sz="1850" b="1" spc="-10" dirty="0">
                <a:solidFill>
                  <a:srgbClr val="0E3F75"/>
                </a:solidFill>
                <a:latin typeface="Source Sans Pro" panose="020B0503030403020204" pitchFamily="34" charset="0"/>
                <a:ea typeface="Source Sans Pro" panose="020B0503030403020204" pitchFamily="34" charset="0"/>
                <a:cs typeface="Calibri"/>
              </a:rPr>
              <a:t>Message</a:t>
            </a:r>
            <a:endParaRPr sz="185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13" name="object 13">
            <a:extLst>
              <a:ext uri="{C183D7F6-B498-43B3-948B-1728B52AA6E4}">
                <adec:decorative xmlns:adec="http://schemas.microsoft.com/office/drawing/2017/decorative" val="1"/>
              </a:ext>
            </a:extLst>
          </p:cNvPr>
          <p:cNvGrpSpPr/>
          <p:nvPr/>
        </p:nvGrpSpPr>
        <p:grpSpPr>
          <a:xfrm>
            <a:off x="1219200" y="2286000"/>
            <a:ext cx="1480185" cy="1115695"/>
            <a:chOff x="1246441" y="2285809"/>
            <a:chExt cx="1480185" cy="1115695"/>
          </a:xfrm>
        </p:grpSpPr>
        <p:sp>
          <p:nvSpPr>
            <p:cNvPr id="14" name="object 14"/>
            <p:cNvSpPr/>
            <p:nvPr/>
          </p:nvSpPr>
          <p:spPr>
            <a:xfrm>
              <a:off x="1251203" y="2290572"/>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solidFill>
              <a:srgbClr val="90D1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5" name="object 15"/>
            <p:cNvSpPr/>
            <p:nvPr/>
          </p:nvSpPr>
          <p:spPr>
            <a:xfrm>
              <a:off x="1251203" y="2290572"/>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6" name="object 16"/>
            <p:cNvSpPr/>
            <p:nvPr/>
          </p:nvSpPr>
          <p:spPr>
            <a:xfrm>
              <a:off x="1772410" y="2499360"/>
              <a:ext cx="429259" cy="688340"/>
            </a:xfrm>
            <a:custGeom>
              <a:avLst/>
              <a:gdLst/>
              <a:ahLst/>
              <a:cxnLst/>
              <a:rect l="l" t="t" r="r" b="b"/>
              <a:pathLst>
                <a:path w="429260" h="688339">
                  <a:moveTo>
                    <a:pt x="351764" y="0"/>
                  </a:moveTo>
                  <a:lnTo>
                    <a:pt x="77495" y="0"/>
                  </a:lnTo>
                  <a:lnTo>
                    <a:pt x="47790" y="5842"/>
                  </a:lnTo>
                  <a:lnTo>
                    <a:pt x="23126" y="21602"/>
                  </a:lnTo>
                  <a:lnTo>
                    <a:pt x="6248" y="44653"/>
                  </a:lnTo>
                  <a:lnTo>
                    <a:pt x="0" y="72453"/>
                  </a:lnTo>
                  <a:lnTo>
                    <a:pt x="0" y="615886"/>
                  </a:lnTo>
                  <a:lnTo>
                    <a:pt x="6248" y="644855"/>
                  </a:lnTo>
                  <a:lnTo>
                    <a:pt x="23126" y="667778"/>
                  </a:lnTo>
                  <a:lnTo>
                    <a:pt x="47790" y="682891"/>
                  </a:lnTo>
                  <a:lnTo>
                    <a:pt x="77495" y="688340"/>
                  </a:lnTo>
                  <a:lnTo>
                    <a:pt x="351764" y="688340"/>
                  </a:lnTo>
                  <a:lnTo>
                    <a:pt x="381469" y="682891"/>
                  </a:lnTo>
                  <a:lnTo>
                    <a:pt x="406184" y="667778"/>
                  </a:lnTo>
                  <a:lnTo>
                    <a:pt x="411556" y="660450"/>
                  </a:lnTo>
                  <a:lnTo>
                    <a:pt x="77495" y="660450"/>
                  </a:lnTo>
                  <a:lnTo>
                    <a:pt x="58750" y="657009"/>
                  </a:lnTo>
                  <a:lnTo>
                    <a:pt x="43599" y="647598"/>
                  </a:lnTo>
                  <a:lnTo>
                    <a:pt x="33477" y="633437"/>
                  </a:lnTo>
                  <a:lnTo>
                    <a:pt x="29794" y="615886"/>
                  </a:lnTo>
                  <a:lnTo>
                    <a:pt x="29794" y="557364"/>
                  </a:lnTo>
                  <a:lnTo>
                    <a:pt x="429260" y="557364"/>
                  </a:lnTo>
                  <a:lnTo>
                    <a:pt x="429260" y="529475"/>
                  </a:lnTo>
                  <a:lnTo>
                    <a:pt x="29794" y="529475"/>
                  </a:lnTo>
                  <a:lnTo>
                    <a:pt x="29794" y="122605"/>
                  </a:lnTo>
                  <a:lnTo>
                    <a:pt x="429260" y="122605"/>
                  </a:lnTo>
                  <a:lnTo>
                    <a:pt x="429260" y="94767"/>
                  </a:lnTo>
                  <a:lnTo>
                    <a:pt x="29794" y="94767"/>
                  </a:lnTo>
                  <a:lnTo>
                    <a:pt x="29794" y="72453"/>
                  </a:lnTo>
                  <a:lnTo>
                    <a:pt x="58750" y="31318"/>
                  </a:lnTo>
                  <a:lnTo>
                    <a:pt x="410768" y="27889"/>
                  </a:lnTo>
                  <a:lnTo>
                    <a:pt x="406184" y="21602"/>
                  </a:lnTo>
                  <a:lnTo>
                    <a:pt x="381469" y="5842"/>
                  </a:lnTo>
                  <a:lnTo>
                    <a:pt x="351764"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7" name="object 17"/>
            <p:cNvPicPr/>
            <p:nvPr/>
          </p:nvPicPr>
          <p:blipFill>
            <a:blip r:embed="rId2" cstate="print"/>
            <a:stretch>
              <a:fillRect/>
            </a:stretch>
          </p:blipFill>
          <p:spPr>
            <a:xfrm>
              <a:off x="2124455" y="3057144"/>
              <a:ext cx="77723" cy="103618"/>
            </a:xfrm>
            <a:prstGeom prst="rect">
              <a:avLst/>
            </a:prstGeom>
          </p:spPr>
        </p:pic>
        <p:sp>
          <p:nvSpPr>
            <p:cNvPr id="18" name="object 18"/>
            <p:cNvSpPr/>
            <p:nvPr/>
          </p:nvSpPr>
          <p:spPr>
            <a:xfrm>
              <a:off x="2171700" y="2622804"/>
              <a:ext cx="30480" cy="407034"/>
            </a:xfrm>
            <a:custGeom>
              <a:avLst/>
              <a:gdLst/>
              <a:ahLst/>
              <a:cxnLst/>
              <a:rect l="l" t="t" r="r" b="b"/>
              <a:pathLst>
                <a:path w="30480" h="407035">
                  <a:moveTo>
                    <a:pt x="30467" y="0"/>
                  </a:moveTo>
                  <a:lnTo>
                    <a:pt x="0" y="0"/>
                  </a:lnTo>
                  <a:lnTo>
                    <a:pt x="0" y="406717"/>
                  </a:lnTo>
                  <a:lnTo>
                    <a:pt x="30467" y="406717"/>
                  </a:lnTo>
                  <a:lnTo>
                    <a:pt x="30467"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9" name="object 19"/>
            <p:cNvPicPr/>
            <p:nvPr/>
          </p:nvPicPr>
          <p:blipFill>
            <a:blip r:embed="rId3" cstate="print"/>
            <a:stretch>
              <a:fillRect/>
            </a:stretch>
          </p:blipFill>
          <p:spPr>
            <a:xfrm>
              <a:off x="2124455" y="2526792"/>
              <a:ext cx="77723" cy="67043"/>
            </a:xfrm>
            <a:prstGeom prst="rect">
              <a:avLst/>
            </a:prstGeom>
          </p:spPr>
        </p:pic>
        <p:pic>
          <p:nvPicPr>
            <p:cNvPr id="20" name="object 20"/>
            <p:cNvPicPr/>
            <p:nvPr/>
          </p:nvPicPr>
          <p:blipFill>
            <a:blip r:embed="rId4" cstate="print"/>
            <a:stretch>
              <a:fillRect/>
            </a:stretch>
          </p:blipFill>
          <p:spPr>
            <a:xfrm>
              <a:off x="1949195" y="3072384"/>
              <a:ext cx="76199" cy="68579"/>
            </a:xfrm>
            <a:prstGeom prst="rect">
              <a:avLst/>
            </a:prstGeom>
          </p:spPr>
        </p:pic>
      </p:grpSp>
      <p:sp>
        <p:nvSpPr>
          <p:cNvPr id="24" name="object 24">
            <a:extLst>
              <a:ext uri="{C183D7F6-B498-43B3-948B-1728B52AA6E4}">
                <adec:decorative xmlns:adec="http://schemas.microsoft.com/office/drawing/2017/decorative" val="1"/>
              </a:ext>
            </a:extLst>
          </p:cNvPr>
          <p:cNvSpPr txBox="1"/>
          <p:nvPr/>
        </p:nvSpPr>
        <p:spPr>
          <a:xfrm>
            <a:off x="5348059" y="3673606"/>
            <a:ext cx="671741" cy="296876"/>
          </a:xfrm>
          <a:prstGeom prst="rect">
            <a:avLst/>
          </a:prstGeom>
        </p:spPr>
        <p:txBody>
          <a:bodyPr vert="horz" wrap="square" lIns="0" tIns="12065" rIns="0" bIns="0" rtlCol="0">
            <a:spAutoFit/>
          </a:bodyPr>
          <a:lstStyle/>
          <a:p>
            <a:pPr marL="12700">
              <a:lnSpc>
                <a:spcPct val="100000"/>
              </a:lnSpc>
              <a:spcBef>
                <a:spcPts val="95"/>
              </a:spcBef>
            </a:pPr>
            <a:r>
              <a:rPr sz="1850" b="1" spc="-10" dirty="0">
                <a:solidFill>
                  <a:srgbClr val="025FBA"/>
                </a:solidFill>
                <a:latin typeface="Source Sans Pro" panose="020B0503030403020204" pitchFamily="34" charset="0"/>
                <a:ea typeface="Source Sans Pro" panose="020B0503030403020204" pitchFamily="34" charset="0"/>
                <a:cs typeface="Calibri"/>
              </a:rPr>
              <a:t>Email</a:t>
            </a:r>
            <a:endParaRPr sz="1850" dirty="0">
              <a:latin typeface="Source Sans Pro" panose="020B0503030403020204" pitchFamily="34" charset="0"/>
              <a:ea typeface="Source Sans Pro" panose="020B0503030403020204" pitchFamily="34" charset="0"/>
              <a:cs typeface="Calibri"/>
            </a:endParaRPr>
          </a:p>
        </p:txBody>
      </p:sp>
      <p:grpSp>
        <p:nvGrpSpPr>
          <p:cNvPr id="26" name="object 26">
            <a:extLst>
              <a:ext uri="{C183D7F6-B498-43B3-948B-1728B52AA6E4}">
                <adec:decorative xmlns:adec="http://schemas.microsoft.com/office/drawing/2017/decorative" val="1"/>
              </a:ext>
            </a:extLst>
          </p:cNvPr>
          <p:cNvGrpSpPr/>
          <p:nvPr/>
        </p:nvGrpSpPr>
        <p:grpSpPr>
          <a:xfrm>
            <a:off x="4900993" y="2285809"/>
            <a:ext cx="1480185" cy="1115695"/>
            <a:chOff x="4900993" y="2285809"/>
            <a:chExt cx="1480185" cy="1115695"/>
          </a:xfrm>
        </p:grpSpPr>
        <p:sp>
          <p:nvSpPr>
            <p:cNvPr id="27" name="object 27"/>
            <p:cNvSpPr/>
            <p:nvPr/>
          </p:nvSpPr>
          <p:spPr>
            <a:xfrm>
              <a:off x="4905755" y="2290572"/>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solidFill>
              <a:srgbClr val="0192F8"/>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p:nvPr/>
          </p:nvSpPr>
          <p:spPr>
            <a:xfrm>
              <a:off x="4905755" y="2290572"/>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9" name="object 29"/>
            <p:cNvSpPr/>
            <p:nvPr/>
          </p:nvSpPr>
          <p:spPr>
            <a:xfrm>
              <a:off x="5297423" y="2502408"/>
              <a:ext cx="688340" cy="685800"/>
            </a:xfrm>
            <a:custGeom>
              <a:avLst/>
              <a:gdLst/>
              <a:ahLst/>
              <a:cxnLst/>
              <a:rect l="l" t="t" r="r" b="b"/>
              <a:pathLst>
                <a:path w="688339" h="685800">
                  <a:moveTo>
                    <a:pt x="344169" y="0"/>
                  </a:moveTo>
                  <a:lnTo>
                    <a:pt x="333222" y="1714"/>
                  </a:lnTo>
                  <a:lnTo>
                    <a:pt x="323380" y="6845"/>
                  </a:lnTo>
                  <a:lnTo>
                    <a:pt x="17818" y="235026"/>
                  </a:lnTo>
                  <a:lnTo>
                    <a:pt x="11874" y="238061"/>
                  </a:lnTo>
                  <a:lnTo>
                    <a:pt x="8902" y="244144"/>
                  </a:lnTo>
                  <a:lnTo>
                    <a:pt x="2971" y="250228"/>
                  </a:lnTo>
                  <a:lnTo>
                    <a:pt x="2971" y="253276"/>
                  </a:lnTo>
                  <a:lnTo>
                    <a:pt x="0" y="259359"/>
                  </a:lnTo>
                  <a:lnTo>
                    <a:pt x="2971" y="262407"/>
                  </a:lnTo>
                  <a:lnTo>
                    <a:pt x="2971" y="645756"/>
                  </a:lnTo>
                  <a:lnTo>
                    <a:pt x="5613" y="660908"/>
                  </a:lnTo>
                  <a:lnTo>
                    <a:pt x="12992" y="673506"/>
                  </a:lnTo>
                  <a:lnTo>
                    <a:pt x="24256" y="682104"/>
                  </a:lnTo>
                  <a:lnTo>
                    <a:pt x="38544" y="685292"/>
                  </a:lnTo>
                  <a:lnTo>
                    <a:pt x="649782" y="685292"/>
                  </a:lnTo>
                  <a:lnTo>
                    <a:pt x="684631" y="661720"/>
                  </a:lnTo>
                  <a:lnTo>
                    <a:pt x="685990" y="657910"/>
                  </a:lnTo>
                  <a:lnTo>
                    <a:pt x="32651" y="657910"/>
                  </a:lnTo>
                  <a:lnTo>
                    <a:pt x="29692" y="651840"/>
                  </a:lnTo>
                  <a:lnTo>
                    <a:pt x="29692" y="283718"/>
                  </a:lnTo>
                  <a:lnTo>
                    <a:pt x="90378" y="283718"/>
                  </a:lnTo>
                  <a:lnTo>
                    <a:pt x="38544" y="253276"/>
                  </a:lnTo>
                  <a:lnTo>
                    <a:pt x="338226" y="28143"/>
                  </a:lnTo>
                  <a:lnTo>
                    <a:pt x="393759" y="28143"/>
                  </a:lnTo>
                  <a:lnTo>
                    <a:pt x="364959" y="6845"/>
                  </a:lnTo>
                  <a:lnTo>
                    <a:pt x="355117" y="1714"/>
                  </a:lnTo>
                  <a:lnTo>
                    <a:pt x="344169" y="0"/>
                  </a:lnTo>
                  <a:close/>
                </a:path>
                <a:path w="688339" h="685800">
                  <a:moveTo>
                    <a:pt x="688339" y="280670"/>
                  </a:moveTo>
                  <a:lnTo>
                    <a:pt x="658647" y="280670"/>
                  </a:lnTo>
                  <a:lnTo>
                    <a:pt x="658647" y="651840"/>
                  </a:lnTo>
                  <a:lnTo>
                    <a:pt x="652716" y="657910"/>
                  </a:lnTo>
                  <a:lnTo>
                    <a:pt x="685990" y="657910"/>
                  </a:lnTo>
                  <a:lnTo>
                    <a:pt x="687323" y="654304"/>
                  </a:lnTo>
                  <a:lnTo>
                    <a:pt x="688339" y="645756"/>
                  </a:lnTo>
                  <a:lnTo>
                    <a:pt x="688339" y="280670"/>
                  </a:lnTo>
                  <a:close/>
                </a:path>
                <a:path w="688339" h="685800">
                  <a:moveTo>
                    <a:pt x="90378" y="283718"/>
                  </a:moveTo>
                  <a:lnTo>
                    <a:pt x="29692" y="283718"/>
                  </a:lnTo>
                  <a:lnTo>
                    <a:pt x="338239" y="463207"/>
                  </a:lnTo>
                  <a:lnTo>
                    <a:pt x="350126" y="463207"/>
                  </a:lnTo>
                  <a:lnTo>
                    <a:pt x="401557" y="432777"/>
                  </a:lnTo>
                  <a:lnTo>
                    <a:pt x="344182" y="432777"/>
                  </a:lnTo>
                  <a:lnTo>
                    <a:pt x="90378" y="283718"/>
                  </a:lnTo>
                  <a:close/>
                </a:path>
                <a:path w="688339" h="685800">
                  <a:moveTo>
                    <a:pt x="649782" y="217474"/>
                  </a:moveTo>
                  <a:lnTo>
                    <a:pt x="649782" y="253276"/>
                  </a:lnTo>
                  <a:lnTo>
                    <a:pt x="344182" y="432777"/>
                  </a:lnTo>
                  <a:lnTo>
                    <a:pt x="401557" y="432777"/>
                  </a:lnTo>
                  <a:lnTo>
                    <a:pt x="658647" y="280670"/>
                  </a:lnTo>
                  <a:lnTo>
                    <a:pt x="688327" y="280657"/>
                  </a:lnTo>
                  <a:lnTo>
                    <a:pt x="688327" y="265442"/>
                  </a:lnTo>
                  <a:lnTo>
                    <a:pt x="649782" y="217474"/>
                  </a:lnTo>
                  <a:close/>
                </a:path>
                <a:path w="688339" h="685800">
                  <a:moveTo>
                    <a:pt x="393759" y="28143"/>
                  </a:moveTo>
                  <a:lnTo>
                    <a:pt x="350100" y="28143"/>
                  </a:lnTo>
                  <a:lnTo>
                    <a:pt x="649782" y="253276"/>
                  </a:lnTo>
                  <a:lnTo>
                    <a:pt x="649782" y="217474"/>
                  </a:lnTo>
                  <a:lnTo>
                    <a:pt x="393759" y="28143"/>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4" name="object 34"/>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15</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424" y="-13406"/>
            <a:ext cx="6613633" cy="1441817"/>
          </a:xfrm>
          <a:prstGeom prst="rect">
            <a:avLst/>
          </a:prstGeom>
        </p:spPr>
        <p:txBody>
          <a:bodyPr vert="horz" wrap="square" lIns="0" tIns="51891" rIns="0" bIns="0" rtlCol="0" anchor="t">
            <a:spAutoFit/>
          </a:bodyPr>
          <a:lstStyle/>
          <a:p>
            <a:pPr marL="12700">
              <a:lnSpc>
                <a:spcPct val="153062"/>
              </a:lnSpc>
              <a:spcBef>
                <a:spcPts val="100"/>
              </a:spcBef>
            </a:pPr>
            <a:r>
              <a:rPr sz="2600" spc="-60" dirty="0">
                <a:latin typeface="Source Sans Pro" panose="020B0503030403020204" pitchFamily="34" charset="0"/>
                <a:ea typeface="Source Sans Pro" panose="020B0503030403020204" pitchFamily="34" charset="0"/>
              </a:rPr>
              <a:t>MFA </a:t>
            </a:r>
            <a:r>
              <a:rPr sz="2600" spc="-30" dirty="0">
                <a:latin typeface="Source Sans Pro" panose="020B0503030403020204" pitchFamily="34" charset="0"/>
                <a:ea typeface="Source Sans Pro" panose="020B0503030403020204" pitchFamily="34" charset="0"/>
              </a:rPr>
              <a:t>REGISTRATION</a:t>
            </a:r>
            <a:r>
              <a:rPr sz="2600" spc="-40"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OPTIONS</a:t>
            </a:r>
            <a:r>
              <a:rPr lang="en-US" sz="2600" spc="-10" dirty="0">
                <a:latin typeface="Source Sans Pro" panose="020B0503030403020204" pitchFamily="34" charset="0"/>
                <a:ea typeface="Source Sans Pro" panose="020B0503030403020204" pitchFamily="34" charset="0"/>
              </a:rPr>
              <a:t> (2 of 2)</a:t>
            </a:r>
            <a:endParaRPr lang="en-US" sz="2600" dirty="0">
              <a:latin typeface="Source Sans Pro" panose="020B0503030403020204" pitchFamily="34" charset="0"/>
              <a:ea typeface="Source Sans Pro" panose="020B0503030403020204" pitchFamily="34" charset="0"/>
            </a:endParaRPr>
          </a:p>
          <a:p>
            <a:pPr marL="24765" marR="5080">
              <a:lnSpc>
                <a:spcPct val="140127"/>
              </a:lnSpc>
              <a:spcBef>
                <a:spcPts val="315"/>
              </a:spcBef>
            </a:pPr>
            <a:r>
              <a:rPr sz="1800" b="0" spc="-35" dirty="0">
                <a:latin typeface="Source Sans Pro" panose="020B0503030403020204" pitchFamily="34" charset="0"/>
                <a:ea typeface="Source Sans Pro" panose="020B0503030403020204" pitchFamily="34" charset="0"/>
              </a:rPr>
              <a:t>There</a:t>
            </a:r>
            <a:r>
              <a:rPr sz="1800" b="0" spc="-110" dirty="0">
                <a:latin typeface="Source Sans Pro" panose="020B0503030403020204" pitchFamily="34" charset="0"/>
                <a:ea typeface="Source Sans Pro" panose="020B0503030403020204" pitchFamily="34" charset="0"/>
              </a:rPr>
              <a:t> </a:t>
            </a:r>
            <a:r>
              <a:rPr sz="1800" b="0" dirty="0">
                <a:latin typeface="Source Sans Pro" panose="020B0503030403020204" pitchFamily="34" charset="0"/>
                <a:ea typeface="Source Sans Pro" panose="020B0503030403020204" pitchFamily="34" charset="0"/>
              </a:rPr>
              <a:t>are</a:t>
            </a:r>
            <a:r>
              <a:rPr sz="1800" b="0" spc="-75" dirty="0">
                <a:latin typeface="Source Sans Pro" panose="020B0503030403020204" pitchFamily="34" charset="0"/>
                <a:ea typeface="Source Sans Pro" panose="020B0503030403020204" pitchFamily="34" charset="0"/>
              </a:rPr>
              <a:t> </a:t>
            </a:r>
            <a:r>
              <a:rPr sz="1800" b="0" dirty="0">
                <a:latin typeface="Source Sans Pro" panose="020B0503030403020204" pitchFamily="34" charset="0"/>
                <a:ea typeface="Source Sans Pro" panose="020B0503030403020204" pitchFamily="34" charset="0"/>
              </a:rPr>
              <a:t>four</a:t>
            </a:r>
            <a:r>
              <a:rPr sz="1800" b="0" spc="-60" dirty="0">
                <a:latin typeface="Source Sans Pro" panose="020B0503030403020204" pitchFamily="34" charset="0"/>
                <a:ea typeface="Source Sans Pro" panose="020B0503030403020204" pitchFamily="34" charset="0"/>
              </a:rPr>
              <a:t> </a:t>
            </a:r>
            <a:r>
              <a:rPr sz="1800" b="0" spc="-10" dirty="0">
                <a:latin typeface="Source Sans Pro" panose="020B0503030403020204" pitchFamily="34" charset="0"/>
                <a:ea typeface="Source Sans Pro" panose="020B0503030403020204" pitchFamily="34" charset="0"/>
              </a:rPr>
              <a:t>options</a:t>
            </a:r>
            <a:r>
              <a:rPr sz="1800" b="0" spc="-35" dirty="0">
                <a:latin typeface="Source Sans Pro" panose="020B0503030403020204" pitchFamily="34" charset="0"/>
                <a:ea typeface="Source Sans Pro" panose="020B0503030403020204" pitchFamily="34" charset="0"/>
              </a:rPr>
              <a:t> </a:t>
            </a:r>
            <a:r>
              <a:rPr sz="1800" b="0" spc="-40" dirty="0">
                <a:latin typeface="Source Sans Pro" panose="020B0503030403020204" pitchFamily="34" charset="0"/>
                <a:ea typeface="Source Sans Pro" panose="020B0503030403020204" pitchFamily="34" charset="0"/>
              </a:rPr>
              <a:t>available</a:t>
            </a:r>
            <a:r>
              <a:rPr sz="1800" b="0" spc="-55" dirty="0">
                <a:latin typeface="Source Sans Pro" panose="020B0503030403020204" pitchFamily="34" charset="0"/>
                <a:ea typeface="Source Sans Pro" panose="020B0503030403020204" pitchFamily="34" charset="0"/>
              </a:rPr>
              <a:t> </a:t>
            </a:r>
            <a:r>
              <a:rPr sz="1800" b="0" spc="-10" dirty="0">
                <a:latin typeface="Source Sans Pro" panose="020B0503030403020204" pitchFamily="34" charset="0"/>
                <a:ea typeface="Source Sans Pro" panose="020B0503030403020204" pitchFamily="34" charset="0"/>
              </a:rPr>
              <a:t>for</a:t>
            </a:r>
            <a:r>
              <a:rPr sz="1800" b="0" spc="-85" dirty="0">
                <a:latin typeface="Source Sans Pro" panose="020B0503030403020204" pitchFamily="34" charset="0"/>
                <a:ea typeface="Source Sans Pro" panose="020B0503030403020204" pitchFamily="34" charset="0"/>
              </a:rPr>
              <a:t> </a:t>
            </a:r>
            <a:r>
              <a:rPr sz="1800" b="0" spc="-40" dirty="0">
                <a:latin typeface="Source Sans Pro" panose="020B0503030403020204" pitchFamily="34" charset="0"/>
                <a:ea typeface="Source Sans Pro" panose="020B0503030403020204" pitchFamily="34" charset="0"/>
              </a:rPr>
              <a:t>MFA</a:t>
            </a:r>
            <a:r>
              <a:rPr sz="1800" b="0" spc="-70" dirty="0">
                <a:latin typeface="Source Sans Pro" panose="020B0503030403020204" pitchFamily="34" charset="0"/>
                <a:ea typeface="Source Sans Pro" panose="020B0503030403020204" pitchFamily="34" charset="0"/>
              </a:rPr>
              <a:t> </a:t>
            </a:r>
            <a:r>
              <a:rPr sz="1800" b="0" spc="-40" dirty="0">
                <a:latin typeface="Source Sans Pro" panose="020B0503030403020204" pitchFamily="34" charset="0"/>
                <a:ea typeface="Source Sans Pro" panose="020B0503030403020204" pitchFamily="34" charset="0"/>
              </a:rPr>
              <a:t>Registration. </a:t>
            </a:r>
            <a:r>
              <a:rPr sz="1800" b="0" spc="-35" dirty="0">
                <a:latin typeface="Source Sans Pro" panose="020B0503030403020204" pitchFamily="34" charset="0"/>
                <a:ea typeface="Source Sans Pro" panose="020B0503030403020204" pitchFamily="34" charset="0"/>
              </a:rPr>
              <a:t>Please</a:t>
            </a:r>
            <a:r>
              <a:rPr sz="1800" b="0" spc="-105" dirty="0">
                <a:latin typeface="Source Sans Pro" panose="020B0503030403020204" pitchFamily="34" charset="0"/>
                <a:ea typeface="Source Sans Pro" panose="020B0503030403020204" pitchFamily="34" charset="0"/>
              </a:rPr>
              <a:t> </a:t>
            </a:r>
            <a:r>
              <a:rPr sz="1800" b="0" spc="-10" dirty="0">
                <a:latin typeface="Source Sans Pro" panose="020B0503030403020204" pitchFamily="34" charset="0"/>
                <a:ea typeface="Source Sans Pro" panose="020B0503030403020204" pitchFamily="34" charset="0"/>
              </a:rPr>
              <a:t>register</a:t>
            </a:r>
            <a:r>
              <a:rPr sz="1800" b="0" spc="15" dirty="0">
                <a:latin typeface="Source Sans Pro" panose="020B0503030403020204" pitchFamily="34" charset="0"/>
                <a:ea typeface="Source Sans Pro" panose="020B0503030403020204" pitchFamily="34" charset="0"/>
              </a:rPr>
              <a:t> </a:t>
            </a:r>
            <a:r>
              <a:rPr sz="1800" b="0" spc="-25" dirty="0">
                <a:latin typeface="Source Sans Pro" panose="020B0503030403020204" pitchFamily="34" charset="0"/>
                <a:ea typeface="Source Sans Pro" panose="020B0503030403020204" pitchFamily="34" charset="0"/>
              </a:rPr>
              <a:t>for </a:t>
            </a:r>
            <a:r>
              <a:rPr sz="1800" b="0" dirty="0">
                <a:latin typeface="Source Sans Pro" panose="020B0503030403020204" pitchFamily="34" charset="0"/>
                <a:ea typeface="Source Sans Pro" panose="020B0503030403020204" pitchFamily="34" charset="0"/>
              </a:rPr>
              <a:t>at</a:t>
            </a:r>
            <a:r>
              <a:rPr sz="1800" b="0" spc="-35" dirty="0">
                <a:latin typeface="Source Sans Pro" panose="020B0503030403020204" pitchFamily="34" charset="0"/>
                <a:ea typeface="Source Sans Pro" panose="020B0503030403020204" pitchFamily="34" charset="0"/>
              </a:rPr>
              <a:t> </a:t>
            </a:r>
            <a:r>
              <a:rPr sz="1800" b="0" spc="-10" dirty="0">
                <a:latin typeface="Source Sans Pro" panose="020B0503030403020204" pitchFamily="34" charset="0"/>
                <a:ea typeface="Source Sans Pro" panose="020B0503030403020204" pitchFamily="34" charset="0"/>
              </a:rPr>
              <a:t>least</a:t>
            </a:r>
            <a:r>
              <a:rPr sz="1800" b="0" spc="-70" dirty="0">
                <a:latin typeface="Source Sans Pro" panose="020B0503030403020204" pitchFamily="34" charset="0"/>
                <a:ea typeface="Source Sans Pro" panose="020B0503030403020204" pitchFamily="34" charset="0"/>
              </a:rPr>
              <a:t> </a:t>
            </a:r>
            <a:r>
              <a:rPr sz="1800" spc="-20" dirty="0">
                <a:latin typeface="Source Sans Pro" panose="020B0503030403020204" pitchFamily="34" charset="0"/>
                <a:ea typeface="Source Sans Pro" panose="020B0503030403020204" pitchFamily="34" charset="0"/>
              </a:rPr>
              <a:t>two</a:t>
            </a:r>
            <a:r>
              <a:rPr sz="1800" spc="-110" dirty="0">
                <a:latin typeface="Source Sans Pro" panose="020B0503030403020204" pitchFamily="34" charset="0"/>
                <a:ea typeface="Source Sans Pro" panose="020B0503030403020204" pitchFamily="34" charset="0"/>
              </a:rPr>
              <a:t> </a:t>
            </a:r>
            <a:r>
              <a:rPr sz="1800" b="0" spc="-35" dirty="0">
                <a:latin typeface="Source Sans Pro" panose="020B0503030403020204" pitchFamily="34" charset="0"/>
                <a:ea typeface="Source Sans Pro" panose="020B0503030403020204" pitchFamily="34" charset="0"/>
              </a:rPr>
              <a:t>MFA</a:t>
            </a:r>
            <a:r>
              <a:rPr sz="1800" b="0" spc="-80" dirty="0">
                <a:latin typeface="Source Sans Pro" panose="020B0503030403020204" pitchFamily="34" charset="0"/>
                <a:ea typeface="Source Sans Pro" panose="020B0503030403020204" pitchFamily="34" charset="0"/>
              </a:rPr>
              <a:t> </a:t>
            </a:r>
            <a:r>
              <a:rPr sz="1800" b="0" spc="-10" dirty="0">
                <a:latin typeface="Source Sans Pro" panose="020B0503030403020204" pitchFamily="34" charset="0"/>
                <a:ea typeface="Source Sans Pro" panose="020B0503030403020204" pitchFamily="34" charset="0"/>
              </a:rPr>
              <a:t>options.</a:t>
            </a:r>
            <a:endParaRPr sz="1800" dirty="0">
              <a:latin typeface="Source Sans Pro" panose="020B0503030403020204" pitchFamily="34" charset="0"/>
              <a:ea typeface="Source Sans Pro" panose="020B0503030403020204" pitchFamily="34" charset="0"/>
            </a:endParaRPr>
          </a:p>
        </p:txBody>
      </p:sp>
      <p:sp>
        <p:nvSpPr>
          <p:cNvPr id="37" name="object 37"/>
          <p:cNvSpPr txBox="1"/>
          <p:nvPr/>
        </p:nvSpPr>
        <p:spPr>
          <a:xfrm>
            <a:off x="533400" y="1524000"/>
            <a:ext cx="6553200" cy="750847"/>
          </a:xfrm>
          <a:prstGeom prst="rect">
            <a:avLst/>
          </a:prstGeom>
        </p:spPr>
        <p:txBody>
          <a:bodyPr vert="horz" wrap="square" lIns="0" tIns="12065" rIns="0" bIns="0" rtlCol="0">
            <a:spAutoFit/>
          </a:bodyPr>
          <a:lstStyle/>
          <a:p>
            <a:pPr marL="6350" marR="5080" indent="-6350">
              <a:lnSpc>
                <a:spcPct val="100000"/>
              </a:lnSpc>
              <a:spcBef>
                <a:spcPts val="95"/>
              </a:spcBef>
            </a:pPr>
            <a:r>
              <a:rPr sz="1600" b="1"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It</a:t>
            </a:r>
            <a:r>
              <a:rPr sz="1600" b="1" u="sng" spc="-10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is</a:t>
            </a:r>
            <a:r>
              <a:rPr sz="1600" b="1" u="sng" spc="-6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4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recommended</a:t>
            </a:r>
            <a:r>
              <a:rPr sz="1600" b="1" u="sng" spc="-13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2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to</a:t>
            </a:r>
            <a:r>
              <a:rPr sz="1600" b="1" u="sng" spc="-8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choose</a:t>
            </a:r>
            <a:r>
              <a:rPr sz="1600" b="1" u="sng" spc="-2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a</a:t>
            </a:r>
            <a:r>
              <a:rPr sz="1600" b="1" u="sng" spc="-8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2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combinationof</a:t>
            </a:r>
            <a:r>
              <a:rPr sz="1600" b="1" u="sng" spc="-5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6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phone-</a:t>
            </a:r>
            <a:r>
              <a:rPr sz="1600" b="1" u="sng"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based</a:t>
            </a:r>
            <a:r>
              <a:rPr sz="1600" b="1" u="sng" spc="-4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and</a:t>
            </a:r>
            <a:r>
              <a:rPr sz="1600" b="1" u="sng" spc="-55"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email</a:t>
            </a:r>
            <a:r>
              <a:rPr sz="1600" b="1" u="sng" spc="-114"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 </a:t>
            </a:r>
            <a:r>
              <a:rPr sz="1600" b="1" u="sng" spc="-10" dirty="0">
                <a:solidFill>
                  <a:srgbClr val="2A2E36"/>
                </a:solidFill>
                <a:uFill>
                  <a:solidFill>
                    <a:srgbClr val="000000"/>
                  </a:solidFill>
                </a:uFill>
                <a:latin typeface="Source Sans Pro" panose="020B0503030403020204" pitchFamily="34" charset="0"/>
                <a:ea typeface="Source Sans Pro" panose="020B0503030403020204" pitchFamily="34" charset="0"/>
                <a:cs typeface="Calibri"/>
              </a:rPr>
              <a:t>options</a:t>
            </a:r>
            <a:r>
              <a:rPr sz="1600" b="1" u="none" spc="-10" dirty="0">
                <a:solidFill>
                  <a:srgbClr val="2A2E36"/>
                </a:solidFill>
                <a:latin typeface="Source Sans Pro" panose="020B0503030403020204" pitchFamily="34" charset="0"/>
                <a:ea typeface="Source Sans Pro" panose="020B0503030403020204" pitchFamily="34" charset="0"/>
                <a:cs typeface="Calibri"/>
              </a:rPr>
              <a:t> </a:t>
            </a:r>
            <a:r>
              <a:rPr sz="1600" b="1" u="none" dirty="0">
                <a:solidFill>
                  <a:srgbClr val="2A2E36"/>
                </a:solidFill>
                <a:latin typeface="Source Sans Pro" panose="020B0503030403020204" pitchFamily="34" charset="0"/>
                <a:ea typeface="Source Sans Pro" panose="020B0503030403020204" pitchFamily="34" charset="0"/>
                <a:cs typeface="Calibri"/>
              </a:rPr>
              <a:t>just </a:t>
            </a:r>
            <a:r>
              <a:rPr sz="1600" b="1" u="none" spc="-10" dirty="0">
                <a:solidFill>
                  <a:srgbClr val="2A2E36"/>
                </a:solidFill>
                <a:latin typeface="Source Sans Pro" panose="020B0503030403020204" pitchFamily="34" charset="0"/>
                <a:ea typeface="Source Sans Pro" panose="020B0503030403020204" pitchFamily="34" charset="0"/>
                <a:cs typeface="Calibri"/>
              </a:rPr>
              <a:t>in</a:t>
            </a:r>
            <a:r>
              <a:rPr sz="1600" b="1" u="none" spc="-130" dirty="0">
                <a:solidFill>
                  <a:srgbClr val="2A2E36"/>
                </a:solidFill>
                <a:latin typeface="Source Sans Pro" panose="020B0503030403020204" pitchFamily="34" charset="0"/>
                <a:ea typeface="Source Sans Pro" panose="020B0503030403020204" pitchFamily="34" charset="0"/>
                <a:cs typeface="Calibri"/>
              </a:rPr>
              <a:t> </a:t>
            </a:r>
            <a:r>
              <a:rPr sz="1600" b="1" u="none" spc="-10" dirty="0">
                <a:solidFill>
                  <a:srgbClr val="2A2E36"/>
                </a:solidFill>
                <a:latin typeface="Source Sans Pro" panose="020B0503030403020204" pitchFamily="34" charset="0"/>
                <a:ea typeface="Source Sans Pro" panose="020B0503030403020204" pitchFamily="34" charset="0"/>
                <a:cs typeface="Calibri"/>
              </a:rPr>
              <a:t>case</a:t>
            </a:r>
            <a:r>
              <a:rPr sz="1600" b="1" u="none" spc="-85" dirty="0">
                <a:solidFill>
                  <a:srgbClr val="2A2E36"/>
                </a:solidFill>
                <a:latin typeface="Source Sans Pro" panose="020B0503030403020204" pitchFamily="34" charset="0"/>
                <a:ea typeface="Source Sans Pro" panose="020B0503030403020204" pitchFamily="34" charset="0"/>
                <a:cs typeface="Calibri"/>
              </a:rPr>
              <a:t> </a:t>
            </a:r>
            <a:r>
              <a:rPr sz="1600" b="1" u="none" dirty="0">
                <a:solidFill>
                  <a:srgbClr val="2A2E36"/>
                </a:solidFill>
                <a:latin typeface="Source Sans Pro" panose="020B0503030403020204" pitchFamily="34" charset="0"/>
                <a:ea typeface="Source Sans Pro" panose="020B0503030403020204" pitchFamily="34" charset="0"/>
                <a:cs typeface="Calibri"/>
              </a:rPr>
              <a:t>you</a:t>
            </a:r>
            <a:r>
              <a:rPr sz="1600" b="1" u="none" spc="-40" dirty="0">
                <a:solidFill>
                  <a:srgbClr val="2A2E36"/>
                </a:solidFill>
                <a:latin typeface="Source Sans Pro" panose="020B0503030403020204" pitchFamily="34" charset="0"/>
                <a:ea typeface="Source Sans Pro" panose="020B0503030403020204" pitchFamily="34" charset="0"/>
                <a:cs typeface="Calibri"/>
              </a:rPr>
              <a:t> </a:t>
            </a:r>
            <a:r>
              <a:rPr sz="1600" b="1" u="none" dirty="0">
                <a:solidFill>
                  <a:srgbClr val="2A2E36"/>
                </a:solidFill>
                <a:latin typeface="Source Sans Pro" panose="020B0503030403020204" pitchFamily="34" charset="0"/>
                <a:ea typeface="Source Sans Pro" panose="020B0503030403020204" pitchFamily="34" charset="0"/>
                <a:cs typeface="Calibri"/>
              </a:rPr>
              <a:t>do</a:t>
            </a:r>
            <a:r>
              <a:rPr sz="1600" b="1" u="none" spc="-30" dirty="0">
                <a:solidFill>
                  <a:srgbClr val="2A2E36"/>
                </a:solidFill>
                <a:latin typeface="Source Sans Pro" panose="020B0503030403020204" pitchFamily="34" charset="0"/>
                <a:ea typeface="Source Sans Pro" panose="020B0503030403020204" pitchFamily="34" charset="0"/>
                <a:cs typeface="Calibri"/>
              </a:rPr>
              <a:t> </a:t>
            </a:r>
            <a:r>
              <a:rPr sz="1600" b="1" u="none" spc="-25" dirty="0">
                <a:solidFill>
                  <a:srgbClr val="2A2E36"/>
                </a:solidFill>
                <a:latin typeface="Source Sans Pro" panose="020B0503030403020204" pitchFamily="34" charset="0"/>
                <a:ea typeface="Source Sans Pro" panose="020B0503030403020204" pitchFamily="34" charset="0"/>
                <a:cs typeface="Calibri"/>
              </a:rPr>
              <a:t>not</a:t>
            </a:r>
            <a:r>
              <a:rPr sz="1600" b="1" u="none" spc="-120" dirty="0">
                <a:solidFill>
                  <a:srgbClr val="2A2E36"/>
                </a:solidFill>
                <a:latin typeface="Source Sans Pro" panose="020B0503030403020204" pitchFamily="34" charset="0"/>
                <a:ea typeface="Source Sans Pro" panose="020B0503030403020204" pitchFamily="34" charset="0"/>
                <a:cs typeface="Calibri"/>
              </a:rPr>
              <a:t> </a:t>
            </a:r>
            <a:r>
              <a:rPr sz="1600" b="1" u="none" spc="-20" dirty="0">
                <a:solidFill>
                  <a:srgbClr val="2A2E36"/>
                </a:solidFill>
                <a:latin typeface="Source Sans Pro" panose="020B0503030403020204" pitchFamily="34" charset="0"/>
                <a:ea typeface="Source Sans Pro" panose="020B0503030403020204" pitchFamily="34" charset="0"/>
                <a:cs typeface="Calibri"/>
              </a:rPr>
              <a:t>have</a:t>
            </a:r>
            <a:r>
              <a:rPr sz="1600" b="1" u="none" spc="-80" dirty="0">
                <a:solidFill>
                  <a:srgbClr val="2A2E36"/>
                </a:solidFill>
                <a:latin typeface="Source Sans Pro" panose="020B0503030403020204" pitchFamily="34" charset="0"/>
                <a:ea typeface="Source Sans Pro" panose="020B0503030403020204" pitchFamily="34" charset="0"/>
                <a:cs typeface="Calibri"/>
              </a:rPr>
              <a:t> </a:t>
            </a:r>
            <a:r>
              <a:rPr sz="1600" b="1" u="none" spc="-35" dirty="0">
                <a:solidFill>
                  <a:srgbClr val="2A2E36"/>
                </a:solidFill>
                <a:latin typeface="Source Sans Pro" panose="020B0503030403020204" pitchFamily="34" charset="0"/>
                <a:ea typeface="Source Sans Pro" panose="020B0503030403020204" pitchFamily="34" charset="0"/>
                <a:cs typeface="Calibri"/>
              </a:rPr>
              <a:t>multiple</a:t>
            </a:r>
            <a:r>
              <a:rPr sz="1600" b="1" u="none" spc="-130" dirty="0">
                <a:solidFill>
                  <a:srgbClr val="2A2E36"/>
                </a:solidFill>
                <a:latin typeface="Source Sans Pro" panose="020B0503030403020204" pitchFamily="34" charset="0"/>
                <a:ea typeface="Source Sans Pro" panose="020B0503030403020204" pitchFamily="34" charset="0"/>
                <a:cs typeface="Calibri"/>
              </a:rPr>
              <a:t> </a:t>
            </a:r>
            <a:r>
              <a:rPr sz="1600" b="1" u="none" spc="-20" dirty="0">
                <a:solidFill>
                  <a:srgbClr val="2A2E36"/>
                </a:solidFill>
                <a:latin typeface="Source Sans Pro" panose="020B0503030403020204" pitchFamily="34" charset="0"/>
                <a:ea typeface="Source Sans Pro" panose="020B0503030403020204" pitchFamily="34" charset="0"/>
                <a:cs typeface="Calibri"/>
              </a:rPr>
              <a:t>cell</a:t>
            </a:r>
            <a:r>
              <a:rPr sz="1600" b="1" u="none" spc="-155" dirty="0">
                <a:solidFill>
                  <a:srgbClr val="2A2E36"/>
                </a:solidFill>
                <a:latin typeface="Source Sans Pro" panose="020B0503030403020204" pitchFamily="34" charset="0"/>
                <a:ea typeface="Source Sans Pro" panose="020B0503030403020204" pitchFamily="34" charset="0"/>
                <a:cs typeface="Calibri"/>
              </a:rPr>
              <a:t> </a:t>
            </a:r>
            <a:r>
              <a:rPr sz="1600" b="1" u="none" spc="-10" dirty="0">
                <a:solidFill>
                  <a:srgbClr val="2A2E36"/>
                </a:solidFill>
                <a:latin typeface="Source Sans Pro" panose="020B0503030403020204" pitchFamily="34" charset="0"/>
                <a:ea typeface="Source Sans Pro" panose="020B0503030403020204" pitchFamily="34" charset="0"/>
                <a:cs typeface="Calibri"/>
              </a:rPr>
              <a:t>phones</a:t>
            </a:r>
            <a:r>
              <a:rPr sz="1600" b="1" u="none" spc="-45" dirty="0">
                <a:solidFill>
                  <a:srgbClr val="2A2E36"/>
                </a:solidFill>
                <a:latin typeface="Source Sans Pro" panose="020B0503030403020204" pitchFamily="34" charset="0"/>
                <a:ea typeface="Source Sans Pro" panose="020B0503030403020204" pitchFamily="34" charset="0"/>
                <a:cs typeface="Calibri"/>
              </a:rPr>
              <a:t> </a:t>
            </a:r>
            <a:r>
              <a:rPr sz="1600" b="1" u="none" dirty="0">
                <a:solidFill>
                  <a:srgbClr val="2A2E36"/>
                </a:solidFill>
                <a:latin typeface="Source Sans Pro" panose="020B0503030403020204" pitchFamily="34" charset="0"/>
                <a:ea typeface="Source Sans Pro" panose="020B0503030403020204" pitchFamily="34" charset="0"/>
                <a:cs typeface="Calibri"/>
              </a:rPr>
              <a:t>or</a:t>
            </a:r>
            <a:r>
              <a:rPr sz="1600" b="1" u="none" spc="-35" dirty="0">
                <a:solidFill>
                  <a:srgbClr val="2A2E36"/>
                </a:solidFill>
                <a:latin typeface="Source Sans Pro" panose="020B0503030403020204" pitchFamily="34" charset="0"/>
                <a:ea typeface="Source Sans Pro" panose="020B0503030403020204" pitchFamily="34" charset="0"/>
                <a:cs typeface="Calibri"/>
              </a:rPr>
              <a:t> </a:t>
            </a:r>
            <a:r>
              <a:rPr sz="1600" b="1" u="none" spc="-10" dirty="0">
                <a:solidFill>
                  <a:srgbClr val="2A2E36"/>
                </a:solidFill>
                <a:latin typeface="Source Sans Pro" panose="020B0503030403020204" pitchFamily="34" charset="0"/>
                <a:ea typeface="Source Sans Pro" panose="020B0503030403020204" pitchFamily="34" charset="0"/>
                <a:cs typeface="Calibri"/>
              </a:rPr>
              <a:t>lose</a:t>
            </a:r>
            <a:r>
              <a:rPr sz="1600" b="1" u="none" spc="-85" dirty="0">
                <a:solidFill>
                  <a:srgbClr val="2A2E36"/>
                </a:solidFill>
                <a:latin typeface="Source Sans Pro" panose="020B0503030403020204" pitchFamily="34" charset="0"/>
                <a:ea typeface="Source Sans Pro" panose="020B0503030403020204" pitchFamily="34" charset="0"/>
                <a:cs typeface="Calibri"/>
              </a:rPr>
              <a:t> </a:t>
            </a:r>
            <a:r>
              <a:rPr sz="1600" b="1" u="none" spc="-10" dirty="0">
                <a:solidFill>
                  <a:srgbClr val="2A2E36"/>
                </a:solidFill>
                <a:latin typeface="Source Sans Pro" panose="020B0503030403020204" pitchFamily="34" charset="0"/>
                <a:ea typeface="Source Sans Pro" panose="020B0503030403020204" pitchFamily="34" charset="0"/>
                <a:cs typeface="Calibri"/>
              </a:rPr>
              <a:t>your</a:t>
            </a:r>
            <a:r>
              <a:rPr sz="1600" b="1" u="none" spc="-40" dirty="0">
                <a:solidFill>
                  <a:srgbClr val="2A2E36"/>
                </a:solidFill>
                <a:latin typeface="Source Sans Pro" panose="020B0503030403020204" pitchFamily="34" charset="0"/>
                <a:ea typeface="Source Sans Pro" panose="020B0503030403020204" pitchFamily="34" charset="0"/>
                <a:cs typeface="Calibri"/>
              </a:rPr>
              <a:t> </a:t>
            </a:r>
            <a:r>
              <a:rPr sz="1600" b="1" u="none" spc="-10" dirty="0">
                <a:solidFill>
                  <a:srgbClr val="2A2E36"/>
                </a:solidFill>
                <a:latin typeface="Source Sans Pro" panose="020B0503030403020204" pitchFamily="34" charset="0"/>
                <a:ea typeface="Source Sans Pro" panose="020B0503030403020204" pitchFamily="34" charset="0"/>
                <a:cs typeface="Calibri"/>
              </a:rPr>
              <a:t>phone.</a:t>
            </a:r>
            <a:endParaRPr sz="1600" dirty="0">
              <a:latin typeface="Source Sans Pro" panose="020B0503030403020204" pitchFamily="34" charset="0"/>
              <a:ea typeface="Source Sans Pro" panose="020B0503030403020204" pitchFamily="34" charset="0"/>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742187" y="2401823"/>
            <a:ext cx="2369820" cy="3183255"/>
            <a:chOff x="742187" y="2401823"/>
            <a:chExt cx="2369820" cy="3183255"/>
          </a:xfrm>
        </p:grpSpPr>
        <p:sp>
          <p:nvSpPr>
            <p:cNvPr id="7" name="object 7"/>
            <p:cNvSpPr/>
            <p:nvPr/>
          </p:nvSpPr>
          <p:spPr>
            <a:xfrm>
              <a:off x="742187" y="2401823"/>
              <a:ext cx="2369820" cy="2014220"/>
            </a:xfrm>
            <a:custGeom>
              <a:avLst/>
              <a:gdLst/>
              <a:ahLst/>
              <a:cxnLst/>
              <a:rect l="l" t="t" r="r" b="b"/>
              <a:pathLst>
                <a:path w="2369820" h="2014220">
                  <a:moveTo>
                    <a:pt x="2176602" y="0"/>
                  </a:moveTo>
                  <a:lnTo>
                    <a:pt x="194500" y="0"/>
                  </a:lnTo>
                  <a:lnTo>
                    <a:pt x="149885" y="5588"/>
                  </a:lnTo>
                  <a:lnTo>
                    <a:pt x="108940" y="21501"/>
                  </a:lnTo>
                  <a:lnTo>
                    <a:pt x="72821" y="46469"/>
                  </a:lnTo>
                  <a:lnTo>
                    <a:pt x="42710" y="79235"/>
                  </a:lnTo>
                  <a:lnTo>
                    <a:pt x="19761" y="118478"/>
                  </a:lnTo>
                  <a:lnTo>
                    <a:pt x="5130" y="163029"/>
                  </a:lnTo>
                  <a:lnTo>
                    <a:pt x="0" y="211582"/>
                  </a:lnTo>
                  <a:lnTo>
                    <a:pt x="0" y="1804022"/>
                  </a:lnTo>
                  <a:lnTo>
                    <a:pt x="5130" y="1852053"/>
                  </a:lnTo>
                  <a:lnTo>
                    <a:pt x="19761" y="1896237"/>
                  </a:lnTo>
                  <a:lnTo>
                    <a:pt x="42710" y="1935251"/>
                  </a:lnTo>
                  <a:lnTo>
                    <a:pt x="72821" y="1967864"/>
                  </a:lnTo>
                  <a:lnTo>
                    <a:pt x="108940" y="1992757"/>
                  </a:lnTo>
                  <a:lnTo>
                    <a:pt x="149885" y="2008644"/>
                  </a:lnTo>
                  <a:lnTo>
                    <a:pt x="194500" y="2014220"/>
                  </a:lnTo>
                  <a:lnTo>
                    <a:pt x="2176602" y="2014220"/>
                  </a:lnTo>
                  <a:lnTo>
                    <a:pt x="2221153" y="2008644"/>
                  </a:lnTo>
                  <a:lnTo>
                    <a:pt x="2261920" y="1992757"/>
                  </a:lnTo>
                  <a:lnTo>
                    <a:pt x="2297772" y="1967864"/>
                  </a:lnTo>
                  <a:lnTo>
                    <a:pt x="2327617" y="1935251"/>
                  </a:lnTo>
                  <a:lnTo>
                    <a:pt x="2350312" y="1896237"/>
                  </a:lnTo>
                  <a:lnTo>
                    <a:pt x="2364752" y="1852053"/>
                  </a:lnTo>
                  <a:lnTo>
                    <a:pt x="2369820" y="1804022"/>
                  </a:lnTo>
                  <a:lnTo>
                    <a:pt x="2369820" y="211582"/>
                  </a:lnTo>
                  <a:lnTo>
                    <a:pt x="2364752" y="163029"/>
                  </a:lnTo>
                  <a:lnTo>
                    <a:pt x="2350312" y="118478"/>
                  </a:lnTo>
                  <a:lnTo>
                    <a:pt x="2327617" y="79235"/>
                  </a:lnTo>
                  <a:lnTo>
                    <a:pt x="2297772" y="46469"/>
                  </a:lnTo>
                  <a:lnTo>
                    <a:pt x="2261920" y="21501"/>
                  </a:lnTo>
                  <a:lnTo>
                    <a:pt x="2221153" y="5588"/>
                  </a:lnTo>
                  <a:lnTo>
                    <a:pt x="2176602" y="0"/>
                  </a:lnTo>
                  <a:close/>
                </a:path>
              </a:pathLst>
            </a:custGeom>
            <a:solidFill>
              <a:srgbClr val="13396C"/>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742187" y="3570731"/>
              <a:ext cx="2369820" cy="2014220"/>
            </a:xfrm>
            <a:custGeom>
              <a:avLst/>
              <a:gdLst/>
              <a:ahLst/>
              <a:cxnLst/>
              <a:rect l="l" t="t" r="r" b="b"/>
              <a:pathLst>
                <a:path w="2369820" h="2014220">
                  <a:moveTo>
                    <a:pt x="2369820" y="0"/>
                  </a:moveTo>
                  <a:lnTo>
                    <a:pt x="0" y="0"/>
                  </a:lnTo>
                  <a:lnTo>
                    <a:pt x="0" y="1776323"/>
                  </a:lnTo>
                  <a:lnTo>
                    <a:pt x="5130" y="1830908"/>
                  </a:lnTo>
                  <a:lnTo>
                    <a:pt x="19761" y="1880997"/>
                  </a:lnTo>
                  <a:lnTo>
                    <a:pt x="42710" y="1925154"/>
                  </a:lnTo>
                  <a:lnTo>
                    <a:pt x="72821" y="1961972"/>
                  </a:lnTo>
                  <a:lnTo>
                    <a:pt x="108927" y="1990051"/>
                  </a:lnTo>
                  <a:lnTo>
                    <a:pt x="149885" y="2007946"/>
                  </a:lnTo>
                  <a:lnTo>
                    <a:pt x="194500" y="2014220"/>
                  </a:lnTo>
                  <a:lnTo>
                    <a:pt x="2176602" y="2014220"/>
                  </a:lnTo>
                  <a:lnTo>
                    <a:pt x="2221141" y="2007946"/>
                  </a:lnTo>
                  <a:lnTo>
                    <a:pt x="2261908" y="1990051"/>
                  </a:lnTo>
                  <a:lnTo>
                    <a:pt x="2297772" y="1961972"/>
                  </a:lnTo>
                  <a:lnTo>
                    <a:pt x="2327617" y="1925154"/>
                  </a:lnTo>
                  <a:lnTo>
                    <a:pt x="2350312" y="1880997"/>
                  </a:lnTo>
                  <a:lnTo>
                    <a:pt x="2364752" y="1830908"/>
                  </a:lnTo>
                  <a:lnTo>
                    <a:pt x="2369820" y="1776323"/>
                  </a:lnTo>
                  <a:lnTo>
                    <a:pt x="236982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p:cNvSpPr txBox="1"/>
          <p:nvPr/>
        </p:nvSpPr>
        <p:spPr>
          <a:xfrm>
            <a:off x="1371600" y="3733800"/>
            <a:ext cx="1090570" cy="296876"/>
          </a:xfrm>
          <a:prstGeom prst="rect">
            <a:avLst/>
          </a:prstGeom>
        </p:spPr>
        <p:txBody>
          <a:bodyPr vert="horz" wrap="square" lIns="0" tIns="12065" rIns="0" bIns="0" rtlCol="0">
            <a:spAutoFit/>
          </a:bodyPr>
          <a:lstStyle/>
          <a:p>
            <a:pPr marL="12700">
              <a:lnSpc>
                <a:spcPct val="100000"/>
              </a:lnSpc>
              <a:spcBef>
                <a:spcPts val="95"/>
              </a:spcBef>
            </a:pPr>
            <a:r>
              <a:rPr sz="1850" b="1" spc="-35" dirty="0">
                <a:solidFill>
                  <a:srgbClr val="13396C"/>
                </a:solidFill>
                <a:latin typeface="Source Sans Pro" panose="020B0503030403020204" pitchFamily="34" charset="0"/>
                <a:ea typeface="Source Sans Pro" panose="020B0503030403020204" pitchFamily="34" charset="0"/>
                <a:cs typeface="Calibri"/>
              </a:rPr>
              <a:t>Phone</a:t>
            </a:r>
            <a:r>
              <a:rPr sz="1850" b="1" spc="-60" dirty="0">
                <a:solidFill>
                  <a:srgbClr val="13396C"/>
                </a:solidFill>
                <a:latin typeface="Source Sans Pro" panose="020B0503030403020204" pitchFamily="34" charset="0"/>
                <a:ea typeface="Source Sans Pro" panose="020B0503030403020204" pitchFamily="34" charset="0"/>
                <a:cs typeface="Calibri"/>
              </a:rPr>
              <a:t> </a:t>
            </a:r>
            <a:r>
              <a:rPr sz="1850" b="1" spc="-20" dirty="0">
                <a:solidFill>
                  <a:srgbClr val="13396C"/>
                </a:solidFill>
                <a:latin typeface="Source Sans Pro" panose="020B0503030403020204" pitchFamily="34" charset="0"/>
                <a:ea typeface="Source Sans Pro" panose="020B0503030403020204" pitchFamily="34" charset="0"/>
                <a:cs typeface="Calibri"/>
              </a:rPr>
              <a:t>Call</a:t>
            </a:r>
            <a:endParaRPr sz="1850" dirty="0">
              <a:latin typeface="Source Sans Pro" panose="020B0503030403020204" pitchFamily="34" charset="0"/>
              <a:ea typeface="Source Sans Pro" panose="020B0503030403020204" pitchFamily="34" charset="0"/>
              <a:cs typeface="Calibri"/>
            </a:endParaRPr>
          </a:p>
        </p:txBody>
      </p:sp>
      <p:sp>
        <p:nvSpPr>
          <p:cNvPr id="10" name="object 10"/>
          <p:cNvSpPr txBox="1"/>
          <p:nvPr/>
        </p:nvSpPr>
        <p:spPr>
          <a:xfrm>
            <a:off x="1143000" y="4191000"/>
            <a:ext cx="1686560" cy="936154"/>
          </a:xfrm>
          <a:prstGeom prst="rect">
            <a:avLst/>
          </a:prstGeom>
        </p:spPr>
        <p:txBody>
          <a:bodyPr vert="horz" wrap="square" lIns="0" tIns="12700" rIns="0" bIns="0" rtlCol="0">
            <a:spAutoFit/>
          </a:bodyPr>
          <a:lstStyle/>
          <a:p>
            <a:pPr marL="12700" marR="5080" indent="-1905" algn="ctr">
              <a:lnSpc>
                <a:spcPct val="100000"/>
              </a:lnSpc>
              <a:spcBef>
                <a:spcPts val="100"/>
              </a:spcBef>
            </a:pPr>
            <a:r>
              <a:rPr sz="1500" spc="-10" dirty="0">
                <a:solidFill>
                  <a:srgbClr val="545454"/>
                </a:solidFill>
                <a:latin typeface="Source Sans Pro" panose="020B0503030403020204" pitchFamily="34" charset="0"/>
                <a:ea typeface="Source Sans Pro" panose="020B0503030403020204" pitchFamily="34" charset="0"/>
                <a:cs typeface="Calibri"/>
              </a:rPr>
              <a:t>An</a:t>
            </a:r>
            <a:r>
              <a:rPr sz="1500" spc="-75"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automated</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call</a:t>
            </a:r>
            <a:r>
              <a:rPr sz="1500" spc="-60" dirty="0">
                <a:solidFill>
                  <a:srgbClr val="545454"/>
                </a:solidFill>
                <a:latin typeface="Source Sans Pro" panose="020B0503030403020204" pitchFamily="34" charset="0"/>
                <a:ea typeface="Source Sans Pro" panose="020B0503030403020204" pitchFamily="34" charset="0"/>
                <a:cs typeface="Calibri"/>
              </a:rPr>
              <a:t> </a:t>
            </a:r>
            <a:r>
              <a:rPr sz="1500" spc="-45" dirty="0">
                <a:solidFill>
                  <a:srgbClr val="545454"/>
                </a:solidFill>
                <a:latin typeface="Source Sans Pro" panose="020B0503030403020204" pitchFamily="34" charset="0"/>
                <a:ea typeface="Source Sans Pro" panose="020B0503030403020204" pitchFamily="34" charset="0"/>
                <a:cs typeface="Calibri"/>
              </a:rPr>
              <a:t>will </a:t>
            </a:r>
            <a:r>
              <a:rPr sz="1500" dirty="0">
                <a:solidFill>
                  <a:srgbClr val="545454"/>
                </a:solidFill>
                <a:latin typeface="Source Sans Pro" panose="020B0503030403020204" pitchFamily="34" charset="0"/>
                <a:ea typeface="Source Sans Pro" panose="020B0503030403020204" pitchFamily="34" charset="0"/>
                <a:cs typeface="Calibri"/>
              </a:rPr>
              <a:t>be</a:t>
            </a:r>
            <a:r>
              <a:rPr sz="1500" spc="-3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made</a:t>
            </a:r>
            <a:r>
              <a:rPr sz="1500" spc="-7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to</a:t>
            </a:r>
            <a:r>
              <a:rPr sz="1500" spc="-4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the</a:t>
            </a:r>
            <a:r>
              <a:rPr sz="1500" spc="-35"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user’s </a:t>
            </a:r>
            <a:r>
              <a:rPr sz="1500" dirty="0">
                <a:solidFill>
                  <a:srgbClr val="545454"/>
                </a:solidFill>
                <a:latin typeface="Source Sans Pro" panose="020B0503030403020204" pitchFamily="34" charset="0"/>
                <a:ea typeface="Source Sans Pro" panose="020B0503030403020204" pitchFamily="34" charset="0"/>
                <a:cs typeface="Calibri"/>
              </a:rPr>
              <a:t>phone</a:t>
            </a:r>
            <a:r>
              <a:rPr sz="1500" spc="-7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number.</a:t>
            </a:r>
            <a:endParaRPr sz="1500" dirty="0">
              <a:latin typeface="Source Sans Pro" panose="020B0503030403020204" pitchFamily="34" charset="0"/>
              <a:ea typeface="Source Sans Pro" panose="020B0503030403020204" pitchFamily="34" charset="0"/>
              <a:cs typeface="Calibri"/>
            </a:endParaRPr>
          </a:p>
        </p:txBody>
      </p:sp>
      <p:grpSp>
        <p:nvGrpSpPr>
          <p:cNvPr id="11" name="object 11">
            <a:extLst>
              <a:ext uri="{C183D7F6-B498-43B3-948B-1728B52AA6E4}">
                <adec:decorative xmlns:adec="http://schemas.microsoft.com/office/drawing/2017/decorative" val="1"/>
              </a:ext>
            </a:extLst>
          </p:cNvPr>
          <p:cNvGrpSpPr/>
          <p:nvPr/>
        </p:nvGrpSpPr>
        <p:grpSpPr>
          <a:xfrm>
            <a:off x="1214437" y="2290381"/>
            <a:ext cx="1480185" cy="1115695"/>
            <a:chOff x="1214437" y="2290381"/>
            <a:chExt cx="1480185" cy="1115695"/>
          </a:xfrm>
        </p:grpSpPr>
        <p:sp>
          <p:nvSpPr>
            <p:cNvPr id="12" name="object 12"/>
            <p:cNvSpPr/>
            <p:nvPr/>
          </p:nvSpPr>
          <p:spPr>
            <a:xfrm>
              <a:off x="1219200" y="2295144"/>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solidFill>
              <a:srgbClr val="016CC0"/>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1219200" y="2295144"/>
              <a:ext cx="1470660" cy="1106170"/>
            </a:xfrm>
            <a:custGeom>
              <a:avLst/>
              <a:gdLst/>
              <a:ahLst/>
              <a:cxnLst/>
              <a:rect l="l" t="t" r="r" b="b"/>
              <a:pathLst>
                <a:path w="1470660" h="1106170">
                  <a:moveTo>
                    <a:pt x="1379702" y="0"/>
                  </a:moveTo>
                  <a:lnTo>
                    <a:pt x="89674" y="0"/>
                  </a:lnTo>
                  <a:lnTo>
                    <a:pt x="54584" y="7810"/>
                  </a:lnTo>
                  <a:lnTo>
                    <a:pt x="26098" y="29032"/>
                  </a:lnTo>
                  <a:lnTo>
                    <a:pt x="6985" y="60452"/>
                  </a:lnTo>
                  <a:lnTo>
                    <a:pt x="0" y="98793"/>
                  </a:lnTo>
                  <a:lnTo>
                    <a:pt x="0" y="921118"/>
                  </a:lnTo>
                  <a:lnTo>
                    <a:pt x="709701" y="1106170"/>
                  </a:lnTo>
                  <a:lnTo>
                    <a:pt x="1470660" y="921118"/>
                  </a:lnTo>
                  <a:lnTo>
                    <a:pt x="1470660" y="98793"/>
                  </a:lnTo>
                  <a:lnTo>
                    <a:pt x="1463471" y="60452"/>
                  </a:lnTo>
                  <a:lnTo>
                    <a:pt x="1443913" y="29032"/>
                  </a:lnTo>
                  <a:lnTo>
                    <a:pt x="1414995" y="7810"/>
                  </a:lnTo>
                  <a:lnTo>
                    <a:pt x="1379702"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4" name="object 14"/>
            <p:cNvSpPr/>
            <p:nvPr/>
          </p:nvSpPr>
          <p:spPr>
            <a:xfrm>
              <a:off x="1642859" y="2735579"/>
              <a:ext cx="626745" cy="457200"/>
            </a:xfrm>
            <a:custGeom>
              <a:avLst/>
              <a:gdLst/>
              <a:ahLst/>
              <a:cxnLst/>
              <a:rect l="l" t="t" r="r" b="b"/>
              <a:pathLst>
                <a:path w="626744" h="457200">
                  <a:moveTo>
                    <a:pt x="94094" y="408520"/>
                  </a:moveTo>
                  <a:lnTo>
                    <a:pt x="61671" y="408520"/>
                  </a:lnTo>
                  <a:lnTo>
                    <a:pt x="61671" y="450570"/>
                  </a:lnTo>
                  <a:lnTo>
                    <a:pt x="68135" y="456590"/>
                  </a:lnTo>
                  <a:lnTo>
                    <a:pt x="87604" y="456590"/>
                  </a:lnTo>
                  <a:lnTo>
                    <a:pt x="94094" y="450570"/>
                  </a:lnTo>
                  <a:lnTo>
                    <a:pt x="94094" y="408520"/>
                  </a:lnTo>
                  <a:close/>
                </a:path>
                <a:path w="626744" h="457200">
                  <a:moveTo>
                    <a:pt x="561238" y="408520"/>
                  </a:moveTo>
                  <a:lnTo>
                    <a:pt x="532041" y="408520"/>
                  </a:lnTo>
                  <a:lnTo>
                    <a:pt x="532041" y="450570"/>
                  </a:lnTo>
                  <a:lnTo>
                    <a:pt x="538530" y="456590"/>
                  </a:lnTo>
                  <a:lnTo>
                    <a:pt x="554748" y="456590"/>
                  </a:lnTo>
                  <a:lnTo>
                    <a:pt x="561238" y="450570"/>
                  </a:lnTo>
                  <a:lnTo>
                    <a:pt x="561238" y="408520"/>
                  </a:lnTo>
                  <a:close/>
                </a:path>
                <a:path w="626744" h="457200">
                  <a:moveTo>
                    <a:pt x="626122" y="267335"/>
                  </a:moveTo>
                  <a:lnTo>
                    <a:pt x="619633" y="261327"/>
                  </a:lnTo>
                  <a:lnTo>
                    <a:pt x="593686" y="235013"/>
                  </a:lnTo>
                  <a:lnTo>
                    <a:pt x="593686" y="276339"/>
                  </a:lnTo>
                  <a:lnTo>
                    <a:pt x="593686" y="381469"/>
                  </a:lnTo>
                  <a:lnTo>
                    <a:pt x="29210" y="381469"/>
                  </a:lnTo>
                  <a:lnTo>
                    <a:pt x="29210" y="276339"/>
                  </a:lnTo>
                  <a:lnTo>
                    <a:pt x="233578" y="75095"/>
                  </a:lnTo>
                  <a:lnTo>
                    <a:pt x="392557" y="75095"/>
                  </a:lnTo>
                  <a:lnTo>
                    <a:pt x="593686" y="276339"/>
                  </a:lnTo>
                  <a:lnTo>
                    <a:pt x="593686" y="235013"/>
                  </a:lnTo>
                  <a:lnTo>
                    <a:pt x="435991" y="75095"/>
                  </a:lnTo>
                  <a:lnTo>
                    <a:pt x="415251" y="54063"/>
                  </a:lnTo>
                  <a:lnTo>
                    <a:pt x="415251" y="45046"/>
                  </a:lnTo>
                  <a:lnTo>
                    <a:pt x="415251" y="6019"/>
                  </a:lnTo>
                  <a:lnTo>
                    <a:pt x="405523" y="0"/>
                  </a:lnTo>
                  <a:lnTo>
                    <a:pt x="389293" y="0"/>
                  </a:lnTo>
                  <a:lnTo>
                    <a:pt x="382816" y="6019"/>
                  </a:lnTo>
                  <a:lnTo>
                    <a:pt x="382816" y="45046"/>
                  </a:lnTo>
                  <a:lnTo>
                    <a:pt x="243319" y="45046"/>
                  </a:lnTo>
                  <a:lnTo>
                    <a:pt x="243319" y="6019"/>
                  </a:lnTo>
                  <a:lnTo>
                    <a:pt x="236842" y="0"/>
                  </a:lnTo>
                  <a:lnTo>
                    <a:pt x="217373" y="0"/>
                  </a:lnTo>
                  <a:lnTo>
                    <a:pt x="210883" y="6019"/>
                  </a:lnTo>
                  <a:lnTo>
                    <a:pt x="210883" y="54063"/>
                  </a:lnTo>
                  <a:lnTo>
                    <a:pt x="3251" y="261327"/>
                  </a:lnTo>
                  <a:lnTo>
                    <a:pt x="0" y="264325"/>
                  </a:lnTo>
                  <a:lnTo>
                    <a:pt x="0" y="402501"/>
                  </a:lnTo>
                  <a:lnTo>
                    <a:pt x="6489" y="408508"/>
                  </a:lnTo>
                  <a:lnTo>
                    <a:pt x="619633" y="408508"/>
                  </a:lnTo>
                  <a:lnTo>
                    <a:pt x="626110" y="402501"/>
                  </a:lnTo>
                  <a:lnTo>
                    <a:pt x="626122" y="381469"/>
                  </a:lnTo>
                  <a:lnTo>
                    <a:pt x="626122" y="267335"/>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5" name="object 15"/>
            <p:cNvPicPr/>
            <p:nvPr/>
          </p:nvPicPr>
          <p:blipFill>
            <a:blip r:embed="rId2" cstate="print"/>
            <a:stretch>
              <a:fillRect/>
            </a:stretch>
          </p:blipFill>
          <p:spPr>
            <a:xfrm>
              <a:off x="1833372" y="2862072"/>
              <a:ext cx="240791" cy="220979"/>
            </a:xfrm>
            <a:prstGeom prst="rect">
              <a:avLst/>
            </a:prstGeom>
          </p:spPr>
        </p:pic>
        <p:sp>
          <p:nvSpPr>
            <p:cNvPr id="16" name="object 16"/>
            <p:cNvSpPr/>
            <p:nvPr/>
          </p:nvSpPr>
          <p:spPr>
            <a:xfrm>
              <a:off x="1610868" y="2503931"/>
              <a:ext cx="685800" cy="222250"/>
            </a:xfrm>
            <a:custGeom>
              <a:avLst/>
              <a:gdLst/>
              <a:ahLst/>
              <a:cxnLst/>
              <a:rect l="l" t="t" r="r" b="b"/>
              <a:pathLst>
                <a:path w="685800" h="222250">
                  <a:moveTo>
                    <a:pt x="593877" y="30035"/>
                  </a:moveTo>
                  <a:lnTo>
                    <a:pt x="557174" y="18453"/>
                  </a:lnTo>
                  <a:lnTo>
                    <a:pt x="501370" y="8166"/>
                  </a:lnTo>
                  <a:lnTo>
                    <a:pt x="435648" y="2032"/>
                  </a:lnTo>
                  <a:lnTo>
                    <a:pt x="359994" y="0"/>
                  </a:lnTo>
                  <a:lnTo>
                    <a:pt x="330809" y="0"/>
                  </a:lnTo>
                  <a:lnTo>
                    <a:pt x="254127" y="2032"/>
                  </a:lnTo>
                  <a:lnTo>
                    <a:pt x="187998" y="8166"/>
                  </a:lnTo>
                  <a:lnTo>
                    <a:pt x="132257" y="18453"/>
                  </a:lnTo>
                  <a:lnTo>
                    <a:pt x="86741" y="32931"/>
                  </a:lnTo>
                  <a:lnTo>
                    <a:pt x="51244" y="51663"/>
                  </a:lnTo>
                  <a:lnTo>
                    <a:pt x="9715" y="102108"/>
                  </a:lnTo>
                  <a:lnTo>
                    <a:pt x="3187" y="147840"/>
                  </a:lnTo>
                  <a:lnTo>
                    <a:pt x="0" y="198221"/>
                  </a:lnTo>
                  <a:lnTo>
                    <a:pt x="3644" y="207060"/>
                  </a:lnTo>
                  <a:lnTo>
                    <a:pt x="9715" y="214757"/>
                  </a:lnTo>
                  <a:lnTo>
                    <a:pt x="18237" y="220192"/>
                  </a:lnTo>
                  <a:lnTo>
                    <a:pt x="29184" y="222250"/>
                  </a:lnTo>
                  <a:lnTo>
                    <a:pt x="217284" y="222250"/>
                  </a:lnTo>
                  <a:lnTo>
                    <a:pt x="246494" y="195237"/>
                  </a:lnTo>
                  <a:lnTo>
                    <a:pt x="217284" y="195237"/>
                  </a:lnTo>
                  <a:lnTo>
                    <a:pt x="32423" y="192227"/>
                  </a:lnTo>
                  <a:lnTo>
                    <a:pt x="32524" y="136906"/>
                  </a:lnTo>
                  <a:lnTo>
                    <a:pt x="52171" y="89611"/>
                  </a:lnTo>
                  <a:lnTo>
                    <a:pt x="107835" y="56502"/>
                  </a:lnTo>
                  <a:lnTo>
                    <a:pt x="149885" y="44919"/>
                  </a:lnTo>
                  <a:lnTo>
                    <a:pt x="201168" y="36652"/>
                  </a:lnTo>
                  <a:lnTo>
                    <a:pt x="261543" y="31686"/>
                  </a:lnTo>
                  <a:lnTo>
                    <a:pt x="330809" y="30035"/>
                  </a:lnTo>
                  <a:lnTo>
                    <a:pt x="593877" y="30035"/>
                  </a:lnTo>
                  <a:close/>
                </a:path>
                <a:path w="685800" h="222250">
                  <a:moveTo>
                    <a:pt x="685203" y="207238"/>
                  </a:moveTo>
                  <a:lnTo>
                    <a:pt x="470268" y="207238"/>
                  </a:lnTo>
                  <a:lnTo>
                    <a:pt x="470268" y="195237"/>
                  </a:lnTo>
                  <a:lnTo>
                    <a:pt x="473519" y="195237"/>
                  </a:lnTo>
                  <a:lnTo>
                    <a:pt x="473519" y="144170"/>
                  </a:lnTo>
                  <a:lnTo>
                    <a:pt x="463664" y="135166"/>
                  </a:lnTo>
                  <a:lnTo>
                    <a:pt x="350278" y="135166"/>
                  </a:lnTo>
                  <a:lnTo>
                    <a:pt x="385940" y="137096"/>
                  </a:lnTo>
                  <a:lnTo>
                    <a:pt x="414324" y="141541"/>
                  </a:lnTo>
                  <a:lnTo>
                    <a:pt x="434187" y="146583"/>
                  </a:lnTo>
                  <a:lnTo>
                    <a:pt x="444322" y="150190"/>
                  </a:lnTo>
                  <a:lnTo>
                    <a:pt x="444322" y="198234"/>
                  </a:lnTo>
                  <a:lnTo>
                    <a:pt x="446557" y="207060"/>
                  </a:lnTo>
                  <a:lnTo>
                    <a:pt x="452437" y="214757"/>
                  </a:lnTo>
                  <a:lnTo>
                    <a:pt x="460743" y="220192"/>
                  </a:lnTo>
                  <a:lnTo>
                    <a:pt x="470268" y="222250"/>
                  </a:lnTo>
                  <a:lnTo>
                    <a:pt x="661631" y="222250"/>
                  </a:lnTo>
                  <a:lnTo>
                    <a:pt x="671156" y="220192"/>
                  </a:lnTo>
                  <a:lnTo>
                    <a:pt x="679475" y="214757"/>
                  </a:lnTo>
                  <a:lnTo>
                    <a:pt x="685203" y="207238"/>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7" name="object 17"/>
            <p:cNvPicPr/>
            <p:nvPr/>
          </p:nvPicPr>
          <p:blipFill>
            <a:blip r:embed="rId3" cstate="print"/>
            <a:stretch>
              <a:fillRect/>
            </a:stretch>
          </p:blipFill>
          <p:spPr>
            <a:xfrm>
              <a:off x="1827276" y="2612136"/>
              <a:ext cx="246887" cy="86867"/>
            </a:xfrm>
            <a:prstGeom prst="rect">
              <a:avLst/>
            </a:prstGeom>
          </p:spPr>
        </p:pic>
        <p:sp>
          <p:nvSpPr>
            <p:cNvPr id="18" name="object 18"/>
            <p:cNvSpPr/>
            <p:nvPr/>
          </p:nvSpPr>
          <p:spPr>
            <a:xfrm>
              <a:off x="1970531" y="2534412"/>
              <a:ext cx="327660" cy="164465"/>
            </a:xfrm>
            <a:custGeom>
              <a:avLst/>
              <a:gdLst/>
              <a:ahLst/>
              <a:cxnLst/>
              <a:rect l="l" t="t" r="r" b="b"/>
              <a:pathLst>
                <a:path w="327660" h="164464">
                  <a:moveTo>
                    <a:pt x="233667" y="0"/>
                  </a:moveTo>
                  <a:lnTo>
                    <a:pt x="0" y="0"/>
                  </a:lnTo>
                  <a:lnTo>
                    <a:pt x="69215" y="1651"/>
                  </a:lnTo>
                  <a:lnTo>
                    <a:pt x="129514" y="6565"/>
                  </a:lnTo>
                  <a:lnTo>
                    <a:pt x="180759" y="14795"/>
                  </a:lnTo>
                  <a:lnTo>
                    <a:pt x="222758" y="26339"/>
                  </a:lnTo>
                  <a:lnTo>
                    <a:pt x="278371" y="59245"/>
                  </a:lnTo>
                  <a:lnTo>
                    <a:pt x="291630" y="80606"/>
                  </a:lnTo>
                  <a:lnTo>
                    <a:pt x="291630" y="83616"/>
                  </a:lnTo>
                  <a:lnTo>
                    <a:pt x="295376" y="90792"/>
                  </a:lnTo>
                  <a:lnTo>
                    <a:pt x="297294" y="98526"/>
                  </a:lnTo>
                  <a:lnTo>
                    <a:pt x="298005" y="106210"/>
                  </a:lnTo>
                  <a:lnTo>
                    <a:pt x="298107" y="161226"/>
                  </a:lnTo>
                  <a:lnTo>
                    <a:pt x="113411" y="164211"/>
                  </a:lnTo>
                  <a:lnTo>
                    <a:pt x="327279" y="164211"/>
                  </a:lnTo>
                  <a:lnTo>
                    <a:pt x="327177" y="104406"/>
                  </a:lnTo>
                  <a:lnTo>
                    <a:pt x="304723" y="44411"/>
                  </a:lnTo>
                  <a:lnTo>
                    <a:pt x="242824" y="2870"/>
                  </a:lnTo>
                  <a:lnTo>
                    <a:pt x="233667"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9" name="object 19">
            <a:extLst>
              <a:ext uri="{C183D7F6-B498-43B3-948B-1728B52AA6E4}">
                <adec:decorative xmlns:adec="http://schemas.microsoft.com/office/drawing/2017/decorative" val="1"/>
              </a:ext>
            </a:extLst>
          </p:cNvPr>
          <p:cNvGrpSpPr/>
          <p:nvPr/>
        </p:nvGrpSpPr>
        <p:grpSpPr>
          <a:xfrm>
            <a:off x="4419600" y="2286000"/>
            <a:ext cx="2371090" cy="3303904"/>
            <a:chOff x="4411979" y="2290381"/>
            <a:chExt cx="2371090" cy="3303904"/>
          </a:xfrm>
        </p:grpSpPr>
        <p:sp>
          <p:nvSpPr>
            <p:cNvPr id="20" name="object 20"/>
            <p:cNvSpPr/>
            <p:nvPr/>
          </p:nvSpPr>
          <p:spPr>
            <a:xfrm>
              <a:off x="4411983" y="2401824"/>
              <a:ext cx="2371090" cy="2014220"/>
            </a:xfrm>
            <a:custGeom>
              <a:avLst/>
              <a:gdLst/>
              <a:ahLst/>
              <a:cxnLst/>
              <a:rect l="l" t="t" r="r" b="b"/>
              <a:pathLst>
                <a:path w="2371090" h="2014220">
                  <a:moveTo>
                    <a:pt x="2177745" y="0"/>
                  </a:moveTo>
                  <a:lnTo>
                    <a:pt x="194576" y="0"/>
                  </a:lnTo>
                  <a:lnTo>
                    <a:pt x="149948" y="5588"/>
                  </a:lnTo>
                  <a:lnTo>
                    <a:pt x="108978" y="21501"/>
                  </a:lnTo>
                  <a:lnTo>
                    <a:pt x="72834" y="46469"/>
                  </a:lnTo>
                  <a:lnTo>
                    <a:pt x="42710" y="79235"/>
                  </a:lnTo>
                  <a:lnTo>
                    <a:pt x="19748" y="118478"/>
                  </a:lnTo>
                  <a:lnTo>
                    <a:pt x="5118" y="163029"/>
                  </a:lnTo>
                  <a:lnTo>
                    <a:pt x="0" y="211582"/>
                  </a:lnTo>
                  <a:lnTo>
                    <a:pt x="0" y="1804022"/>
                  </a:lnTo>
                  <a:lnTo>
                    <a:pt x="5118" y="1852053"/>
                  </a:lnTo>
                  <a:lnTo>
                    <a:pt x="19748" y="1896237"/>
                  </a:lnTo>
                  <a:lnTo>
                    <a:pt x="42710" y="1935251"/>
                  </a:lnTo>
                  <a:lnTo>
                    <a:pt x="72834" y="1967864"/>
                  </a:lnTo>
                  <a:lnTo>
                    <a:pt x="108978" y="1992757"/>
                  </a:lnTo>
                  <a:lnTo>
                    <a:pt x="149948" y="2008644"/>
                  </a:lnTo>
                  <a:lnTo>
                    <a:pt x="194576" y="2014220"/>
                  </a:lnTo>
                  <a:lnTo>
                    <a:pt x="2177745" y="2014220"/>
                  </a:lnTo>
                  <a:lnTo>
                    <a:pt x="2222296" y="2008644"/>
                  </a:lnTo>
                  <a:lnTo>
                    <a:pt x="2263114" y="1992757"/>
                  </a:lnTo>
                  <a:lnTo>
                    <a:pt x="2298979" y="1967864"/>
                  </a:lnTo>
                  <a:lnTo>
                    <a:pt x="2328837" y="1935251"/>
                  </a:lnTo>
                  <a:lnTo>
                    <a:pt x="2351570" y="1896237"/>
                  </a:lnTo>
                  <a:lnTo>
                    <a:pt x="2366022" y="1852053"/>
                  </a:lnTo>
                  <a:lnTo>
                    <a:pt x="2371077" y="1804022"/>
                  </a:lnTo>
                  <a:lnTo>
                    <a:pt x="2371077" y="211582"/>
                  </a:lnTo>
                  <a:lnTo>
                    <a:pt x="2366022" y="163029"/>
                  </a:lnTo>
                  <a:lnTo>
                    <a:pt x="2351570" y="118478"/>
                  </a:lnTo>
                  <a:lnTo>
                    <a:pt x="2328837" y="79235"/>
                  </a:lnTo>
                  <a:lnTo>
                    <a:pt x="2298979" y="46469"/>
                  </a:lnTo>
                  <a:lnTo>
                    <a:pt x="2263114" y="21501"/>
                  </a:lnTo>
                  <a:lnTo>
                    <a:pt x="2222296" y="5588"/>
                  </a:lnTo>
                  <a:lnTo>
                    <a:pt x="2177745" y="0"/>
                  </a:lnTo>
                  <a:close/>
                </a:path>
              </a:pathLst>
            </a:custGeom>
            <a:solidFill>
              <a:srgbClr val="0D2846"/>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1" name="object 21"/>
            <p:cNvSpPr/>
            <p:nvPr/>
          </p:nvSpPr>
          <p:spPr>
            <a:xfrm>
              <a:off x="4411979" y="3579876"/>
              <a:ext cx="2371090" cy="2014220"/>
            </a:xfrm>
            <a:custGeom>
              <a:avLst/>
              <a:gdLst/>
              <a:ahLst/>
              <a:cxnLst/>
              <a:rect l="l" t="t" r="r" b="b"/>
              <a:pathLst>
                <a:path w="2371090" h="2014220">
                  <a:moveTo>
                    <a:pt x="2371090" y="0"/>
                  </a:moveTo>
                  <a:lnTo>
                    <a:pt x="0" y="0"/>
                  </a:lnTo>
                  <a:lnTo>
                    <a:pt x="0" y="1776323"/>
                  </a:lnTo>
                  <a:lnTo>
                    <a:pt x="5130" y="1830908"/>
                  </a:lnTo>
                  <a:lnTo>
                    <a:pt x="19761" y="1880997"/>
                  </a:lnTo>
                  <a:lnTo>
                    <a:pt x="42710" y="1925154"/>
                  </a:lnTo>
                  <a:lnTo>
                    <a:pt x="72872" y="1961972"/>
                  </a:lnTo>
                  <a:lnTo>
                    <a:pt x="109004" y="1990051"/>
                  </a:lnTo>
                  <a:lnTo>
                    <a:pt x="149961" y="2007946"/>
                  </a:lnTo>
                  <a:lnTo>
                    <a:pt x="194627" y="2014220"/>
                  </a:lnTo>
                  <a:lnTo>
                    <a:pt x="2177745" y="2014220"/>
                  </a:lnTo>
                  <a:lnTo>
                    <a:pt x="2222347" y="2007946"/>
                  </a:lnTo>
                  <a:lnTo>
                    <a:pt x="2263114" y="1990051"/>
                  </a:lnTo>
                  <a:lnTo>
                    <a:pt x="2298992" y="1961972"/>
                  </a:lnTo>
                  <a:lnTo>
                    <a:pt x="2328875" y="1925154"/>
                  </a:lnTo>
                  <a:lnTo>
                    <a:pt x="2351582" y="1880997"/>
                  </a:lnTo>
                  <a:lnTo>
                    <a:pt x="2366022" y="1830908"/>
                  </a:lnTo>
                  <a:lnTo>
                    <a:pt x="2371090" y="1776323"/>
                  </a:lnTo>
                  <a:lnTo>
                    <a:pt x="2371090" y="0"/>
                  </a:lnTo>
                  <a:close/>
                </a:path>
              </a:pathLst>
            </a:custGeom>
            <a:solidFill>
              <a:srgbClr val="EDEDE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2" name="object 22">
              <a:extLst>
                <a:ext uri="{C183D7F6-B498-43B3-948B-1728B52AA6E4}">
                  <adec:decorative xmlns:adec="http://schemas.microsoft.com/office/drawing/2017/decorative" val="1"/>
                </a:ext>
              </a:extLst>
            </p:cNvPr>
            <p:cNvSpPr/>
            <p:nvPr/>
          </p:nvSpPr>
          <p:spPr>
            <a:xfrm>
              <a:off x="4890519" y="2295144"/>
              <a:ext cx="1468755" cy="1106170"/>
            </a:xfrm>
            <a:custGeom>
              <a:avLst/>
              <a:gdLst/>
              <a:ahLst/>
              <a:cxnLst/>
              <a:rect l="l" t="t" r="r" b="b"/>
              <a:pathLst>
                <a:path w="1468754" h="1106170">
                  <a:moveTo>
                    <a:pt x="1377911" y="0"/>
                  </a:moveTo>
                  <a:lnTo>
                    <a:pt x="89535" y="0"/>
                  </a:lnTo>
                  <a:lnTo>
                    <a:pt x="54508" y="7810"/>
                  </a:lnTo>
                  <a:lnTo>
                    <a:pt x="26047" y="29032"/>
                  </a:lnTo>
                  <a:lnTo>
                    <a:pt x="6972" y="60452"/>
                  </a:lnTo>
                  <a:lnTo>
                    <a:pt x="0" y="98793"/>
                  </a:lnTo>
                  <a:lnTo>
                    <a:pt x="0" y="921118"/>
                  </a:lnTo>
                  <a:lnTo>
                    <a:pt x="708774" y="1106170"/>
                  </a:lnTo>
                  <a:lnTo>
                    <a:pt x="1468755" y="921118"/>
                  </a:lnTo>
                  <a:lnTo>
                    <a:pt x="1468755" y="98793"/>
                  </a:lnTo>
                  <a:lnTo>
                    <a:pt x="1461579" y="60452"/>
                  </a:lnTo>
                  <a:lnTo>
                    <a:pt x="1442034" y="29032"/>
                  </a:lnTo>
                  <a:lnTo>
                    <a:pt x="1413154" y="7810"/>
                  </a:lnTo>
                  <a:lnTo>
                    <a:pt x="1377911" y="0"/>
                  </a:lnTo>
                  <a:close/>
                </a:path>
              </a:pathLst>
            </a:custGeom>
            <a:solidFill>
              <a:srgbClr val="13396C"/>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p:cNvSpPr/>
            <p:nvPr/>
          </p:nvSpPr>
          <p:spPr>
            <a:xfrm>
              <a:off x="4890519" y="2295144"/>
              <a:ext cx="1468755" cy="1106170"/>
            </a:xfrm>
            <a:custGeom>
              <a:avLst/>
              <a:gdLst/>
              <a:ahLst/>
              <a:cxnLst/>
              <a:rect l="l" t="t" r="r" b="b"/>
              <a:pathLst>
                <a:path w="1468754" h="1106170">
                  <a:moveTo>
                    <a:pt x="1377911" y="0"/>
                  </a:moveTo>
                  <a:lnTo>
                    <a:pt x="89535" y="0"/>
                  </a:lnTo>
                  <a:lnTo>
                    <a:pt x="54508" y="7810"/>
                  </a:lnTo>
                  <a:lnTo>
                    <a:pt x="26047" y="29032"/>
                  </a:lnTo>
                  <a:lnTo>
                    <a:pt x="6972" y="60452"/>
                  </a:lnTo>
                  <a:lnTo>
                    <a:pt x="0" y="98793"/>
                  </a:lnTo>
                  <a:lnTo>
                    <a:pt x="0" y="921118"/>
                  </a:lnTo>
                  <a:lnTo>
                    <a:pt x="708774" y="1106170"/>
                  </a:lnTo>
                  <a:lnTo>
                    <a:pt x="1468755" y="921118"/>
                  </a:lnTo>
                  <a:lnTo>
                    <a:pt x="1468755" y="98793"/>
                  </a:lnTo>
                  <a:lnTo>
                    <a:pt x="1461579" y="60452"/>
                  </a:lnTo>
                  <a:lnTo>
                    <a:pt x="1442034" y="29032"/>
                  </a:lnTo>
                  <a:lnTo>
                    <a:pt x="1413154" y="7810"/>
                  </a:lnTo>
                  <a:lnTo>
                    <a:pt x="1377911" y="0"/>
                  </a:lnTo>
                  <a:close/>
                </a:path>
              </a:pathLst>
            </a:custGeom>
            <a:ln w="9525">
              <a:solidFill>
                <a:srgbClr val="FFFF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4" name="object 24"/>
            <p:cNvSpPr/>
            <p:nvPr/>
          </p:nvSpPr>
          <p:spPr>
            <a:xfrm>
              <a:off x="5280659" y="2503930"/>
              <a:ext cx="688340" cy="688340"/>
            </a:xfrm>
            <a:custGeom>
              <a:avLst/>
              <a:gdLst/>
              <a:ahLst/>
              <a:cxnLst/>
              <a:rect l="l" t="t" r="r" b="b"/>
              <a:pathLst>
                <a:path w="688339" h="688339">
                  <a:moveTo>
                    <a:pt x="346963" y="0"/>
                  </a:moveTo>
                  <a:lnTo>
                    <a:pt x="341375" y="0"/>
                  </a:lnTo>
                  <a:lnTo>
                    <a:pt x="295287" y="3771"/>
                  </a:lnTo>
                  <a:lnTo>
                    <a:pt x="250977" y="13411"/>
                  </a:lnTo>
                  <a:lnTo>
                    <a:pt x="208940" y="28536"/>
                  </a:lnTo>
                  <a:lnTo>
                    <a:pt x="169557" y="48704"/>
                  </a:lnTo>
                  <a:lnTo>
                    <a:pt x="133222" y="73609"/>
                  </a:lnTo>
                  <a:lnTo>
                    <a:pt x="100393" y="102768"/>
                  </a:lnTo>
                  <a:lnTo>
                    <a:pt x="71450" y="135826"/>
                  </a:lnTo>
                  <a:lnTo>
                    <a:pt x="46837" y="172364"/>
                  </a:lnTo>
                  <a:lnTo>
                    <a:pt x="26987" y="212026"/>
                  </a:lnTo>
                  <a:lnTo>
                    <a:pt x="12268" y="254355"/>
                  </a:lnTo>
                  <a:lnTo>
                    <a:pt x="3136" y="299021"/>
                  </a:lnTo>
                  <a:lnTo>
                    <a:pt x="0" y="345567"/>
                  </a:lnTo>
                  <a:lnTo>
                    <a:pt x="3136" y="391515"/>
                  </a:lnTo>
                  <a:lnTo>
                    <a:pt x="12268" y="435800"/>
                  </a:lnTo>
                  <a:lnTo>
                    <a:pt x="26987" y="477888"/>
                  </a:lnTo>
                  <a:lnTo>
                    <a:pt x="46837" y="517398"/>
                  </a:lnTo>
                  <a:lnTo>
                    <a:pt x="71450" y="553923"/>
                  </a:lnTo>
                  <a:lnTo>
                    <a:pt x="100393" y="586968"/>
                  </a:lnTo>
                  <a:lnTo>
                    <a:pt x="133222" y="616127"/>
                  </a:lnTo>
                  <a:lnTo>
                    <a:pt x="169557" y="640981"/>
                  </a:lnTo>
                  <a:lnTo>
                    <a:pt x="208940" y="661022"/>
                  </a:lnTo>
                  <a:lnTo>
                    <a:pt x="250977" y="675906"/>
                  </a:lnTo>
                  <a:lnTo>
                    <a:pt x="295287" y="685165"/>
                  </a:lnTo>
                  <a:lnTo>
                    <a:pt x="341375" y="688340"/>
                  </a:lnTo>
                  <a:lnTo>
                    <a:pt x="346963" y="688340"/>
                  </a:lnTo>
                  <a:lnTo>
                    <a:pt x="393636" y="684580"/>
                  </a:lnTo>
                  <a:lnTo>
                    <a:pt x="438327" y="674941"/>
                  </a:lnTo>
                  <a:lnTo>
                    <a:pt x="480580" y="659853"/>
                  </a:lnTo>
                  <a:lnTo>
                    <a:pt x="501230" y="649351"/>
                  </a:lnTo>
                  <a:lnTo>
                    <a:pt x="430910" y="649351"/>
                  </a:lnTo>
                  <a:lnTo>
                    <a:pt x="452894" y="621728"/>
                  </a:lnTo>
                  <a:lnTo>
                    <a:pt x="472541" y="589407"/>
                  </a:lnTo>
                  <a:lnTo>
                    <a:pt x="489534" y="552932"/>
                  </a:lnTo>
                  <a:lnTo>
                    <a:pt x="503669" y="512800"/>
                  </a:lnTo>
                  <a:lnTo>
                    <a:pt x="644143" y="512800"/>
                  </a:lnTo>
                  <a:lnTo>
                    <a:pt x="658050" y="484911"/>
                  </a:lnTo>
                  <a:lnTo>
                    <a:pt x="330187" y="484911"/>
                  </a:lnTo>
                  <a:lnTo>
                    <a:pt x="330187" y="657593"/>
                  </a:lnTo>
                  <a:lnTo>
                    <a:pt x="358178" y="657593"/>
                  </a:lnTo>
                  <a:lnTo>
                    <a:pt x="358178" y="512851"/>
                  </a:lnTo>
                  <a:lnTo>
                    <a:pt x="472846" y="512851"/>
                  </a:lnTo>
                  <a:lnTo>
                    <a:pt x="451015" y="568401"/>
                  </a:lnTo>
                  <a:lnTo>
                    <a:pt x="423913" y="612749"/>
                  </a:lnTo>
                  <a:lnTo>
                    <a:pt x="392607" y="644080"/>
                  </a:lnTo>
                  <a:lnTo>
                    <a:pt x="358178" y="660450"/>
                  </a:lnTo>
                  <a:lnTo>
                    <a:pt x="358165" y="657669"/>
                  </a:lnTo>
                  <a:lnTo>
                    <a:pt x="330174" y="657669"/>
                  </a:lnTo>
                  <a:lnTo>
                    <a:pt x="310718" y="649351"/>
                  </a:lnTo>
                  <a:lnTo>
                    <a:pt x="257416" y="649351"/>
                  </a:lnTo>
                  <a:lnTo>
                    <a:pt x="213537" y="632726"/>
                  </a:lnTo>
                  <a:lnTo>
                    <a:pt x="172859" y="610082"/>
                  </a:lnTo>
                  <a:lnTo>
                    <a:pt x="135953" y="582129"/>
                  </a:lnTo>
                  <a:lnTo>
                    <a:pt x="103327" y="549452"/>
                  </a:lnTo>
                  <a:lnTo>
                    <a:pt x="75552" y="512800"/>
                  </a:lnTo>
                  <a:lnTo>
                    <a:pt x="330174" y="512800"/>
                  </a:lnTo>
                  <a:lnTo>
                    <a:pt x="330174" y="484911"/>
                  </a:lnTo>
                  <a:lnTo>
                    <a:pt x="58750" y="484911"/>
                  </a:lnTo>
                  <a:lnTo>
                    <a:pt x="46850" y="455104"/>
                  </a:lnTo>
                  <a:lnTo>
                    <a:pt x="37058" y="424294"/>
                  </a:lnTo>
                  <a:lnTo>
                    <a:pt x="30429" y="392404"/>
                  </a:lnTo>
                  <a:lnTo>
                    <a:pt x="28003" y="359511"/>
                  </a:lnTo>
                  <a:lnTo>
                    <a:pt x="687400" y="359511"/>
                  </a:lnTo>
                  <a:lnTo>
                    <a:pt x="688339" y="345567"/>
                  </a:lnTo>
                  <a:lnTo>
                    <a:pt x="687412" y="331622"/>
                  </a:lnTo>
                  <a:lnTo>
                    <a:pt x="28003" y="331622"/>
                  </a:lnTo>
                  <a:lnTo>
                    <a:pt x="30048" y="298729"/>
                  </a:lnTo>
                  <a:lnTo>
                    <a:pt x="36017" y="266827"/>
                  </a:lnTo>
                  <a:lnTo>
                    <a:pt x="45669" y="236029"/>
                  </a:lnTo>
                  <a:lnTo>
                    <a:pt x="58750" y="206222"/>
                  </a:lnTo>
                  <a:lnTo>
                    <a:pt x="658875" y="206222"/>
                  </a:lnTo>
                  <a:lnTo>
                    <a:pt x="645096" y="178333"/>
                  </a:lnTo>
                  <a:lnTo>
                    <a:pt x="72758" y="178333"/>
                  </a:lnTo>
                  <a:lnTo>
                    <a:pt x="100825" y="140322"/>
                  </a:lnTo>
                  <a:lnTo>
                    <a:pt x="134137" y="106819"/>
                  </a:lnTo>
                  <a:lnTo>
                    <a:pt x="171869" y="78435"/>
                  </a:lnTo>
                  <a:lnTo>
                    <a:pt x="213245" y="55638"/>
                  </a:lnTo>
                  <a:lnTo>
                    <a:pt x="257416" y="39001"/>
                  </a:lnTo>
                  <a:lnTo>
                    <a:pt x="311276" y="39001"/>
                  </a:lnTo>
                  <a:lnTo>
                    <a:pt x="330174" y="30683"/>
                  </a:lnTo>
                  <a:lnTo>
                    <a:pt x="484746" y="30683"/>
                  </a:lnTo>
                  <a:lnTo>
                    <a:pt x="480580" y="28536"/>
                  </a:lnTo>
                  <a:lnTo>
                    <a:pt x="438327" y="13411"/>
                  </a:lnTo>
                  <a:lnTo>
                    <a:pt x="393636" y="3771"/>
                  </a:lnTo>
                  <a:lnTo>
                    <a:pt x="346963"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5" name="object 25"/>
            <p:cNvPicPr/>
            <p:nvPr/>
          </p:nvPicPr>
          <p:blipFill>
            <a:blip r:embed="rId4" cstate="print"/>
            <a:stretch>
              <a:fillRect/>
            </a:stretch>
          </p:blipFill>
          <p:spPr>
            <a:xfrm>
              <a:off x="5465063" y="3017520"/>
              <a:ext cx="126491" cy="135635"/>
            </a:xfrm>
            <a:prstGeom prst="rect">
              <a:avLst/>
            </a:prstGeom>
          </p:spPr>
        </p:pic>
        <p:sp>
          <p:nvSpPr>
            <p:cNvPr id="26" name="object 26"/>
            <p:cNvSpPr/>
            <p:nvPr/>
          </p:nvSpPr>
          <p:spPr>
            <a:xfrm>
              <a:off x="5445252" y="2709671"/>
              <a:ext cx="362585" cy="280670"/>
            </a:xfrm>
            <a:custGeom>
              <a:avLst/>
              <a:gdLst/>
              <a:ahLst/>
              <a:cxnLst/>
              <a:rect l="l" t="t" r="r" b="b"/>
              <a:pathLst>
                <a:path w="362585" h="280669">
                  <a:moveTo>
                    <a:pt x="42087" y="0"/>
                  </a:moveTo>
                  <a:lnTo>
                    <a:pt x="14008" y="0"/>
                  </a:lnTo>
                  <a:lnTo>
                    <a:pt x="8267" y="29959"/>
                  </a:lnTo>
                  <a:lnTo>
                    <a:pt x="3848" y="60947"/>
                  </a:lnTo>
                  <a:lnTo>
                    <a:pt x="1003" y="93027"/>
                  </a:lnTo>
                  <a:lnTo>
                    <a:pt x="0" y="126123"/>
                  </a:lnTo>
                  <a:lnTo>
                    <a:pt x="28067" y="126123"/>
                  </a:lnTo>
                  <a:lnTo>
                    <a:pt x="29057" y="93027"/>
                  </a:lnTo>
                  <a:lnTo>
                    <a:pt x="31902" y="60947"/>
                  </a:lnTo>
                  <a:lnTo>
                    <a:pt x="36347" y="29959"/>
                  </a:lnTo>
                  <a:lnTo>
                    <a:pt x="42087" y="0"/>
                  </a:lnTo>
                  <a:close/>
                </a:path>
                <a:path w="362585" h="280669">
                  <a:moveTo>
                    <a:pt x="42100" y="280327"/>
                  </a:moveTo>
                  <a:lnTo>
                    <a:pt x="36360" y="250367"/>
                  </a:lnTo>
                  <a:lnTo>
                    <a:pt x="31915" y="219354"/>
                  </a:lnTo>
                  <a:lnTo>
                    <a:pt x="29070" y="187299"/>
                  </a:lnTo>
                  <a:lnTo>
                    <a:pt x="28067" y="154178"/>
                  </a:lnTo>
                  <a:lnTo>
                    <a:pt x="0" y="154178"/>
                  </a:lnTo>
                  <a:lnTo>
                    <a:pt x="1016" y="187299"/>
                  </a:lnTo>
                  <a:lnTo>
                    <a:pt x="3848" y="219354"/>
                  </a:lnTo>
                  <a:lnTo>
                    <a:pt x="8280" y="250367"/>
                  </a:lnTo>
                  <a:lnTo>
                    <a:pt x="14020" y="280327"/>
                  </a:lnTo>
                  <a:lnTo>
                    <a:pt x="42100" y="280327"/>
                  </a:lnTo>
                  <a:close/>
                </a:path>
                <a:path w="362585" h="280669">
                  <a:moveTo>
                    <a:pt x="193687" y="154165"/>
                  </a:moveTo>
                  <a:lnTo>
                    <a:pt x="165620" y="154165"/>
                  </a:lnTo>
                  <a:lnTo>
                    <a:pt x="165620" y="280301"/>
                  </a:lnTo>
                  <a:lnTo>
                    <a:pt x="193687" y="280301"/>
                  </a:lnTo>
                  <a:lnTo>
                    <a:pt x="193687" y="154165"/>
                  </a:lnTo>
                  <a:close/>
                </a:path>
                <a:path w="362585" h="280669">
                  <a:moveTo>
                    <a:pt x="193687" y="0"/>
                  </a:moveTo>
                  <a:lnTo>
                    <a:pt x="165620" y="0"/>
                  </a:lnTo>
                  <a:lnTo>
                    <a:pt x="165620" y="126123"/>
                  </a:lnTo>
                  <a:lnTo>
                    <a:pt x="193687" y="126123"/>
                  </a:lnTo>
                  <a:lnTo>
                    <a:pt x="193687" y="0"/>
                  </a:lnTo>
                  <a:close/>
                </a:path>
                <a:path w="362585" h="280669">
                  <a:moveTo>
                    <a:pt x="362102" y="154203"/>
                  </a:moveTo>
                  <a:lnTo>
                    <a:pt x="334022" y="154203"/>
                  </a:lnTo>
                  <a:lnTo>
                    <a:pt x="331381" y="187337"/>
                  </a:lnTo>
                  <a:lnTo>
                    <a:pt x="327710" y="219379"/>
                  </a:lnTo>
                  <a:lnTo>
                    <a:pt x="322961" y="250367"/>
                  </a:lnTo>
                  <a:lnTo>
                    <a:pt x="317195" y="280339"/>
                  </a:lnTo>
                  <a:lnTo>
                    <a:pt x="348068" y="280339"/>
                  </a:lnTo>
                  <a:lnTo>
                    <a:pt x="353428" y="250367"/>
                  </a:lnTo>
                  <a:lnTo>
                    <a:pt x="357187" y="219379"/>
                  </a:lnTo>
                  <a:lnTo>
                    <a:pt x="359918" y="187337"/>
                  </a:lnTo>
                  <a:lnTo>
                    <a:pt x="362102" y="154203"/>
                  </a:lnTo>
                  <a:close/>
                </a:path>
                <a:path w="362585" h="280669">
                  <a:moveTo>
                    <a:pt x="362102" y="126161"/>
                  </a:moveTo>
                  <a:lnTo>
                    <a:pt x="359905" y="93027"/>
                  </a:lnTo>
                  <a:lnTo>
                    <a:pt x="357187" y="60985"/>
                  </a:lnTo>
                  <a:lnTo>
                    <a:pt x="353428" y="29997"/>
                  </a:lnTo>
                  <a:lnTo>
                    <a:pt x="348068" y="25"/>
                  </a:lnTo>
                  <a:lnTo>
                    <a:pt x="317182" y="25"/>
                  </a:lnTo>
                  <a:lnTo>
                    <a:pt x="322961" y="29997"/>
                  </a:lnTo>
                  <a:lnTo>
                    <a:pt x="327710" y="60985"/>
                  </a:lnTo>
                  <a:lnTo>
                    <a:pt x="331406" y="93332"/>
                  </a:lnTo>
                  <a:lnTo>
                    <a:pt x="334022" y="126161"/>
                  </a:lnTo>
                  <a:lnTo>
                    <a:pt x="362102" y="126161"/>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7" name="object 27"/>
            <p:cNvPicPr/>
            <p:nvPr/>
          </p:nvPicPr>
          <p:blipFill>
            <a:blip r:embed="rId5" cstate="print"/>
            <a:stretch>
              <a:fillRect/>
            </a:stretch>
          </p:blipFill>
          <p:spPr>
            <a:xfrm>
              <a:off x="5711951" y="3017520"/>
              <a:ext cx="213359" cy="137159"/>
            </a:xfrm>
            <a:prstGeom prst="rect">
              <a:avLst/>
            </a:prstGeom>
          </p:spPr>
        </p:pic>
        <p:sp>
          <p:nvSpPr>
            <p:cNvPr id="28" name="object 28"/>
            <p:cNvSpPr/>
            <p:nvPr/>
          </p:nvSpPr>
          <p:spPr>
            <a:xfrm>
              <a:off x="5911583" y="2709684"/>
              <a:ext cx="57785" cy="280670"/>
            </a:xfrm>
            <a:custGeom>
              <a:avLst/>
              <a:gdLst/>
              <a:ahLst/>
              <a:cxnLst/>
              <a:rect l="l" t="t" r="r" b="b"/>
              <a:pathLst>
                <a:path w="57785" h="280669">
                  <a:moveTo>
                    <a:pt x="57594" y="154165"/>
                  </a:moveTo>
                  <a:lnTo>
                    <a:pt x="30657" y="154165"/>
                  </a:lnTo>
                  <a:lnTo>
                    <a:pt x="28600" y="187299"/>
                  </a:lnTo>
                  <a:lnTo>
                    <a:pt x="22644" y="219341"/>
                  </a:lnTo>
                  <a:lnTo>
                    <a:pt x="13017" y="250329"/>
                  </a:lnTo>
                  <a:lnTo>
                    <a:pt x="12" y="280301"/>
                  </a:lnTo>
                  <a:lnTo>
                    <a:pt x="28359" y="280301"/>
                  </a:lnTo>
                  <a:lnTo>
                    <a:pt x="32067" y="272872"/>
                  </a:lnTo>
                  <a:lnTo>
                    <a:pt x="46507" y="230695"/>
                  </a:lnTo>
                  <a:lnTo>
                    <a:pt x="55460" y="186321"/>
                  </a:lnTo>
                  <a:lnTo>
                    <a:pt x="57594" y="154165"/>
                  </a:lnTo>
                  <a:close/>
                </a:path>
                <a:path w="57785" h="280669">
                  <a:moveTo>
                    <a:pt x="57607" y="126123"/>
                  </a:moveTo>
                  <a:lnTo>
                    <a:pt x="55460" y="93294"/>
                  </a:lnTo>
                  <a:lnTo>
                    <a:pt x="46494" y="48412"/>
                  </a:lnTo>
                  <a:lnTo>
                    <a:pt x="32054" y="5816"/>
                  </a:lnTo>
                  <a:lnTo>
                    <a:pt x="29197" y="0"/>
                  </a:lnTo>
                  <a:lnTo>
                    <a:pt x="0" y="0"/>
                  </a:lnTo>
                  <a:lnTo>
                    <a:pt x="13017" y="29959"/>
                  </a:lnTo>
                  <a:lnTo>
                    <a:pt x="22644" y="60947"/>
                  </a:lnTo>
                  <a:lnTo>
                    <a:pt x="28613" y="92989"/>
                  </a:lnTo>
                  <a:lnTo>
                    <a:pt x="30657" y="126123"/>
                  </a:lnTo>
                  <a:lnTo>
                    <a:pt x="57607" y="126123"/>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9" name="object 29"/>
            <p:cNvPicPr/>
            <p:nvPr/>
          </p:nvPicPr>
          <p:blipFill>
            <a:blip r:embed="rId6" cstate="print"/>
            <a:stretch>
              <a:fillRect/>
            </a:stretch>
          </p:blipFill>
          <p:spPr>
            <a:xfrm>
              <a:off x="5465063" y="2534412"/>
              <a:ext cx="461771" cy="147827"/>
            </a:xfrm>
            <a:prstGeom prst="rect">
              <a:avLst/>
            </a:prstGeom>
          </p:spPr>
        </p:pic>
      </p:grpSp>
      <p:sp>
        <p:nvSpPr>
          <p:cNvPr id="30" name="object 30"/>
          <p:cNvSpPr txBox="1"/>
          <p:nvPr/>
        </p:nvSpPr>
        <p:spPr>
          <a:xfrm>
            <a:off x="4864284" y="3678190"/>
            <a:ext cx="1461135" cy="307340"/>
          </a:xfrm>
          <a:prstGeom prst="rect">
            <a:avLst/>
          </a:prstGeom>
        </p:spPr>
        <p:txBody>
          <a:bodyPr vert="horz" wrap="square" lIns="0" tIns="12065" rIns="0" bIns="0" rtlCol="0">
            <a:spAutoFit/>
          </a:bodyPr>
          <a:lstStyle/>
          <a:p>
            <a:pPr marL="12700">
              <a:lnSpc>
                <a:spcPct val="100000"/>
              </a:lnSpc>
              <a:spcBef>
                <a:spcPts val="95"/>
              </a:spcBef>
            </a:pPr>
            <a:r>
              <a:rPr sz="1850" b="1" spc="-10" dirty="0">
                <a:solidFill>
                  <a:srgbClr val="0D2846"/>
                </a:solidFill>
                <a:latin typeface="Source Sans Pro" panose="020B0503030403020204" pitchFamily="34" charset="0"/>
                <a:ea typeface="Source Sans Pro" panose="020B0503030403020204" pitchFamily="34" charset="0"/>
                <a:cs typeface="Calibri"/>
              </a:rPr>
              <a:t>IBM</a:t>
            </a:r>
            <a:r>
              <a:rPr sz="1850" b="1" spc="-120" dirty="0">
                <a:solidFill>
                  <a:srgbClr val="0D2846"/>
                </a:solidFill>
                <a:latin typeface="Source Sans Pro" panose="020B0503030403020204" pitchFamily="34" charset="0"/>
                <a:ea typeface="Source Sans Pro" panose="020B0503030403020204" pitchFamily="34" charset="0"/>
                <a:cs typeface="Calibri"/>
              </a:rPr>
              <a:t> </a:t>
            </a:r>
            <a:r>
              <a:rPr sz="1850" b="1" spc="-25" dirty="0">
                <a:solidFill>
                  <a:srgbClr val="0D2846"/>
                </a:solidFill>
                <a:latin typeface="Source Sans Pro" panose="020B0503030403020204" pitchFamily="34" charset="0"/>
                <a:ea typeface="Source Sans Pro" panose="020B0503030403020204" pitchFamily="34" charset="0"/>
                <a:cs typeface="Calibri"/>
              </a:rPr>
              <a:t>Verify</a:t>
            </a:r>
            <a:r>
              <a:rPr sz="1850" b="1" spc="-90" dirty="0">
                <a:solidFill>
                  <a:srgbClr val="0D2846"/>
                </a:solidFill>
                <a:latin typeface="Source Sans Pro" panose="020B0503030403020204" pitchFamily="34" charset="0"/>
                <a:ea typeface="Source Sans Pro" panose="020B0503030403020204" pitchFamily="34" charset="0"/>
                <a:cs typeface="Calibri"/>
              </a:rPr>
              <a:t> </a:t>
            </a:r>
            <a:r>
              <a:rPr sz="1850" b="1" spc="-25" dirty="0">
                <a:solidFill>
                  <a:srgbClr val="0D2846"/>
                </a:solidFill>
                <a:latin typeface="Source Sans Pro" panose="020B0503030403020204" pitchFamily="34" charset="0"/>
                <a:ea typeface="Source Sans Pro" panose="020B0503030403020204" pitchFamily="34" charset="0"/>
                <a:cs typeface="Calibri"/>
              </a:rPr>
              <a:t>App</a:t>
            </a:r>
            <a:endParaRPr sz="1850">
              <a:latin typeface="Source Sans Pro" panose="020B0503030403020204" pitchFamily="34" charset="0"/>
              <a:ea typeface="Source Sans Pro" panose="020B0503030403020204" pitchFamily="34" charset="0"/>
              <a:cs typeface="Calibri"/>
            </a:endParaRPr>
          </a:p>
        </p:txBody>
      </p:sp>
      <p:sp>
        <p:nvSpPr>
          <p:cNvPr id="31" name="object 31"/>
          <p:cNvSpPr txBox="1"/>
          <p:nvPr/>
        </p:nvSpPr>
        <p:spPr>
          <a:xfrm>
            <a:off x="4681404" y="4229877"/>
            <a:ext cx="1864360" cy="1168400"/>
          </a:xfrm>
          <a:prstGeom prst="rect">
            <a:avLst/>
          </a:prstGeom>
        </p:spPr>
        <p:txBody>
          <a:bodyPr vert="horz" wrap="square" lIns="0" tIns="12700" rIns="0" bIns="0" rtlCol="0">
            <a:spAutoFit/>
          </a:bodyPr>
          <a:lstStyle/>
          <a:p>
            <a:pPr marL="12700" marR="5080" indent="4445" algn="ctr">
              <a:lnSpc>
                <a:spcPct val="100000"/>
              </a:lnSpc>
              <a:spcBef>
                <a:spcPts val="100"/>
              </a:spcBef>
            </a:pPr>
            <a:r>
              <a:rPr sz="1500" dirty="0">
                <a:solidFill>
                  <a:srgbClr val="545454"/>
                </a:solidFill>
                <a:latin typeface="Source Sans Pro" panose="020B0503030403020204" pitchFamily="34" charset="0"/>
                <a:ea typeface="Source Sans Pro" panose="020B0503030403020204" pitchFamily="34" charset="0"/>
                <a:cs typeface="Calibri"/>
              </a:rPr>
              <a:t>User</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is</a:t>
            </a:r>
            <a:r>
              <a:rPr sz="1500" spc="-5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given</a:t>
            </a:r>
            <a:r>
              <a:rPr sz="1500" spc="-50" dirty="0">
                <a:solidFill>
                  <a:srgbClr val="545454"/>
                </a:solidFill>
                <a:latin typeface="Source Sans Pro" panose="020B0503030403020204" pitchFamily="34" charset="0"/>
                <a:ea typeface="Source Sans Pro" panose="020B0503030403020204" pitchFamily="34" charset="0"/>
                <a:cs typeface="Calibri"/>
              </a:rPr>
              <a:t> </a:t>
            </a:r>
            <a:r>
              <a:rPr sz="1500" spc="-20" dirty="0">
                <a:solidFill>
                  <a:srgbClr val="545454"/>
                </a:solidFill>
                <a:latin typeface="Source Sans Pro" panose="020B0503030403020204" pitchFamily="34" charset="0"/>
                <a:ea typeface="Source Sans Pro" panose="020B0503030403020204" pitchFamily="34" charset="0"/>
                <a:cs typeface="Calibri"/>
              </a:rPr>
              <a:t>the</a:t>
            </a:r>
            <a:r>
              <a:rPr sz="1500" spc="-7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option </a:t>
            </a:r>
            <a:r>
              <a:rPr sz="1500" dirty="0">
                <a:solidFill>
                  <a:srgbClr val="545454"/>
                </a:solidFill>
                <a:latin typeface="Source Sans Pro" panose="020B0503030403020204" pitchFamily="34" charset="0"/>
                <a:ea typeface="Source Sans Pro" panose="020B0503030403020204" pitchFamily="34" charset="0"/>
                <a:cs typeface="Calibri"/>
              </a:rPr>
              <a:t>to</a:t>
            </a:r>
            <a:r>
              <a:rPr sz="1500" spc="-65" dirty="0">
                <a:solidFill>
                  <a:srgbClr val="545454"/>
                </a:solidFill>
                <a:latin typeface="Source Sans Pro" panose="020B0503030403020204" pitchFamily="34" charset="0"/>
                <a:ea typeface="Source Sans Pro" panose="020B0503030403020204" pitchFamily="34" charset="0"/>
                <a:cs typeface="Calibri"/>
              </a:rPr>
              <a:t> </a:t>
            </a:r>
            <a:r>
              <a:rPr sz="1500" spc="-40" dirty="0">
                <a:solidFill>
                  <a:srgbClr val="545454"/>
                </a:solidFill>
                <a:latin typeface="Source Sans Pro" panose="020B0503030403020204" pitchFamily="34" charset="0"/>
                <a:ea typeface="Source Sans Pro" panose="020B0503030403020204" pitchFamily="34" charset="0"/>
                <a:cs typeface="Calibri"/>
              </a:rPr>
              <a:t>authenticate</a:t>
            </a:r>
            <a:r>
              <a:rPr sz="1500" spc="-30"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through </a:t>
            </a:r>
            <a:r>
              <a:rPr sz="1500" dirty="0">
                <a:solidFill>
                  <a:srgbClr val="545454"/>
                </a:solidFill>
                <a:latin typeface="Source Sans Pro" panose="020B0503030403020204" pitchFamily="34" charset="0"/>
                <a:ea typeface="Source Sans Pro" panose="020B0503030403020204" pitchFamily="34" charset="0"/>
                <a:cs typeface="Calibri"/>
              </a:rPr>
              <a:t>PIN</a:t>
            </a:r>
            <a:r>
              <a:rPr sz="1500" spc="-65" dirty="0">
                <a:solidFill>
                  <a:srgbClr val="545454"/>
                </a:solidFill>
                <a:latin typeface="Source Sans Pro" panose="020B0503030403020204" pitchFamily="34" charset="0"/>
                <a:ea typeface="Source Sans Pro" panose="020B0503030403020204" pitchFamily="34" charset="0"/>
                <a:cs typeface="Calibri"/>
              </a:rPr>
              <a:t> </a:t>
            </a:r>
            <a:r>
              <a:rPr sz="1500" spc="-45" dirty="0">
                <a:solidFill>
                  <a:srgbClr val="545454"/>
                </a:solidFill>
                <a:latin typeface="Source Sans Pro" panose="020B0503030403020204" pitchFamily="34" charset="0"/>
                <a:ea typeface="Source Sans Pro" panose="020B0503030403020204" pitchFamily="34" charset="0"/>
                <a:cs typeface="Calibri"/>
              </a:rPr>
              <a:t>displayed</a:t>
            </a:r>
            <a:r>
              <a:rPr sz="1500" spc="-8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in</a:t>
            </a:r>
            <a:r>
              <a:rPr sz="1500" spc="-30"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app</a:t>
            </a:r>
            <a:r>
              <a:rPr sz="1500" spc="-15" dirty="0">
                <a:solidFill>
                  <a:srgbClr val="545454"/>
                </a:solidFill>
                <a:latin typeface="Source Sans Pro" panose="020B0503030403020204" pitchFamily="34" charset="0"/>
                <a:ea typeface="Source Sans Pro" panose="020B0503030403020204" pitchFamily="34" charset="0"/>
                <a:cs typeface="Calibri"/>
              </a:rPr>
              <a:t> </a:t>
            </a:r>
            <a:r>
              <a:rPr sz="1500" spc="-25" dirty="0">
                <a:solidFill>
                  <a:srgbClr val="545454"/>
                </a:solidFill>
                <a:latin typeface="Source Sans Pro" panose="020B0503030403020204" pitchFamily="34" charset="0"/>
                <a:ea typeface="Source Sans Pro" panose="020B0503030403020204" pitchFamily="34" charset="0"/>
                <a:cs typeface="Calibri"/>
              </a:rPr>
              <a:t>and </a:t>
            </a:r>
            <a:r>
              <a:rPr sz="1500" dirty="0">
                <a:solidFill>
                  <a:srgbClr val="545454"/>
                </a:solidFill>
                <a:latin typeface="Source Sans Pro" panose="020B0503030403020204" pitchFamily="34" charset="0"/>
                <a:ea typeface="Source Sans Pro" panose="020B0503030403020204" pitchFamily="34" charset="0"/>
                <a:cs typeface="Calibri"/>
              </a:rPr>
              <a:t>an</a:t>
            </a:r>
            <a:r>
              <a:rPr sz="1500" spc="-25" dirty="0">
                <a:solidFill>
                  <a:srgbClr val="545454"/>
                </a:solidFill>
                <a:latin typeface="Source Sans Pro" panose="020B0503030403020204" pitchFamily="34" charset="0"/>
                <a:ea typeface="Source Sans Pro" panose="020B0503030403020204" pitchFamily="34" charset="0"/>
                <a:cs typeface="Calibri"/>
              </a:rPr>
              <a:t> in-</a:t>
            </a:r>
            <a:r>
              <a:rPr sz="1500" spc="-20" dirty="0">
                <a:solidFill>
                  <a:srgbClr val="545454"/>
                </a:solidFill>
                <a:latin typeface="Source Sans Pro" panose="020B0503030403020204" pitchFamily="34" charset="0"/>
                <a:ea typeface="Source Sans Pro" panose="020B0503030403020204" pitchFamily="34" charset="0"/>
                <a:cs typeface="Calibri"/>
              </a:rPr>
              <a:t>app</a:t>
            </a:r>
            <a:r>
              <a:rPr sz="1500" spc="-65" dirty="0">
                <a:solidFill>
                  <a:srgbClr val="545454"/>
                </a:solidFill>
                <a:latin typeface="Source Sans Pro" panose="020B0503030403020204" pitchFamily="34" charset="0"/>
                <a:ea typeface="Source Sans Pro" panose="020B0503030403020204" pitchFamily="34" charset="0"/>
                <a:cs typeface="Calibri"/>
              </a:rPr>
              <a:t> </a:t>
            </a:r>
            <a:r>
              <a:rPr sz="1500" dirty="0">
                <a:solidFill>
                  <a:srgbClr val="545454"/>
                </a:solidFill>
                <a:latin typeface="Source Sans Pro" panose="020B0503030403020204" pitchFamily="34" charset="0"/>
                <a:ea typeface="Source Sans Pro" panose="020B0503030403020204" pitchFamily="34" charset="0"/>
                <a:cs typeface="Calibri"/>
              </a:rPr>
              <a:t>push</a:t>
            </a:r>
            <a:r>
              <a:rPr sz="1500" spc="-95" dirty="0">
                <a:solidFill>
                  <a:srgbClr val="545454"/>
                </a:solidFill>
                <a:latin typeface="Source Sans Pro" panose="020B0503030403020204" pitchFamily="34" charset="0"/>
                <a:ea typeface="Source Sans Pro" panose="020B0503030403020204" pitchFamily="34" charset="0"/>
                <a:cs typeface="Calibri"/>
              </a:rPr>
              <a:t> </a:t>
            </a:r>
            <a:r>
              <a:rPr sz="1500" spc="-10" dirty="0">
                <a:solidFill>
                  <a:srgbClr val="545454"/>
                </a:solidFill>
                <a:latin typeface="Source Sans Pro" panose="020B0503030403020204" pitchFamily="34" charset="0"/>
                <a:ea typeface="Source Sans Pro" panose="020B0503030403020204" pitchFamily="34" charset="0"/>
                <a:cs typeface="Calibri"/>
              </a:rPr>
              <a:t>button option.</a:t>
            </a:r>
            <a:endParaRPr sz="1500" dirty="0">
              <a:latin typeface="Source Sans Pro" panose="020B0503030403020204" pitchFamily="34" charset="0"/>
              <a:ea typeface="Source Sans Pro" panose="020B0503030403020204" pitchFamily="34" charset="0"/>
              <a:cs typeface="Calibri"/>
            </a:endParaRPr>
          </a:p>
        </p:txBody>
      </p:sp>
      <p:sp>
        <p:nvSpPr>
          <p:cNvPr id="35" name="object 35"/>
          <p:cNvSpPr txBox="1"/>
          <p:nvPr/>
        </p:nvSpPr>
        <p:spPr>
          <a:xfrm>
            <a:off x="192778" y="5582018"/>
            <a:ext cx="797821" cy="463012"/>
          </a:xfrm>
          <a:prstGeom prst="rect">
            <a:avLst/>
          </a:prstGeom>
        </p:spPr>
        <p:txBody>
          <a:bodyPr vert="horz" wrap="square" lIns="0" tIns="12700" rIns="0" bIns="0" rtlCol="0">
            <a:spAutoFit/>
          </a:bodyPr>
          <a:lstStyle/>
          <a:p>
            <a:pPr marL="12700" marR="5080">
              <a:lnSpc>
                <a:spcPct val="107100"/>
              </a:lnSpc>
              <a:spcBef>
                <a:spcPts val="100"/>
              </a:spcBef>
            </a:pPr>
            <a:r>
              <a:rPr sz="1400" b="1" dirty="0">
                <a:solidFill>
                  <a:srgbClr val="2A2E36"/>
                </a:solidFill>
                <a:latin typeface="Source Sans Pro" panose="020B0503030403020204" pitchFamily="34" charset="0"/>
                <a:ea typeface="Source Sans Pro" panose="020B0503030403020204" pitchFamily="34" charset="0"/>
                <a:cs typeface="Calibri"/>
              </a:rPr>
              <a:t>Level</a:t>
            </a:r>
            <a:r>
              <a:rPr sz="1400" b="1" spc="-45" dirty="0">
                <a:solidFill>
                  <a:srgbClr val="2A2E36"/>
                </a:solidFill>
                <a:latin typeface="Source Sans Pro" panose="020B0503030403020204" pitchFamily="34" charset="0"/>
                <a:ea typeface="Source Sans Pro" panose="020B0503030403020204" pitchFamily="34" charset="0"/>
                <a:cs typeface="Calibri"/>
              </a:rPr>
              <a:t> </a:t>
            </a:r>
            <a:r>
              <a:rPr sz="1400" b="1" spc="-25" dirty="0">
                <a:solidFill>
                  <a:srgbClr val="2A2E36"/>
                </a:solidFill>
                <a:latin typeface="Source Sans Pro" panose="020B0503030403020204" pitchFamily="34" charset="0"/>
                <a:ea typeface="Source Sans Pro" panose="020B0503030403020204" pitchFamily="34" charset="0"/>
                <a:cs typeface="Calibri"/>
              </a:rPr>
              <a:t>of </a:t>
            </a:r>
            <a:r>
              <a:rPr sz="1400" b="1" spc="-35" dirty="0">
                <a:solidFill>
                  <a:srgbClr val="2A2E36"/>
                </a:solidFill>
                <a:latin typeface="Source Sans Pro" panose="020B0503030403020204" pitchFamily="34" charset="0"/>
                <a:ea typeface="Source Sans Pro" panose="020B0503030403020204" pitchFamily="34" charset="0"/>
                <a:cs typeface="Calibri"/>
              </a:rPr>
              <a:t>Difficulty:</a:t>
            </a:r>
            <a:endParaRPr sz="1400" b="1" dirty="0">
              <a:latin typeface="Source Sans Pro" panose="020B0503030403020204" pitchFamily="34" charset="0"/>
              <a:ea typeface="Source Sans Pro" panose="020B0503030403020204" pitchFamily="34" charset="0"/>
              <a:cs typeface="Calibri"/>
            </a:endParaRPr>
          </a:p>
        </p:txBody>
      </p:sp>
      <p:sp>
        <p:nvSpPr>
          <p:cNvPr id="36" name="object 36"/>
          <p:cNvSpPr txBox="1"/>
          <p:nvPr/>
        </p:nvSpPr>
        <p:spPr>
          <a:xfrm>
            <a:off x="1654751" y="5722346"/>
            <a:ext cx="46926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00AC50"/>
                </a:solidFill>
                <a:latin typeface="Source Sans Pro" panose="020B0503030403020204" pitchFamily="34" charset="0"/>
                <a:ea typeface="Source Sans Pro" panose="020B0503030403020204" pitchFamily="34" charset="0"/>
                <a:cs typeface="Calibri"/>
              </a:rPr>
              <a:t>LOW</a:t>
            </a:r>
            <a:endParaRPr sz="1800">
              <a:latin typeface="Source Sans Pro" panose="020B0503030403020204" pitchFamily="34" charset="0"/>
              <a:ea typeface="Source Sans Pro" panose="020B0503030403020204" pitchFamily="34" charset="0"/>
              <a:cs typeface="Calibri"/>
            </a:endParaRPr>
          </a:p>
        </p:txBody>
      </p:sp>
      <p:sp>
        <p:nvSpPr>
          <p:cNvPr id="3" name="object 3"/>
          <p:cNvSpPr txBox="1"/>
          <p:nvPr/>
        </p:nvSpPr>
        <p:spPr>
          <a:xfrm>
            <a:off x="450668" y="6236208"/>
            <a:ext cx="2588895" cy="3052118"/>
          </a:xfrm>
          <a:prstGeom prst="rect">
            <a:avLst/>
          </a:prstGeom>
        </p:spPr>
        <p:txBody>
          <a:bodyPr vert="horz" wrap="square" lIns="0" tIns="12700" rIns="0" bIns="0" rtlCol="0">
            <a:spAutoFit/>
          </a:bodyPr>
          <a:lstStyle/>
          <a:p>
            <a:pPr marL="446405" marR="5080" indent="-434340">
              <a:lnSpc>
                <a:spcPct val="100000"/>
              </a:lnSpc>
              <a:spcBef>
                <a:spcPts val="100"/>
              </a:spcBef>
              <a:buFont typeface="Arial"/>
              <a:buChar char="•"/>
              <a:tabLst>
                <a:tab pos="446405" algn="l"/>
              </a:tabLst>
            </a:pPr>
            <a:r>
              <a:rPr sz="1500" dirty="0">
                <a:solidFill>
                  <a:srgbClr val="2A2E36"/>
                </a:solidFill>
                <a:latin typeface="Source Sans Pro" panose="020B0503030403020204" pitchFamily="34" charset="0"/>
                <a:ea typeface="Source Sans Pro" panose="020B0503030403020204" pitchFamily="34" charset="0"/>
                <a:cs typeface="Calibri"/>
              </a:rPr>
              <a:t>The</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Phone</a:t>
            </a:r>
            <a:r>
              <a:rPr sz="1500" spc="-8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Call</a:t>
            </a:r>
            <a:r>
              <a:rPr sz="1500" spc="-5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verification option</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places</a:t>
            </a:r>
            <a:r>
              <a:rPr sz="1500" spc="-5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an</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automated </a:t>
            </a:r>
            <a:r>
              <a:rPr sz="1500" dirty="0">
                <a:solidFill>
                  <a:srgbClr val="2A2E36"/>
                </a:solidFill>
                <a:latin typeface="Source Sans Pro" panose="020B0503030403020204" pitchFamily="34" charset="0"/>
                <a:ea typeface="Source Sans Pro" panose="020B0503030403020204" pitchFamily="34" charset="0"/>
                <a:cs typeface="Calibri"/>
              </a:rPr>
              <a:t>phone</a:t>
            </a:r>
            <a:r>
              <a:rPr sz="1500" spc="-2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call</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to</a:t>
            </a:r>
            <a:r>
              <a:rPr sz="1500" spc="-6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a:t>
            </a:r>
            <a:r>
              <a:rPr sz="1500" spc="-4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user’s </a:t>
            </a:r>
            <a:r>
              <a:rPr sz="1500" dirty="0">
                <a:solidFill>
                  <a:srgbClr val="2A2E36"/>
                </a:solidFill>
                <a:latin typeface="Source Sans Pro" panose="020B0503030403020204" pitchFamily="34" charset="0"/>
                <a:ea typeface="Source Sans Pro" panose="020B0503030403020204" pitchFamily="34" charset="0"/>
                <a:cs typeface="Calibri"/>
              </a:rPr>
              <a:t>phone</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number.</a:t>
            </a:r>
            <a:endParaRPr lang="en-US" sz="1500" spc="-10" dirty="0">
              <a:solidFill>
                <a:srgbClr val="2A2E36"/>
              </a:solidFill>
              <a:latin typeface="Source Sans Pro" panose="020B0503030403020204" pitchFamily="34" charset="0"/>
              <a:ea typeface="Source Sans Pro" panose="020B0503030403020204" pitchFamily="34" charset="0"/>
              <a:cs typeface="Calibri"/>
            </a:endParaRPr>
          </a:p>
          <a:p>
            <a:pPr marL="446405" marR="5080" indent="-434340">
              <a:spcBef>
                <a:spcPts val="100"/>
              </a:spcBef>
              <a:buFont typeface="Arial"/>
              <a:buChar char="•"/>
              <a:tabLst>
                <a:tab pos="446405" algn="l"/>
              </a:tabLst>
            </a:pPr>
            <a:r>
              <a:rPr lang="en-US" sz="1500" spc="-10" dirty="0">
                <a:solidFill>
                  <a:srgbClr val="2A2E36"/>
                </a:solidFill>
                <a:latin typeface="Source Sans Pro" panose="020B0503030403020204" pitchFamily="34" charset="0"/>
                <a:ea typeface="Source Sans Pro" panose="020B0503030403020204" pitchFamily="34" charset="0"/>
                <a:cs typeface="Calibri"/>
              </a:rPr>
              <a:t>Users</a:t>
            </a:r>
            <a:r>
              <a:rPr lang="en-US" sz="1500" spc="-6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must</a:t>
            </a:r>
            <a:r>
              <a:rPr lang="en-US" sz="1500" spc="-9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select</a:t>
            </a:r>
            <a:r>
              <a:rPr lang="en-US" sz="1500" spc="-1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an</a:t>
            </a:r>
            <a:r>
              <a:rPr lang="en-US" sz="1500" spc="-8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active </a:t>
            </a:r>
            <a:r>
              <a:rPr lang="en-US" sz="1500" dirty="0">
                <a:solidFill>
                  <a:srgbClr val="2A2E36"/>
                </a:solidFill>
                <a:latin typeface="Source Sans Pro" panose="020B0503030403020204" pitchFamily="34" charset="0"/>
                <a:ea typeface="Source Sans Pro" panose="020B0503030403020204" pitchFamily="34" charset="0"/>
                <a:cs typeface="Calibri"/>
              </a:rPr>
              <a:t>phone</a:t>
            </a:r>
            <a:r>
              <a:rPr lang="en-US" sz="1500" spc="-7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number.</a:t>
            </a:r>
          </a:p>
          <a:p>
            <a:pPr marL="446405" marR="5080" indent="-434340">
              <a:spcBef>
                <a:spcPts val="100"/>
              </a:spcBef>
              <a:buFont typeface="Arial"/>
              <a:buChar char="•"/>
              <a:tabLst>
                <a:tab pos="446405" algn="l"/>
              </a:tabLst>
            </a:pPr>
            <a:r>
              <a:rPr lang="en-US" sz="1500" spc="-10" dirty="0">
                <a:solidFill>
                  <a:srgbClr val="2A2E36"/>
                </a:solidFill>
                <a:latin typeface="Source Sans Pro" panose="020B0503030403020204" pitchFamily="34" charset="0"/>
                <a:ea typeface="Source Sans Pro" panose="020B0503030403020204" pitchFamily="34" charset="0"/>
                <a:cs typeface="Calibri"/>
              </a:rPr>
              <a:t>For</a:t>
            </a:r>
            <a:r>
              <a:rPr lang="en-US" sz="1500" spc="-7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text</a:t>
            </a:r>
            <a:r>
              <a:rPr lang="en-US" sz="1500" spc="-1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message</a:t>
            </a:r>
            <a:r>
              <a:rPr lang="en-US" sz="1500" spc="-75" dirty="0">
                <a:solidFill>
                  <a:srgbClr val="2A2E36"/>
                </a:solidFill>
                <a:latin typeface="Source Sans Pro" panose="020B0503030403020204" pitchFamily="34" charset="0"/>
                <a:ea typeface="Source Sans Pro" panose="020B0503030403020204" pitchFamily="34" charset="0"/>
                <a:cs typeface="Calibri"/>
              </a:rPr>
              <a:t> </a:t>
            </a:r>
            <a:r>
              <a:rPr lang="en-US" sz="1500" spc="-20" dirty="0">
                <a:solidFill>
                  <a:srgbClr val="2A2E36"/>
                </a:solidFill>
                <a:latin typeface="Source Sans Pro" panose="020B0503030403020204" pitchFamily="34" charset="0"/>
                <a:ea typeface="Source Sans Pro" panose="020B0503030403020204" pitchFamily="34" charset="0"/>
                <a:cs typeface="Calibri"/>
              </a:rPr>
              <a:t>and</a:t>
            </a:r>
            <a:r>
              <a:rPr lang="en-US" sz="1500" spc="-6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phone </a:t>
            </a:r>
            <a:r>
              <a:rPr lang="en-US" sz="1500" spc="-25" dirty="0">
                <a:solidFill>
                  <a:srgbClr val="2A2E36"/>
                </a:solidFill>
                <a:latin typeface="Source Sans Pro" panose="020B0503030403020204" pitchFamily="34" charset="0"/>
                <a:ea typeface="Source Sans Pro" panose="020B0503030403020204" pitchFamily="34" charset="0"/>
                <a:cs typeface="Calibri"/>
              </a:rPr>
              <a:t>call</a:t>
            </a:r>
            <a:r>
              <a:rPr lang="en-US" sz="1500" spc="-10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verification</a:t>
            </a:r>
            <a:r>
              <a:rPr lang="en-US" sz="1500" spc="-20" dirty="0">
                <a:solidFill>
                  <a:srgbClr val="2A2E36"/>
                </a:solidFill>
                <a:latin typeface="Source Sans Pro" panose="020B0503030403020204" pitchFamily="34" charset="0"/>
                <a:ea typeface="Source Sans Pro" panose="020B0503030403020204" pitchFamily="34" charset="0"/>
                <a:cs typeface="Calibri"/>
              </a:rPr>
              <a:t> to</a:t>
            </a:r>
            <a:r>
              <a:rPr lang="en-US" sz="1500" spc="-45"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be </a:t>
            </a:r>
            <a:r>
              <a:rPr lang="en-US" sz="1500" spc="-10" dirty="0">
                <a:solidFill>
                  <a:srgbClr val="2A2E36"/>
                </a:solidFill>
                <a:latin typeface="Source Sans Pro" panose="020B0503030403020204" pitchFamily="34" charset="0"/>
                <a:ea typeface="Source Sans Pro" panose="020B0503030403020204" pitchFamily="34" charset="0"/>
                <a:cs typeface="Calibri"/>
              </a:rPr>
              <a:t>counted</a:t>
            </a:r>
            <a:r>
              <a:rPr lang="en-US" sz="1500" spc="-4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as</a:t>
            </a:r>
            <a:r>
              <a:rPr lang="en-US" sz="1500" spc="-4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separate methods,</a:t>
            </a:r>
            <a:r>
              <a:rPr lang="en-US" sz="1500" spc="-12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users</a:t>
            </a:r>
            <a:r>
              <a:rPr lang="en-US" sz="1500" spc="-2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cannot</a:t>
            </a:r>
            <a:r>
              <a:rPr lang="en-US" sz="1500" spc="-114"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use </a:t>
            </a:r>
            <a:r>
              <a:rPr lang="en-US" sz="1500" dirty="0">
                <a:solidFill>
                  <a:srgbClr val="2A2E36"/>
                </a:solidFill>
                <a:latin typeface="Source Sans Pro" panose="020B0503030403020204" pitchFamily="34" charset="0"/>
                <a:ea typeface="Source Sans Pro" panose="020B0503030403020204" pitchFamily="34" charset="0"/>
                <a:cs typeface="Calibri"/>
              </a:rPr>
              <a:t>the</a:t>
            </a:r>
            <a:r>
              <a:rPr lang="en-US" sz="1500" spc="-6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same</a:t>
            </a:r>
            <a:r>
              <a:rPr lang="en-US" sz="1500" spc="-10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phone</a:t>
            </a:r>
            <a:r>
              <a:rPr lang="en-US" sz="1500" spc="-50"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number</a:t>
            </a:r>
            <a:r>
              <a:rPr lang="en-US" sz="1500" spc="-35"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for </a:t>
            </a:r>
            <a:r>
              <a:rPr lang="en-US" sz="1500" dirty="0">
                <a:solidFill>
                  <a:srgbClr val="2A2E36"/>
                </a:solidFill>
                <a:latin typeface="Source Sans Pro" panose="020B0503030403020204" pitchFamily="34" charset="0"/>
                <a:ea typeface="Source Sans Pro" panose="020B0503030403020204" pitchFamily="34" charset="0"/>
                <a:cs typeface="Calibri"/>
              </a:rPr>
              <a:t>both</a:t>
            </a:r>
            <a:r>
              <a:rPr lang="en-US" sz="1500" spc="-35" dirty="0">
                <a:solidFill>
                  <a:srgbClr val="2A2E36"/>
                </a:solidFill>
                <a:latin typeface="Source Sans Pro" panose="020B0503030403020204" pitchFamily="34" charset="0"/>
                <a:ea typeface="Source Sans Pro" panose="020B0503030403020204" pitchFamily="34" charset="0"/>
                <a:cs typeface="Calibri"/>
              </a:rPr>
              <a:t> </a:t>
            </a:r>
            <a:r>
              <a:rPr lang="en-US" sz="1500" spc="-10" dirty="0">
                <a:solidFill>
                  <a:srgbClr val="2A2E36"/>
                </a:solidFill>
                <a:latin typeface="Source Sans Pro" panose="020B0503030403020204" pitchFamily="34" charset="0"/>
                <a:ea typeface="Source Sans Pro" panose="020B0503030403020204" pitchFamily="34" charset="0"/>
                <a:cs typeface="Calibri"/>
              </a:rPr>
              <a:t>options.</a:t>
            </a:r>
            <a:endParaRPr lang="en-US" sz="1500" dirty="0">
              <a:latin typeface="Source Sans Pro" panose="020B0503030403020204" pitchFamily="34" charset="0"/>
              <a:ea typeface="Source Sans Pro" panose="020B0503030403020204" pitchFamily="34" charset="0"/>
              <a:cs typeface="Calibri"/>
            </a:endParaRPr>
          </a:p>
          <a:p>
            <a:pPr marL="446405" marR="5080" indent="-434340">
              <a:lnSpc>
                <a:spcPct val="100000"/>
              </a:lnSpc>
              <a:spcBef>
                <a:spcPts val="100"/>
              </a:spcBef>
              <a:buFont typeface="Arial"/>
              <a:buChar char="•"/>
              <a:tabLst>
                <a:tab pos="446405" algn="l"/>
              </a:tabLst>
            </a:pPr>
            <a:endParaRPr sz="1500" dirty="0">
              <a:latin typeface="Source Sans Pro" panose="020B0503030403020204" pitchFamily="34" charset="0"/>
              <a:ea typeface="Source Sans Pro" panose="020B0503030403020204" pitchFamily="34" charset="0"/>
              <a:cs typeface="Calibri"/>
            </a:endParaRPr>
          </a:p>
        </p:txBody>
      </p:sp>
      <p:sp>
        <p:nvSpPr>
          <p:cNvPr id="32" name="object 32"/>
          <p:cNvSpPr txBox="1"/>
          <p:nvPr/>
        </p:nvSpPr>
        <p:spPr>
          <a:xfrm>
            <a:off x="5105400" y="5791200"/>
            <a:ext cx="88391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944606"/>
                </a:solidFill>
                <a:latin typeface="Source Sans Pro" panose="020B0503030403020204" pitchFamily="34" charset="0"/>
                <a:ea typeface="Source Sans Pro" panose="020B0503030403020204" pitchFamily="34" charset="0"/>
                <a:cs typeface="Calibri"/>
              </a:rPr>
              <a:t>MEDIUM</a:t>
            </a:r>
            <a:endParaRPr sz="1800" dirty="0">
              <a:latin typeface="Source Sans Pro" panose="020B0503030403020204" pitchFamily="34" charset="0"/>
              <a:ea typeface="Source Sans Pro" panose="020B0503030403020204" pitchFamily="34" charset="0"/>
              <a:cs typeface="Calibri"/>
            </a:endParaRPr>
          </a:p>
        </p:txBody>
      </p:sp>
      <p:sp>
        <p:nvSpPr>
          <p:cNvPr id="33" name="object 33"/>
          <p:cNvSpPr txBox="1"/>
          <p:nvPr/>
        </p:nvSpPr>
        <p:spPr>
          <a:xfrm>
            <a:off x="4250112" y="6165357"/>
            <a:ext cx="2501900" cy="1872307"/>
          </a:xfrm>
          <a:prstGeom prst="rect">
            <a:avLst/>
          </a:prstGeom>
        </p:spPr>
        <p:txBody>
          <a:bodyPr vert="horz" wrap="square" lIns="0" tIns="12700" rIns="0" bIns="0" rtlCol="0">
            <a:spAutoFit/>
          </a:bodyPr>
          <a:lstStyle/>
          <a:p>
            <a:pPr marL="447040" marR="5080" indent="-434340">
              <a:lnSpc>
                <a:spcPct val="100000"/>
              </a:lnSpc>
              <a:spcBef>
                <a:spcPts val="100"/>
              </a:spcBef>
              <a:buFont typeface="Arial"/>
              <a:buChar char="•"/>
              <a:tabLst>
                <a:tab pos="447040" algn="l"/>
              </a:tabLst>
            </a:pPr>
            <a:r>
              <a:rPr sz="1500" dirty="0">
                <a:solidFill>
                  <a:srgbClr val="2A2E36"/>
                </a:solidFill>
                <a:latin typeface="Source Sans Pro" panose="020B0503030403020204" pitchFamily="34" charset="0"/>
                <a:ea typeface="Source Sans Pro" panose="020B0503030403020204" pitchFamily="34" charset="0"/>
                <a:cs typeface="Calibri"/>
              </a:rPr>
              <a:t>The</a:t>
            </a:r>
            <a:r>
              <a:rPr sz="1500" spc="-4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IBM</a:t>
            </a:r>
            <a:r>
              <a:rPr sz="1500" spc="-20" dirty="0">
                <a:solidFill>
                  <a:srgbClr val="2A2E36"/>
                </a:solidFill>
                <a:latin typeface="Source Sans Pro" panose="020B0503030403020204" pitchFamily="34" charset="0"/>
                <a:ea typeface="Source Sans Pro" panose="020B0503030403020204" pitchFamily="34" charset="0"/>
                <a:cs typeface="Calibri"/>
              </a:rPr>
              <a:t> Verify</a:t>
            </a:r>
            <a:r>
              <a:rPr sz="1500" spc="-2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verification </a:t>
            </a:r>
            <a:r>
              <a:rPr sz="1500" dirty="0">
                <a:solidFill>
                  <a:srgbClr val="2A2E36"/>
                </a:solidFill>
                <a:latin typeface="Source Sans Pro" panose="020B0503030403020204" pitchFamily="34" charset="0"/>
                <a:ea typeface="Source Sans Pro" panose="020B0503030403020204" pitchFamily="34" charset="0"/>
                <a:cs typeface="Calibri"/>
              </a:rPr>
              <a:t>app</a:t>
            </a:r>
            <a:r>
              <a:rPr sz="1500" spc="-75"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will</a:t>
            </a:r>
            <a:r>
              <a:rPr sz="1500" spc="-10" dirty="0">
                <a:solidFill>
                  <a:srgbClr val="2A2E36"/>
                </a:solidFill>
                <a:latin typeface="Source Sans Pro" panose="020B0503030403020204" pitchFamily="34" charset="0"/>
                <a:ea typeface="Source Sans Pro" panose="020B0503030403020204" pitchFamily="34" charset="0"/>
                <a:cs typeface="Calibri"/>
              </a:rPr>
              <a:t> </a:t>
            </a:r>
            <a:r>
              <a:rPr sz="1500" spc="-25" dirty="0">
                <a:solidFill>
                  <a:srgbClr val="2A2E36"/>
                </a:solidFill>
                <a:latin typeface="Source Sans Pro" panose="020B0503030403020204" pitchFamily="34" charset="0"/>
                <a:ea typeface="Source Sans Pro" panose="020B0503030403020204" pitchFamily="34" charset="0"/>
                <a:cs typeface="Calibri"/>
              </a:rPr>
              <a:t>send</a:t>
            </a:r>
            <a:r>
              <a:rPr sz="1500" spc="-6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a</a:t>
            </a:r>
            <a:r>
              <a:rPr sz="1500" spc="-85"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push </a:t>
            </a:r>
            <a:r>
              <a:rPr sz="1500" spc="-10" dirty="0">
                <a:solidFill>
                  <a:srgbClr val="2A2E36"/>
                </a:solidFill>
                <a:latin typeface="Source Sans Pro" panose="020B0503030403020204" pitchFamily="34" charset="0"/>
                <a:ea typeface="Source Sans Pro" panose="020B0503030403020204" pitchFamily="34" charset="0"/>
                <a:cs typeface="Calibri"/>
              </a:rPr>
              <a:t>notification</a:t>
            </a:r>
            <a:r>
              <a:rPr sz="1500" spc="-15" dirty="0">
                <a:solidFill>
                  <a:srgbClr val="2A2E36"/>
                </a:solidFill>
                <a:latin typeface="Source Sans Pro" panose="020B0503030403020204" pitchFamily="34" charset="0"/>
                <a:ea typeface="Source Sans Pro" panose="020B0503030403020204" pitchFamily="34" charset="0"/>
                <a:cs typeface="Calibri"/>
              </a:rPr>
              <a:t> </a:t>
            </a:r>
            <a:r>
              <a:rPr sz="1500" spc="-20" dirty="0">
                <a:solidFill>
                  <a:srgbClr val="2A2E36"/>
                </a:solidFill>
                <a:latin typeface="Source Sans Pro" panose="020B0503030403020204" pitchFamily="34" charset="0"/>
                <a:ea typeface="Source Sans Pro" panose="020B0503030403020204" pitchFamily="34" charset="0"/>
                <a:cs typeface="Calibri"/>
              </a:rPr>
              <a:t>when</a:t>
            </a:r>
            <a:r>
              <a:rPr sz="1500" spc="-10" dirty="0">
                <a:solidFill>
                  <a:srgbClr val="2A2E36"/>
                </a:solidFill>
                <a:latin typeface="Source Sans Pro" panose="020B0503030403020204" pitchFamily="34" charset="0"/>
                <a:ea typeface="Source Sans Pro" panose="020B0503030403020204" pitchFamily="34" charset="0"/>
                <a:cs typeface="Calibri"/>
              </a:rPr>
              <a:t> selected </a:t>
            </a:r>
            <a:r>
              <a:rPr sz="1500" dirty="0">
                <a:solidFill>
                  <a:srgbClr val="2A2E36"/>
                </a:solidFill>
                <a:latin typeface="Source Sans Pro" panose="020B0503030403020204" pitchFamily="34" charset="0"/>
                <a:ea typeface="Source Sans Pro" panose="020B0503030403020204" pitchFamily="34" charset="0"/>
                <a:cs typeface="Calibri"/>
              </a:rPr>
              <a:t>as</a:t>
            </a:r>
            <a:r>
              <a:rPr sz="1500" spc="-50" dirty="0">
                <a:solidFill>
                  <a:srgbClr val="2A2E36"/>
                </a:solidFill>
                <a:latin typeface="Source Sans Pro" panose="020B0503030403020204" pitchFamily="34" charset="0"/>
                <a:ea typeface="Source Sans Pro" panose="020B0503030403020204" pitchFamily="34" charset="0"/>
                <a:cs typeface="Calibri"/>
              </a:rPr>
              <a:t> </a:t>
            </a:r>
            <a:r>
              <a:rPr sz="1500" dirty="0">
                <a:solidFill>
                  <a:srgbClr val="2A2E36"/>
                </a:solidFill>
                <a:latin typeface="Source Sans Pro" panose="020B0503030403020204" pitchFamily="34" charset="0"/>
                <a:ea typeface="Source Sans Pro" panose="020B0503030403020204" pitchFamily="34" charset="0"/>
                <a:cs typeface="Calibri"/>
              </a:rPr>
              <a:t>the</a:t>
            </a:r>
            <a:r>
              <a:rPr sz="1500" spc="-30" dirty="0">
                <a:solidFill>
                  <a:srgbClr val="2A2E36"/>
                </a:solidFill>
                <a:latin typeface="Source Sans Pro" panose="020B0503030403020204" pitchFamily="34" charset="0"/>
                <a:ea typeface="Source Sans Pro" panose="020B0503030403020204" pitchFamily="34" charset="0"/>
                <a:cs typeface="Calibri"/>
              </a:rPr>
              <a:t> </a:t>
            </a:r>
            <a:r>
              <a:rPr sz="1500" spc="-55" dirty="0">
                <a:solidFill>
                  <a:srgbClr val="2A2E36"/>
                </a:solidFill>
                <a:latin typeface="Source Sans Pro" panose="020B0503030403020204" pitchFamily="34" charset="0"/>
                <a:ea typeface="Source Sans Pro" panose="020B0503030403020204" pitchFamily="34" charset="0"/>
                <a:cs typeface="Calibri"/>
              </a:rPr>
              <a:t>MFA</a:t>
            </a:r>
            <a:r>
              <a:rPr sz="1500" spc="-45" dirty="0">
                <a:solidFill>
                  <a:srgbClr val="2A2E36"/>
                </a:solidFill>
                <a:latin typeface="Source Sans Pro" panose="020B0503030403020204" pitchFamily="34" charset="0"/>
                <a:ea typeface="Source Sans Pro" panose="020B0503030403020204" pitchFamily="34" charset="0"/>
                <a:cs typeface="Calibri"/>
              </a:rPr>
              <a:t> </a:t>
            </a:r>
            <a:r>
              <a:rPr sz="1500" spc="-10" dirty="0">
                <a:solidFill>
                  <a:srgbClr val="2A2E36"/>
                </a:solidFill>
                <a:latin typeface="Source Sans Pro" panose="020B0503030403020204" pitchFamily="34" charset="0"/>
                <a:ea typeface="Source Sans Pro" panose="020B0503030403020204" pitchFamily="34" charset="0"/>
                <a:cs typeface="Calibri"/>
              </a:rPr>
              <a:t>option.</a:t>
            </a:r>
            <a:endParaRPr lang="en-US" sz="1500" spc="-10" dirty="0">
              <a:solidFill>
                <a:srgbClr val="2A2E36"/>
              </a:solidFill>
              <a:latin typeface="Source Sans Pro" panose="020B0503030403020204" pitchFamily="34" charset="0"/>
              <a:ea typeface="Source Sans Pro" panose="020B0503030403020204" pitchFamily="34" charset="0"/>
              <a:cs typeface="Calibri"/>
            </a:endParaRPr>
          </a:p>
          <a:p>
            <a:pPr marL="447040" marR="5080" indent="-434340">
              <a:spcBef>
                <a:spcPts val="100"/>
              </a:spcBef>
              <a:buFont typeface="Arial"/>
              <a:buChar char="•"/>
              <a:tabLst>
                <a:tab pos="447040" algn="l"/>
              </a:tabLst>
            </a:pPr>
            <a:r>
              <a:rPr lang="en-US" sz="1500" dirty="0">
                <a:solidFill>
                  <a:srgbClr val="2A2E36"/>
                </a:solidFill>
                <a:latin typeface="Source Sans Pro" panose="020B0503030403020204" pitchFamily="34" charset="0"/>
                <a:ea typeface="Source Sans Pro" panose="020B0503030403020204" pitchFamily="34" charset="0"/>
                <a:cs typeface="Calibri"/>
              </a:rPr>
              <a:t>The</a:t>
            </a:r>
            <a:r>
              <a:rPr lang="en-US" sz="1500" spc="-7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IBM</a:t>
            </a:r>
            <a:r>
              <a:rPr lang="en-US" sz="1500" spc="-3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Verify</a:t>
            </a:r>
            <a:r>
              <a:rPr lang="en-US" sz="1500" spc="-1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app</a:t>
            </a:r>
            <a:r>
              <a:rPr lang="en-US" sz="1500" spc="-50" dirty="0">
                <a:solidFill>
                  <a:srgbClr val="2A2E36"/>
                </a:solidFill>
                <a:latin typeface="Source Sans Pro" panose="020B0503030403020204" pitchFamily="34" charset="0"/>
                <a:ea typeface="Source Sans Pro" panose="020B0503030403020204" pitchFamily="34" charset="0"/>
                <a:cs typeface="Calibri"/>
              </a:rPr>
              <a:t> </a:t>
            </a:r>
            <a:r>
              <a:rPr lang="en-US" sz="1500" spc="-25" dirty="0">
                <a:solidFill>
                  <a:srgbClr val="2A2E36"/>
                </a:solidFill>
                <a:latin typeface="Source Sans Pro" panose="020B0503030403020204" pitchFamily="34" charset="0"/>
                <a:ea typeface="Source Sans Pro" panose="020B0503030403020204" pitchFamily="34" charset="0"/>
                <a:cs typeface="Calibri"/>
              </a:rPr>
              <a:t>is </a:t>
            </a:r>
            <a:r>
              <a:rPr lang="en-US" sz="1500" dirty="0">
                <a:solidFill>
                  <a:srgbClr val="2A2E36"/>
                </a:solidFill>
                <a:latin typeface="Source Sans Pro" panose="020B0503030403020204" pitchFamily="34" charset="0"/>
                <a:ea typeface="Source Sans Pro" panose="020B0503030403020204" pitchFamily="34" charset="0"/>
                <a:cs typeface="Calibri"/>
              </a:rPr>
              <a:t>free</a:t>
            </a:r>
            <a:r>
              <a:rPr lang="en-US" sz="1500" spc="2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in</a:t>
            </a:r>
            <a:r>
              <a:rPr lang="en-US" sz="1500" spc="-5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both</a:t>
            </a:r>
            <a:r>
              <a:rPr lang="en-US" sz="1500" spc="-10"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the</a:t>
            </a:r>
            <a:r>
              <a:rPr lang="en-US" sz="1500" spc="-25" dirty="0">
                <a:solidFill>
                  <a:srgbClr val="2A2E36"/>
                </a:solidFill>
                <a:latin typeface="Source Sans Pro" panose="020B0503030403020204" pitchFamily="34" charset="0"/>
                <a:ea typeface="Source Sans Pro" panose="020B0503030403020204" pitchFamily="34" charset="0"/>
                <a:cs typeface="Calibri"/>
              </a:rPr>
              <a:t> </a:t>
            </a:r>
            <a:r>
              <a:rPr lang="en-US" sz="1500" spc="-30" dirty="0">
                <a:solidFill>
                  <a:srgbClr val="2A2E36"/>
                </a:solidFill>
                <a:latin typeface="Source Sans Pro" panose="020B0503030403020204" pitchFamily="34" charset="0"/>
                <a:ea typeface="Source Sans Pro" panose="020B0503030403020204" pitchFamily="34" charset="0"/>
                <a:cs typeface="Calibri"/>
              </a:rPr>
              <a:t>Google </a:t>
            </a:r>
            <a:r>
              <a:rPr lang="en-US" sz="1500" spc="-10" dirty="0">
                <a:solidFill>
                  <a:srgbClr val="2A2E36"/>
                </a:solidFill>
                <a:latin typeface="Source Sans Pro" panose="020B0503030403020204" pitchFamily="34" charset="0"/>
                <a:ea typeface="Source Sans Pro" panose="020B0503030403020204" pitchFamily="34" charset="0"/>
                <a:cs typeface="Calibri"/>
              </a:rPr>
              <a:t>Play</a:t>
            </a:r>
            <a:r>
              <a:rPr lang="en-US" sz="1500" spc="-9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and</a:t>
            </a:r>
            <a:r>
              <a:rPr lang="en-US" sz="1500" spc="-55" dirty="0">
                <a:solidFill>
                  <a:srgbClr val="2A2E36"/>
                </a:solidFill>
                <a:latin typeface="Source Sans Pro" panose="020B0503030403020204" pitchFamily="34" charset="0"/>
                <a:ea typeface="Source Sans Pro" panose="020B0503030403020204" pitchFamily="34" charset="0"/>
                <a:cs typeface="Calibri"/>
              </a:rPr>
              <a:t> </a:t>
            </a:r>
            <a:r>
              <a:rPr lang="en-US" sz="1500" dirty="0">
                <a:solidFill>
                  <a:srgbClr val="2A2E36"/>
                </a:solidFill>
                <a:latin typeface="Source Sans Pro" panose="020B0503030403020204" pitchFamily="34" charset="0"/>
                <a:ea typeface="Source Sans Pro" panose="020B0503030403020204" pitchFamily="34" charset="0"/>
                <a:cs typeface="Calibri"/>
              </a:rPr>
              <a:t>Apple </a:t>
            </a:r>
            <a:r>
              <a:rPr lang="en-US" sz="1500" spc="-25" dirty="0">
                <a:solidFill>
                  <a:srgbClr val="2A2E36"/>
                </a:solidFill>
                <a:latin typeface="Source Sans Pro" panose="020B0503030403020204" pitchFamily="34" charset="0"/>
                <a:ea typeface="Source Sans Pro" panose="020B0503030403020204" pitchFamily="34" charset="0"/>
                <a:cs typeface="Calibri"/>
              </a:rPr>
              <a:t>App </a:t>
            </a:r>
            <a:r>
              <a:rPr lang="en-US" sz="1500" spc="-10" dirty="0">
                <a:solidFill>
                  <a:srgbClr val="2A2E36"/>
                </a:solidFill>
                <a:latin typeface="Source Sans Pro" panose="020B0503030403020204" pitchFamily="34" charset="0"/>
                <a:ea typeface="Source Sans Pro" panose="020B0503030403020204" pitchFamily="34" charset="0"/>
                <a:cs typeface="Calibri"/>
              </a:rPr>
              <a:t>stores.</a:t>
            </a:r>
            <a:endParaRPr lang="en-US" sz="1500" dirty="0">
              <a:latin typeface="Source Sans Pro" panose="020B0503030403020204" pitchFamily="34" charset="0"/>
              <a:ea typeface="Source Sans Pro" panose="020B0503030403020204" pitchFamily="34" charset="0"/>
              <a:cs typeface="Calibri"/>
            </a:endParaRPr>
          </a:p>
        </p:txBody>
      </p:sp>
      <p:sp>
        <p:nvSpPr>
          <p:cNvPr id="38" name="object 38"/>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16</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12292"/>
          </a:xfrm>
          <a:prstGeom prst="rect">
            <a:avLst/>
          </a:prstGeom>
        </p:spPr>
        <p:txBody>
          <a:bodyPr vert="horz" wrap="square" lIns="0" tIns="12065" rIns="0" bIns="0" rtlCol="0">
            <a:spAutoFit/>
          </a:bodyPr>
          <a:lstStyle/>
          <a:p>
            <a:pPr marL="12700">
              <a:lnSpc>
                <a:spcPct val="100000"/>
              </a:lnSpc>
              <a:spcBef>
                <a:spcPts val="95"/>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7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4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lang="en-US" sz="2600" spc="-10" dirty="0">
                <a:latin typeface="Source Sans Pro" panose="020B0503030403020204" pitchFamily="34" charset="0"/>
                <a:ea typeface="Source Sans Pro" panose="020B0503030403020204" pitchFamily="34" charset="0"/>
              </a:rPr>
              <a:t> (1 of 3)</a:t>
            </a:r>
            <a:endParaRPr sz="2600" dirty="0">
              <a:latin typeface="Source Sans Pro" panose="020B0503030403020204" pitchFamily="34" charset="0"/>
              <a:ea typeface="Source Sans Pro" panose="020B0503030403020204" pitchFamily="34" charset="0"/>
            </a:endParaRPr>
          </a:p>
        </p:txBody>
      </p:sp>
      <p:grpSp>
        <p:nvGrpSpPr>
          <p:cNvPr id="18" name="object 18" descr="Two-step verification enrollment - Step 1 icon"/>
          <p:cNvGrpSpPr/>
          <p:nvPr/>
        </p:nvGrpSpPr>
        <p:grpSpPr>
          <a:xfrm>
            <a:off x="132778" y="2136838"/>
            <a:ext cx="422275" cy="403860"/>
            <a:chOff x="132778" y="2136838"/>
            <a:chExt cx="422275" cy="403860"/>
          </a:xfrm>
        </p:grpSpPr>
        <p:sp>
          <p:nvSpPr>
            <p:cNvPr id="19" name="object 19"/>
            <p:cNvSpPr/>
            <p:nvPr/>
          </p:nvSpPr>
          <p:spPr>
            <a:xfrm>
              <a:off x="147065" y="2151126"/>
              <a:ext cx="393700" cy="375285"/>
            </a:xfrm>
            <a:custGeom>
              <a:avLst/>
              <a:gdLst/>
              <a:ahLst/>
              <a:cxnLst/>
              <a:rect l="l" t="t" r="r" b="b"/>
              <a:pathLst>
                <a:path w="393700" h="375285">
                  <a:moveTo>
                    <a:pt x="196596" y="0"/>
                  </a:moveTo>
                  <a:lnTo>
                    <a:pt x="151519" y="4950"/>
                  </a:lnTo>
                  <a:lnTo>
                    <a:pt x="110140" y="19052"/>
                  </a:lnTo>
                  <a:lnTo>
                    <a:pt x="73637" y="41179"/>
                  </a:lnTo>
                  <a:lnTo>
                    <a:pt x="43191" y="70208"/>
                  </a:lnTo>
                  <a:lnTo>
                    <a:pt x="19983" y="105013"/>
                  </a:lnTo>
                  <a:lnTo>
                    <a:pt x="5192" y="144469"/>
                  </a:lnTo>
                  <a:lnTo>
                    <a:pt x="0" y="187451"/>
                  </a:lnTo>
                  <a:lnTo>
                    <a:pt x="5192" y="230434"/>
                  </a:lnTo>
                  <a:lnTo>
                    <a:pt x="19983" y="269890"/>
                  </a:lnTo>
                  <a:lnTo>
                    <a:pt x="43191" y="304695"/>
                  </a:lnTo>
                  <a:lnTo>
                    <a:pt x="73637" y="333724"/>
                  </a:lnTo>
                  <a:lnTo>
                    <a:pt x="110140" y="355851"/>
                  </a:lnTo>
                  <a:lnTo>
                    <a:pt x="151519" y="369953"/>
                  </a:lnTo>
                  <a:lnTo>
                    <a:pt x="196596" y="374903"/>
                  </a:lnTo>
                  <a:lnTo>
                    <a:pt x="241672" y="369953"/>
                  </a:lnTo>
                  <a:lnTo>
                    <a:pt x="283051" y="355851"/>
                  </a:lnTo>
                  <a:lnTo>
                    <a:pt x="319554" y="333724"/>
                  </a:lnTo>
                  <a:lnTo>
                    <a:pt x="350000" y="304695"/>
                  </a:lnTo>
                  <a:lnTo>
                    <a:pt x="373208" y="269890"/>
                  </a:lnTo>
                  <a:lnTo>
                    <a:pt x="387999" y="230434"/>
                  </a:lnTo>
                  <a:lnTo>
                    <a:pt x="393192" y="187451"/>
                  </a:lnTo>
                  <a:lnTo>
                    <a:pt x="387999" y="144469"/>
                  </a:lnTo>
                  <a:lnTo>
                    <a:pt x="373208" y="105013"/>
                  </a:lnTo>
                  <a:lnTo>
                    <a:pt x="350000" y="70208"/>
                  </a:lnTo>
                  <a:lnTo>
                    <a:pt x="319554" y="41179"/>
                  </a:lnTo>
                  <a:lnTo>
                    <a:pt x="283051" y="19052"/>
                  </a:lnTo>
                  <a:lnTo>
                    <a:pt x="241672" y="4950"/>
                  </a:lnTo>
                  <a:lnTo>
                    <a:pt x="19659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0" name="object 20"/>
            <p:cNvSpPr/>
            <p:nvPr/>
          </p:nvSpPr>
          <p:spPr>
            <a:xfrm>
              <a:off x="147065" y="2151126"/>
              <a:ext cx="393700" cy="375285"/>
            </a:xfrm>
            <a:custGeom>
              <a:avLst/>
              <a:gdLst/>
              <a:ahLst/>
              <a:cxnLst/>
              <a:rect l="l" t="t" r="r" b="b"/>
              <a:pathLst>
                <a:path w="393700" h="375285">
                  <a:moveTo>
                    <a:pt x="0" y="187451"/>
                  </a:moveTo>
                  <a:lnTo>
                    <a:pt x="5192" y="144469"/>
                  </a:lnTo>
                  <a:lnTo>
                    <a:pt x="19983" y="105013"/>
                  </a:lnTo>
                  <a:lnTo>
                    <a:pt x="43191" y="70208"/>
                  </a:lnTo>
                  <a:lnTo>
                    <a:pt x="73637" y="41179"/>
                  </a:lnTo>
                  <a:lnTo>
                    <a:pt x="110140" y="19052"/>
                  </a:lnTo>
                  <a:lnTo>
                    <a:pt x="151519" y="4950"/>
                  </a:lnTo>
                  <a:lnTo>
                    <a:pt x="196596" y="0"/>
                  </a:lnTo>
                  <a:lnTo>
                    <a:pt x="241672" y="4950"/>
                  </a:lnTo>
                  <a:lnTo>
                    <a:pt x="283051" y="19052"/>
                  </a:lnTo>
                  <a:lnTo>
                    <a:pt x="319554" y="41179"/>
                  </a:lnTo>
                  <a:lnTo>
                    <a:pt x="350000" y="70208"/>
                  </a:lnTo>
                  <a:lnTo>
                    <a:pt x="373208" y="105013"/>
                  </a:lnTo>
                  <a:lnTo>
                    <a:pt x="387999" y="144469"/>
                  </a:lnTo>
                  <a:lnTo>
                    <a:pt x="393192" y="187451"/>
                  </a:lnTo>
                  <a:lnTo>
                    <a:pt x="387999" y="230434"/>
                  </a:lnTo>
                  <a:lnTo>
                    <a:pt x="373208" y="269890"/>
                  </a:lnTo>
                  <a:lnTo>
                    <a:pt x="350000" y="304695"/>
                  </a:lnTo>
                  <a:lnTo>
                    <a:pt x="319554" y="333724"/>
                  </a:lnTo>
                  <a:lnTo>
                    <a:pt x="283051" y="355851"/>
                  </a:lnTo>
                  <a:lnTo>
                    <a:pt x="241672" y="369953"/>
                  </a:lnTo>
                  <a:lnTo>
                    <a:pt x="196596" y="374903"/>
                  </a:lnTo>
                  <a:lnTo>
                    <a:pt x="151519" y="369953"/>
                  </a:lnTo>
                  <a:lnTo>
                    <a:pt x="110140" y="355851"/>
                  </a:lnTo>
                  <a:lnTo>
                    <a:pt x="73637" y="333724"/>
                  </a:lnTo>
                  <a:lnTo>
                    <a:pt x="43191" y="304695"/>
                  </a:lnTo>
                  <a:lnTo>
                    <a:pt x="19983" y="269890"/>
                  </a:lnTo>
                  <a:lnTo>
                    <a:pt x="5192" y="230434"/>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 name="object 3"/>
          <p:cNvSpPr txBox="1"/>
          <p:nvPr/>
        </p:nvSpPr>
        <p:spPr>
          <a:xfrm>
            <a:off x="654359" y="2184179"/>
            <a:ext cx="1982470" cy="750847"/>
          </a:xfrm>
          <a:prstGeom prst="rect">
            <a:avLst/>
          </a:prstGeom>
        </p:spPr>
        <p:txBody>
          <a:bodyPr vert="horz" wrap="square" lIns="0" tIns="12065" rIns="0" bIns="0" rtlCol="0">
            <a:spAutoFit/>
          </a:bodyPr>
          <a:lstStyle/>
          <a:p>
            <a:pPr marL="12700" marR="5080" indent="-635">
              <a:lnSpc>
                <a:spcPct val="100000"/>
              </a:lnSpc>
              <a:spcBef>
                <a:spcPts val="95"/>
              </a:spcBef>
            </a:pPr>
            <a:r>
              <a:rPr sz="1600" dirty="0">
                <a:latin typeface="Source Sans Pro" panose="020B0503030403020204" pitchFamily="34" charset="0"/>
                <a:ea typeface="Source Sans Pro" panose="020B0503030403020204" pitchFamily="34" charset="0"/>
                <a:cs typeface="Calibri"/>
              </a:rPr>
              <a:t>Visit</a:t>
            </a:r>
            <a:r>
              <a:rPr sz="1600" spc="-5" dirty="0">
                <a:latin typeface="Source Sans Pro" panose="020B0503030403020204" pitchFamily="34" charset="0"/>
                <a:ea typeface="Source Sans Pro" panose="020B0503030403020204" pitchFamily="34" charset="0"/>
                <a:cs typeface="Calibri"/>
              </a:rPr>
              <a:t> </a:t>
            </a:r>
            <a:r>
              <a:rPr sz="1600" u="sng" spc="-10" dirty="0">
                <a:solidFill>
                  <a:srgbClr val="1195D2"/>
                </a:solidFill>
                <a:uFill>
                  <a:solidFill>
                    <a:srgbClr val="1195D2"/>
                  </a:solidFill>
                </a:uFill>
                <a:latin typeface="Source Sans Pro" panose="020B0503030403020204" pitchFamily="34" charset="0"/>
                <a:ea typeface="Source Sans Pro" panose="020B0503030403020204" pitchFamily="34" charset="0"/>
                <a:cs typeface="Calibri"/>
              </a:rPr>
              <a:t>OHID.ohio.gov</a:t>
            </a:r>
            <a:r>
              <a:rPr sz="1600" u="none" spc="5" dirty="0">
                <a:solidFill>
                  <a:srgbClr val="1195D2"/>
                </a:solidFill>
                <a:latin typeface="Source Sans Pro" panose="020B0503030403020204" pitchFamily="34" charset="0"/>
                <a:ea typeface="Source Sans Pro" panose="020B0503030403020204" pitchFamily="34" charset="0"/>
                <a:cs typeface="Calibri"/>
              </a:rPr>
              <a:t> </a:t>
            </a:r>
            <a:r>
              <a:rPr sz="1600" u="none" spc="-25" dirty="0">
                <a:latin typeface="Source Sans Pro" panose="020B0503030403020204" pitchFamily="34" charset="0"/>
                <a:ea typeface="Source Sans Pro" panose="020B0503030403020204" pitchFamily="34" charset="0"/>
                <a:cs typeface="Calibri"/>
              </a:rPr>
              <a:t>and </a:t>
            </a:r>
            <a:r>
              <a:rPr sz="1600" u="none" dirty="0">
                <a:latin typeface="Source Sans Pro" panose="020B0503030403020204" pitchFamily="34" charset="0"/>
                <a:ea typeface="Source Sans Pro" panose="020B0503030403020204" pitchFamily="34" charset="0"/>
                <a:cs typeface="Calibri"/>
              </a:rPr>
              <a:t>log</a:t>
            </a:r>
            <a:r>
              <a:rPr sz="1600" u="none" spc="-10" dirty="0">
                <a:latin typeface="Source Sans Pro" panose="020B0503030403020204" pitchFamily="34" charset="0"/>
                <a:ea typeface="Source Sans Pro" panose="020B0503030403020204" pitchFamily="34" charset="0"/>
                <a:cs typeface="Calibri"/>
              </a:rPr>
              <a:t> </a:t>
            </a:r>
            <a:r>
              <a:rPr sz="1600" u="none" dirty="0">
                <a:latin typeface="Source Sans Pro" panose="020B0503030403020204" pitchFamily="34" charset="0"/>
                <a:ea typeface="Source Sans Pro" panose="020B0503030403020204" pitchFamily="34" charset="0"/>
                <a:cs typeface="Calibri"/>
              </a:rPr>
              <a:t>in</a:t>
            </a:r>
            <a:r>
              <a:rPr sz="1600" u="none" spc="-20" dirty="0">
                <a:latin typeface="Source Sans Pro" panose="020B0503030403020204" pitchFamily="34" charset="0"/>
                <a:ea typeface="Source Sans Pro" panose="020B0503030403020204" pitchFamily="34" charset="0"/>
                <a:cs typeface="Calibri"/>
              </a:rPr>
              <a:t> </a:t>
            </a:r>
            <a:r>
              <a:rPr sz="1600" u="none" dirty="0">
                <a:latin typeface="Source Sans Pro" panose="020B0503030403020204" pitchFamily="34" charset="0"/>
                <a:ea typeface="Source Sans Pro" panose="020B0503030403020204" pitchFamily="34" charset="0"/>
                <a:cs typeface="Calibri"/>
              </a:rPr>
              <a:t>using</a:t>
            </a:r>
            <a:r>
              <a:rPr sz="1600" u="none" spc="-20" dirty="0">
                <a:latin typeface="Source Sans Pro" panose="020B0503030403020204" pitchFamily="34" charset="0"/>
                <a:ea typeface="Source Sans Pro" panose="020B0503030403020204" pitchFamily="34" charset="0"/>
                <a:cs typeface="Calibri"/>
              </a:rPr>
              <a:t> </a:t>
            </a:r>
            <a:r>
              <a:rPr lang="en-US" sz="1600" u="none" spc="-20" dirty="0">
                <a:latin typeface="Source Sans Pro" panose="020B0503030403020204" pitchFamily="34" charset="0"/>
                <a:ea typeface="Source Sans Pro" panose="020B0503030403020204" pitchFamily="34" charset="0"/>
                <a:cs typeface="Calibri"/>
              </a:rPr>
              <a:t>your </a:t>
            </a:r>
            <a:r>
              <a:rPr sz="1600" u="none" dirty="0">
                <a:latin typeface="Source Sans Pro" panose="020B0503030403020204" pitchFamily="34" charset="0"/>
                <a:ea typeface="Source Sans Pro" panose="020B0503030403020204" pitchFamily="34" charset="0"/>
                <a:cs typeface="Calibri"/>
              </a:rPr>
              <a:t>OHID</a:t>
            </a:r>
            <a:r>
              <a:rPr sz="1600" u="none" spc="-10" dirty="0">
                <a:latin typeface="Source Sans Pro" panose="020B0503030403020204" pitchFamily="34" charset="0"/>
                <a:ea typeface="Source Sans Pro" panose="020B0503030403020204" pitchFamily="34" charset="0"/>
                <a:cs typeface="Calibri"/>
              </a:rPr>
              <a:t> </a:t>
            </a:r>
            <a:r>
              <a:rPr sz="1600" u="none" spc="-25" dirty="0">
                <a:latin typeface="Source Sans Pro" panose="020B0503030403020204" pitchFamily="34" charset="0"/>
                <a:ea typeface="Source Sans Pro" panose="020B0503030403020204" pitchFamily="34" charset="0"/>
                <a:cs typeface="Calibri"/>
              </a:rPr>
              <a:t>and </a:t>
            </a:r>
            <a:r>
              <a:rPr sz="1600" u="none" spc="-10" dirty="0">
                <a:latin typeface="Source Sans Pro" panose="020B0503030403020204" pitchFamily="34" charset="0"/>
                <a:ea typeface="Source Sans Pro" panose="020B0503030403020204" pitchFamily="34" charset="0"/>
                <a:cs typeface="Calibri"/>
              </a:rPr>
              <a:t>password.</a:t>
            </a:r>
            <a:endParaRPr sz="1600" dirty="0">
              <a:latin typeface="Source Sans Pro" panose="020B0503030403020204" pitchFamily="34" charset="0"/>
              <a:ea typeface="Source Sans Pro" panose="020B0503030403020204" pitchFamily="34" charset="0"/>
              <a:cs typeface="Calibri"/>
            </a:endParaRPr>
          </a:p>
        </p:txBody>
      </p:sp>
      <p:sp>
        <p:nvSpPr>
          <p:cNvPr id="4" name="object 4"/>
          <p:cNvSpPr txBox="1"/>
          <p:nvPr/>
        </p:nvSpPr>
        <p:spPr>
          <a:xfrm>
            <a:off x="654430" y="3159435"/>
            <a:ext cx="2074545" cy="100076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0E3F75"/>
                </a:solidFill>
                <a:latin typeface="Source Sans Pro" panose="020B0503030403020204" pitchFamily="34" charset="0"/>
                <a:ea typeface="Source Sans Pro" panose="020B0503030403020204" pitchFamily="34" charset="0"/>
                <a:cs typeface="Calibri"/>
              </a:rPr>
              <a:t>Note</a:t>
            </a:r>
            <a:r>
              <a:rPr sz="1600" dirty="0">
                <a:solidFill>
                  <a:srgbClr val="0E3F75"/>
                </a:solidFill>
                <a:latin typeface="Source Sans Pro" panose="020B0503030403020204" pitchFamily="34" charset="0"/>
                <a:ea typeface="Source Sans Pro" panose="020B0503030403020204" pitchFamily="34" charset="0"/>
                <a:cs typeface="Calibri"/>
              </a:rPr>
              <a:t>:</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spc="-20" dirty="0">
                <a:solidFill>
                  <a:srgbClr val="0E3F75"/>
                </a:solidFill>
                <a:latin typeface="Source Sans Pro" panose="020B0503030403020204" pitchFamily="34" charset="0"/>
                <a:ea typeface="Source Sans Pro" panose="020B0503030403020204" pitchFamily="34" charset="0"/>
                <a:cs typeface="Calibri"/>
              </a:rPr>
              <a:t>You</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can</a:t>
            </a:r>
            <a:r>
              <a:rPr sz="1600" spc="-3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only</a:t>
            </a:r>
            <a:r>
              <a:rPr sz="1600" spc="-35" dirty="0">
                <a:solidFill>
                  <a:srgbClr val="0E3F75"/>
                </a:solidFill>
                <a:latin typeface="Source Sans Pro" panose="020B0503030403020204" pitchFamily="34" charset="0"/>
                <a:ea typeface="Source Sans Pro" panose="020B0503030403020204" pitchFamily="34" charset="0"/>
                <a:cs typeface="Calibri"/>
              </a:rPr>
              <a:t> </a:t>
            </a:r>
            <a:r>
              <a:rPr sz="1600" spc="-10" dirty="0">
                <a:solidFill>
                  <a:srgbClr val="0E3F75"/>
                </a:solidFill>
                <a:latin typeface="Source Sans Pro" panose="020B0503030403020204" pitchFamily="34" charset="0"/>
                <a:ea typeface="Source Sans Pro" panose="020B0503030403020204" pitchFamily="34" charset="0"/>
                <a:cs typeface="Calibri"/>
              </a:rPr>
              <a:t>enroll </a:t>
            </a:r>
            <a:r>
              <a:rPr sz="1600" dirty="0">
                <a:solidFill>
                  <a:srgbClr val="0E3F75"/>
                </a:solidFill>
                <a:latin typeface="Source Sans Pro" panose="020B0503030403020204" pitchFamily="34" charset="0"/>
                <a:ea typeface="Source Sans Pro" panose="020B0503030403020204" pitchFamily="34" charset="0"/>
                <a:cs typeface="Calibri"/>
              </a:rPr>
              <a:t>in</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spc="-10" dirty="0">
                <a:solidFill>
                  <a:srgbClr val="0E3F75"/>
                </a:solidFill>
                <a:latin typeface="Source Sans Pro" panose="020B0503030403020204" pitchFamily="34" charset="0"/>
                <a:ea typeface="Source Sans Pro" panose="020B0503030403020204" pitchFamily="34" charset="0"/>
                <a:cs typeface="Calibri"/>
              </a:rPr>
              <a:t>2-</a:t>
            </a:r>
            <a:r>
              <a:rPr sz="1600" dirty="0">
                <a:solidFill>
                  <a:srgbClr val="0E3F75"/>
                </a:solidFill>
                <a:latin typeface="Source Sans Pro" panose="020B0503030403020204" pitchFamily="34" charset="0"/>
                <a:ea typeface="Source Sans Pro" panose="020B0503030403020204" pitchFamily="34" charset="0"/>
                <a:cs typeface="Calibri"/>
              </a:rPr>
              <a:t>Step</a:t>
            </a:r>
            <a:r>
              <a:rPr sz="1600" spc="-10" dirty="0">
                <a:solidFill>
                  <a:srgbClr val="0E3F75"/>
                </a:solidFill>
                <a:latin typeface="Source Sans Pro" panose="020B0503030403020204" pitchFamily="34" charset="0"/>
                <a:ea typeface="Source Sans Pro" panose="020B0503030403020204" pitchFamily="34" charset="0"/>
                <a:cs typeface="Calibri"/>
              </a:rPr>
              <a:t> Verification </a:t>
            </a:r>
            <a:r>
              <a:rPr sz="1600" dirty="0">
                <a:solidFill>
                  <a:srgbClr val="0E3F75"/>
                </a:solidFill>
                <a:latin typeface="Source Sans Pro" panose="020B0503030403020204" pitchFamily="34" charset="0"/>
                <a:ea typeface="Source Sans Pro" panose="020B0503030403020204" pitchFamily="34" charset="0"/>
                <a:cs typeface="Calibri"/>
              </a:rPr>
              <a:t>options</a:t>
            </a:r>
            <a:r>
              <a:rPr sz="1600" spc="-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on</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the</a:t>
            </a:r>
            <a:r>
              <a:rPr sz="1600" spc="-20" dirty="0">
                <a:solidFill>
                  <a:srgbClr val="0E3F75"/>
                </a:solidFill>
                <a:latin typeface="Source Sans Pro" panose="020B0503030403020204" pitchFamily="34" charset="0"/>
                <a:ea typeface="Source Sans Pro" panose="020B0503030403020204" pitchFamily="34" charset="0"/>
                <a:cs typeface="Calibri"/>
              </a:rPr>
              <a:t> OHID </a:t>
            </a:r>
            <a:r>
              <a:rPr sz="1600" spc="-10" dirty="0">
                <a:solidFill>
                  <a:srgbClr val="0E3F75"/>
                </a:solidFill>
                <a:latin typeface="Source Sans Pro" panose="020B0503030403020204" pitchFamily="34" charset="0"/>
                <a:ea typeface="Source Sans Pro" panose="020B0503030403020204" pitchFamily="34" charset="0"/>
                <a:cs typeface="Calibri"/>
              </a:rPr>
              <a:t>website</a:t>
            </a:r>
            <a:r>
              <a:rPr lang="en-US" sz="1600" spc="-10" dirty="0">
                <a:solidFill>
                  <a:srgbClr val="0E3F75"/>
                </a:solidFill>
                <a:latin typeface="Source Sans Pro" panose="020B0503030403020204" pitchFamily="34" charset="0"/>
                <a:ea typeface="Source Sans Pro" panose="020B0503030403020204" pitchFamily="34" charset="0"/>
                <a:cs typeface="Calibri"/>
              </a:rPr>
              <a:t>.</a:t>
            </a:r>
            <a:endParaRPr sz="160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6" name="object 6" descr="OHID login in screenshot"/>
          <p:cNvGrpSpPr/>
          <p:nvPr/>
        </p:nvGrpSpPr>
        <p:grpSpPr>
          <a:xfrm>
            <a:off x="3366091" y="1621726"/>
            <a:ext cx="3141345" cy="3947160"/>
            <a:chOff x="3366091" y="1621726"/>
            <a:chExt cx="3141345" cy="3947160"/>
          </a:xfrm>
        </p:grpSpPr>
        <p:pic>
          <p:nvPicPr>
            <p:cNvPr id="7" name="object 7"/>
            <p:cNvPicPr/>
            <p:nvPr/>
          </p:nvPicPr>
          <p:blipFill>
            <a:blip r:embed="rId2" cstate="print"/>
            <a:stretch>
              <a:fillRect/>
            </a:stretch>
          </p:blipFill>
          <p:spPr>
            <a:xfrm>
              <a:off x="3366091" y="1753430"/>
              <a:ext cx="2939988" cy="3815392"/>
            </a:xfrm>
            <a:prstGeom prst="rect">
              <a:avLst/>
            </a:prstGeom>
          </p:spPr>
        </p:pic>
        <p:sp>
          <p:nvSpPr>
            <p:cNvPr id="8" name="object 8"/>
            <p:cNvSpPr/>
            <p:nvPr/>
          </p:nvSpPr>
          <p:spPr>
            <a:xfrm>
              <a:off x="3496055" y="3299459"/>
              <a:ext cx="2679700" cy="1758950"/>
            </a:xfrm>
            <a:custGeom>
              <a:avLst/>
              <a:gdLst/>
              <a:ahLst/>
              <a:cxnLst/>
              <a:rect l="l" t="t" r="r" b="b"/>
              <a:pathLst>
                <a:path w="2679700" h="1758950">
                  <a:moveTo>
                    <a:pt x="0" y="0"/>
                  </a:moveTo>
                  <a:lnTo>
                    <a:pt x="2679192" y="0"/>
                  </a:lnTo>
                  <a:lnTo>
                    <a:pt x="2679192" y="1758696"/>
                  </a:lnTo>
                  <a:lnTo>
                    <a:pt x="0" y="1758696"/>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p:nvPr/>
          </p:nvSpPr>
          <p:spPr>
            <a:xfrm>
              <a:off x="6099810" y="1636013"/>
              <a:ext cx="393700" cy="375285"/>
            </a:xfrm>
            <a:custGeom>
              <a:avLst/>
              <a:gdLst/>
              <a:ahLst/>
              <a:cxnLst/>
              <a:rect l="l" t="t" r="r" b="b"/>
              <a:pathLst>
                <a:path w="393700" h="375285">
                  <a:moveTo>
                    <a:pt x="196596" y="0"/>
                  </a:moveTo>
                  <a:lnTo>
                    <a:pt x="151519" y="4950"/>
                  </a:lnTo>
                  <a:lnTo>
                    <a:pt x="110140" y="19052"/>
                  </a:lnTo>
                  <a:lnTo>
                    <a:pt x="73637" y="41179"/>
                  </a:lnTo>
                  <a:lnTo>
                    <a:pt x="43191" y="70208"/>
                  </a:lnTo>
                  <a:lnTo>
                    <a:pt x="19983" y="105013"/>
                  </a:lnTo>
                  <a:lnTo>
                    <a:pt x="5192" y="144469"/>
                  </a:lnTo>
                  <a:lnTo>
                    <a:pt x="0" y="187451"/>
                  </a:lnTo>
                  <a:lnTo>
                    <a:pt x="5192" y="230434"/>
                  </a:lnTo>
                  <a:lnTo>
                    <a:pt x="19983" y="269890"/>
                  </a:lnTo>
                  <a:lnTo>
                    <a:pt x="43191" y="304695"/>
                  </a:lnTo>
                  <a:lnTo>
                    <a:pt x="73637" y="333724"/>
                  </a:lnTo>
                  <a:lnTo>
                    <a:pt x="110140" y="355851"/>
                  </a:lnTo>
                  <a:lnTo>
                    <a:pt x="151519" y="369953"/>
                  </a:lnTo>
                  <a:lnTo>
                    <a:pt x="196596" y="374903"/>
                  </a:lnTo>
                  <a:lnTo>
                    <a:pt x="241672" y="369953"/>
                  </a:lnTo>
                  <a:lnTo>
                    <a:pt x="283051" y="355851"/>
                  </a:lnTo>
                  <a:lnTo>
                    <a:pt x="319554" y="333724"/>
                  </a:lnTo>
                  <a:lnTo>
                    <a:pt x="350000" y="304695"/>
                  </a:lnTo>
                  <a:lnTo>
                    <a:pt x="373208" y="269890"/>
                  </a:lnTo>
                  <a:lnTo>
                    <a:pt x="387999" y="230434"/>
                  </a:lnTo>
                  <a:lnTo>
                    <a:pt x="393192" y="187451"/>
                  </a:lnTo>
                  <a:lnTo>
                    <a:pt x="387999" y="144469"/>
                  </a:lnTo>
                  <a:lnTo>
                    <a:pt x="373208" y="105013"/>
                  </a:lnTo>
                  <a:lnTo>
                    <a:pt x="350000" y="70208"/>
                  </a:lnTo>
                  <a:lnTo>
                    <a:pt x="319554" y="41179"/>
                  </a:lnTo>
                  <a:lnTo>
                    <a:pt x="283051" y="19052"/>
                  </a:lnTo>
                  <a:lnTo>
                    <a:pt x="241672" y="4950"/>
                  </a:lnTo>
                  <a:lnTo>
                    <a:pt x="19659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6099810" y="1636013"/>
              <a:ext cx="393700" cy="375285"/>
            </a:xfrm>
            <a:custGeom>
              <a:avLst/>
              <a:gdLst/>
              <a:ahLst/>
              <a:cxnLst/>
              <a:rect l="l" t="t" r="r" b="b"/>
              <a:pathLst>
                <a:path w="393700" h="375285">
                  <a:moveTo>
                    <a:pt x="0" y="187451"/>
                  </a:moveTo>
                  <a:lnTo>
                    <a:pt x="5192" y="144469"/>
                  </a:lnTo>
                  <a:lnTo>
                    <a:pt x="19983" y="105013"/>
                  </a:lnTo>
                  <a:lnTo>
                    <a:pt x="43191" y="70208"/>
                  </a:lnTo>
                  <a:lnTo>
                    <a:pt x="73637" y="41179"/>
                  </a:lnTo>
                  <a:lnTo>
                    <a:pt x="110140" y="19052"/>
                  </a:lnTo>
                  <a:lnTo>
                    <a:pt x="151519" y="4950"/>
                  </a:lnTo>
                  <a:lnTo>
                    <a:pt x="196596" y="0"/>
                  </a:lnTo>
                  <a:lnTo>
                    <a:pt x="241672" y="4950"/>
                  </a:lnTo>
                  <a:lnTo>
                    <a:pt x="283051" y="19052"/>
                  </a:lnTo>
                  <a:lnTo>
                    <a:pt x="319554" y="41179"/>
                  </a:lnTo>
                  <a:lnTo>
                    <a:pt x="350000" y="70208"/>
                  </a:lnTo>
                  <a:lnTo>
                    <a:pt x="373208" y="105013"/>
                  </a:lnTo>
                  <a:lnTo>
                    <a:pt x="387999" y="144469"/>
                  </a:lnTo>
                  <a:lnTo>
                    <a:pt x="393192" y="187451"/>
                  </a:lnTo>
                  <a:lnTo>
                    <a:pt x="387999" y="230434"/>
                  </a:lnTo>
                  <a:lnTo>
                    <a:pt x="373208" y="269890"/>
                  </a:lnTo>
                  <a:lnTo>
                    <a:pt x="350000" y="304695"/>
                  </a:lnTo>
                  <a:lnTo>
                    <a:pt x="319554" y="333724"/>
                  </a:lnTo>
                  <a:lnTo>
                    <a:pt x="283051" y="355851"/>
                  </a:lnTo>
                  <a:lnTo>
                    <a:pt x="241672" y="369953"/>
                  </a:lnTo>
                  <a:lnTo>
                    <a:pt x="196596" y="374903"/>
                  </a:lnTo>
                  <a:lnTo>
                    <a:pt x="151519" y="369953"/>
                  </a:lnTo>
                  <a:lnTo>
                    <a:pt x="110140" y="355851"/>
                  </a:lnTo>
                  <a:lnTo>
                    <a:pt x="73637" y="333724"/>
                  </a:lnTo>
                  <a:lnTo>
                    <a:pt x="43191" y="304695"/>
                  </a:lnTo>
                  <a:lnTo>
                    <a:pt x="19983" y="269890"/>
                  </a:lnTo>
                  <a:lnTo>
                    <a:pt x="5192" y="230434"/>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1" name="object 11">
            <a:extLst>
              <a:ext uri="{C183D7F6-B498-43B3-948B-1728B52AA6E4}">
                <adec:decorative xmlns:adec="http://schemas.microsoft.com/office/drawing/2017/decorative" val="1"/>
              </a:ext>
            </a:extLst>
          </p:cNvPr>
          <p:cNvSpPr txBox="1"/>
          <p:nvPr/>
        </p:nvSpPr>
        <p:spPr>
          <a:xfrm>
            <a:off x="6230527" y="167286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grpSp>
        <p:nvGrpSpPr>
          <p:cNvPr id="22" name="object 22" descr="Two Step Verification Enrollment - Step 2 icon"/>
          <p:cNvGrpSpPr/>
          <p:nvPr/>
        </p:nvGrpSpPr>
        <p:grpSpPr>
          <a:xfrm>
            <a:off x="164782" y="5687758"/>
            <a:ext cx="422275" cy="403860"/>
            <a:chOff x="164782" y="5687758"/>
            <a:chExt cx="422275" cy="403860"/>
          </a:xfrm>
        </p:grpSpPr>
        <p:sp>
          <p:nvSpPr>
            <p:cNvPr id="23" name="object 23"/>
            <p:cNvSpPr/>
            <p:nvPr/>
          </p:nvSpPr>
          <p:spPr>
            <a:xfrm>
              <a:off x="179070" y="5702046"/>
              <a:ext cx="393700" cy="375285"/>
            </a:xfrm>
            <a:custGeom>
              <a:avLst/>
              <a:gdLst/>
              <a:ahLst/>
              <a:cxnLst/>
              <a:rect l="l" t="t" r="r" b="b"/>
              <a:pathLst>
                <a:path w="393700" h="375285">
                  <a:moveTo>
                    <a:pt x="196596" y="0"/>
                  </a:moveTo>
                  <a:lnTo>
                    <a:pt x="151519" y="4950"/>
                  </a:lnTo>
                  <a:lnTo>
                    <a:pt x="110140" y="19052"/>
                  </a:lnTo>
                  <a:lnTo>
                    <a:pt x="73637" y="41179"/>
                  </a:lnTo>
                  <a:lnTo>
                    <a:pt x="43191" y="70208"/>
                  </a:lnTo>
                  <a:lnTo>
                    <a:pt x="19983" y="105013"/>
                  </a:lnTo>
                  <a:lnTo>
                    <a:pt x="5192" y="144469"/>
                  </a:lnTo>
                  <a:lnTo>
                    <a:pt x="0" y="187451"/>
                  </a:lnTo>
                  <a:lnTo>
                    <a:pt x="5192" y="230434"/>
                  </a:lnTo>
                  <a:lnTo>
                    <a:pt x="19983" y="269890"/>
                  </a:lnTo>
                  <a:lnTo>
                    <a:pt x="43191" y="304695"/>
                  </a:lnTo>
                  <a:lnTo>
                    <a:pt x="73637" y="333724"/>
                  </a:lnTo>
                  <a:lnTo>
                    <a:pt x="110140" y="355851"/>
                  </a:lnTo>
                  <a:lnTo>
                    <a:pt x="151519" y="369953"/>
                  </a:lnTo>
                  <a:lnTo>
                    <a:pt x="196596" y="374903"/>
                  </a:lnTo>
                  <a:lnTo>
                    <a:pt x="241672" y="369953"/>
                  </a:lnTo>
                  <a:lnTo>
                    <a:pt x="283051" y="355851"/>
                  </a:lnTo>
                  <a:lnTo>
                    <a:pt x="319554" y="333724"/>
                  </a:lnTo>
                  <a:lnTo>
                    <a:pt x="350000" y="304695"/>
                  </a:lnTo>
                  <a:lnTo>
                    <a:pt x="373208" y="269890"/>
                  </a:lnTo>
                  <a:lnTo>
                    <a:pt x="387999" y="230434"/>
                  </a:lnTo>
                  <a:lnTo>
                    <a:pt x="393192" y="187451"/>
                  </a:lnTo>
                  <a:lnTo>
                    <a:pt x="387999" y="144469"/>
                  </a:lnTo>
                  <a:lnTo>
                    <a:pt x="373208" y="105013"/>
                  </a:lnTo>
                  <a:lnTo>
                    <a:pt x="350000" y="70208"/>
                  </a:lnTo>
                  <a:lnTo>
                    <a:pt x="319554" y="41179"/>
                  </a:lnTo>
                  <a:lnTo>
                    <a:pt x="283051" y="19052"/>
                  </a:lnTo>
                  <a:lnTo>
                    <a:pt x="241672" y="4950"/>
                  </a:lnTo>
                  <a:lnTo>
                    <a:pt x="19659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4" name="object 24"/>
            <p:cNvSpPr/>
            <p:nvPr/>
          </p:nvSpPr>
          <p:spPr>
            <a:xfrm>
              <a:off x="179070" y="5702046"/>
              <a:ext cx="393700" cy="375285"/>
            </a:xfrm>
            <a:custGeom>
              <a:avLst/>
              <a:gdLst/>
              <a:ahLst/>
              <a:cxnLst/>
              <a:rect l="l" t="t" r="r" b="b"/>
              <a:pathLst>
                <a:path w="393700" h="375285">
                  <a:moveTo>
                    <a:pt x="0" y="187451"/>
                  </a:moveTo>
                  <a:lnTo>
                    <a:pt x="5192" y="144469"/>
                  </a:lnTo>
                  <a:lnTo>
                    <a:pt x="19983" y="105013"/>
                  </a:lnTo>
                  <a:lnTo>
                    <a:pt x="43191" y="70208"/>
                  </a:lnTo>
                  <a:lnTo>
                    <a:pt x="73637" y="41179"/>
                  </a:lnTo>
                  <a:lnTo>
                    <a:pt x="110140" y="19052"/>
                  </a:lnTo>
                  <a:lnTo>
                    <a:pt x="151519" y="4950"/>
                  </a:lnTo>
                  <a:lnTo>
                    <a:pt x="196596" y="0"/>
                  </a:lnTo>
                  <a:lnTo>
                    <a:pt x="241672" y="4950"/>
                  </a:lnTo>
                  <a:lnTo>
                    <a:pt x="283051" y="19052"/>
                  </a:lnTo>
                  <a:lnTo>
                    <a:pt x="319554" y="41179"/>
                  </a:lnTo>
                  <a:lnTo>
                    <a:pt x="350000" y="70208"/>
                  </a:lnTo>
                  <a:lnTo>
                    <a:pt x="373208" y="105013"/>
                  </a:lnTo>
                  <a:lnTo>
                    <a:pt x="387999" y="144469"/>
                  </a:lnTo>
                  <a:lnTo>
                    <a:pt x="393192" y="187451"/>
                  </a:lnTo>
                  <a:lnTo>
                    <a:pt x="387999" y="230434"/>
                  </a:lnTo>
                  <a:lnTo>
                    <a:pt x="373208" y="269890"/>
                  </a:lnTo>
                  <a:lnTo>
                    <a:pt x="350000" y="304695"/>
                  </a:lnTo>
                  <a:lnTo>
                    <a:pt x="319554" y="333724"/>
                  </a:lnTo>
                  <a:lnTo>
                    <a:pt x="283051" y="355851"/>
                  </a:lnTo>
                  <a:lnTo>
                    <a:pt x="241672" y="369953"/>
                  </a:lnTo>
                  <a:lnTo>
                    <a:pt x="196596" y="374903"/>
                  </a:lnTo>
                  <a:lnTo>
                    <a:pt x="151519" y="369953"/>
                  </a:lnTo>
                  <a:lnTo>
                    <a:pt x="110140" y="355851"/>
                  </a:lnTo>
                  <a:lnTo>
                    <a:pt x="73637" y="333724"/>
                  </a:lnTo>
                  <a:lnTo>
                    <a:pt x="43191" y="304695"/>
                  </a:lnTo>
                  <a:lnTo>
                    <a:pt x="19983" y="269890"/>
                  </a:lnTo>
                  <a:lnTo>
                    <a:pt x="5192" y="230434"/>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5" name="object 5"/>
          <p:cNvSpPr txBox="1"/>
          <p:nvPr/>
        </p:nvSpPr>
        <p:spPr>
          <a:xfrm>
            <a:off x="700239" y="5735042"/>
            <a:ext cx="5395761"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“Account</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Settings”</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then</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“2-</a:t>
            </a:r>
            <a:r>
              <a:rPr sz="1600" dirty="0">
                <a:latin typeface="Source Sans Pro" panose="020B0503030403020204" pitchFamily="34" charset="0"/>
                <a:ea typeface="Source Sans Pro" panose="020B0503030403020204" pitchFamily="34" charset="0"/>
                <a:cs typeface="Calibri"/>
              </a:rPr>
              <a:t>Step</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Verification.”</a:t>
            </a:r>
            <a:endParaRPr sz="1600" dirty="0">
              <a:latin typeface="Source Sans Pro" panose="020B0503030403020204" pitchFamily="34" charset="0"/>
              <a:ea typeface="Source Sans Pro" panose="020B0503030403020204" pitchFamily="34" charset="0"/>
              <a:cs typeface="Calibri"/>
            </a:endParaRPr>
          </a:p>
        </p:txBody>
      </p:sp>
      <p:grpSp>
        <p:nvGrpSpPr>
          <p:cNvPr id="12" name="object 12" descr="OHID Account Setting screenshot indicating where to find the link to enroll in two-step verification"/>
          <p:cNvGrpSpPr/>
          <p:nvPr/>
        </p:nvGrpSpPr>
        <p:grpSpPr>
          <a:xfrm>
            <a:off x="762000" y="6096000"/>
            <a:ext cx="6141720" cy="2985770"/>
            <a:chOff x="758952" y="5925502"/>
            <a:chExt cx="6141720" cy="2985770"/>
          </a:xfrm>
        </p:grpSpPr>
        <p:pic>
          <p:nvPicPr>
            <p:cNvPr id="13" name="object 13"/>
            <p:cNvPicPr/>
            <p:nvPr/>
          </p:nvPicPr>
          <p:blipFill>
            <a:blip r:embed="rId3" cstate="print"/>
            <a:stretch>
              <a:fillRect/>
            </a:stretch>
          </p:blipFill>
          <p:spPr>
            <a:xfrm>
              <a:off x="758952" y="6138672"/>
              <a:ext cx="5955791" cy="2772540"/>
            </a:xfrm>
            <a:prstGeom prst="rect">
              <a:avLst/>
            </a:prstGeom>
          </p:spPr>
        </p:pic>
        <p:sp>
          <p:nvSpPr>
            <p:cNvPr id="14" name="object 14">
              <a:extLst>
                <a:ext uri="{C183D7F6-B498-43B3-948B-1728B52AA6E4}">
                  <adec:decorative xmlns:adec="http://schemas.microsoft.com/office/drawing/2017/decorative" val="1"/>
                </a:ext>
              </a:extLst>
            </p:cNvPr>
            <p:cNvSpPr/>
            <p:nvPr/>
          </p:nvSpPr>
          <p:spPr>
            <a:xfrm>
              <a:off x="3732276" y="6138672"/>
              <a:ext cx="2646045" cy="2685415"/>
            </a:xfrm>
            <a:custGeom>
              <a:avLst/>
              <a:gdLst/>
              <a:ahLst/>
              <a:cxnLst/>
              <a:rect l="l" t="t" r="r" b="b"/>
              <a:pathLst>
                <a:path w="2646045" h="2685415">
                  <a:moveTo>
                    <a:pt x="957072" y="1952244"/>
                  </a:moveTo>
                  <a:lnTo>
                    <a:pt x="2645664" y="1952244"/>
                  </a:lnTo>
                  <a:lnTo>
                    <a:pt x="2645664" y="2685288"/>
                  </a:lnTo>
                  <a:lnTo>
                    <a:pt x="957072" y="2685288"/>
                  </a:lnTo>
                  <a:lnTo>
                    <a:pt x="957072" y="1952244"/>
                  </a:lnTo>
                  <a:close/>
                </a:path>
                <a:path w="2646045" h="2685415">
                  <a:moveTo>
                    <a:pt x="0" y="0"/>
                  </a:moveTo>
                  <a:lnTo>
                    <a:pt x="1019555" y="0"/>
                  </a:lnTo>
                  <a:lnTo>
                    <a:pt x="1019555" y="350520"/>
                  </a:lnTo>
                  <a:lnTo>
                    <a:pt x="0" y="350520"/>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5" name="object 15" descr="Two step verification - Step 2 icon tagging OHID Manage Account webpage"/>
            <p:cNvSpPr/>
            <p:nvPr/>
          </p:nvSpPr>
          <p:spPr>
            <a:xfrm>
              <a:off x="6544817" y="5939790"/>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sp>
          <p:nvSpPr>
            <p:cNvPr id="16" name="object 16"/>
            <p:cNvSpPr/>
            <p:nvPr/>
          </p:nvSpPr>
          <p:spPr>
            <a:xfrm>
              <a:off x="6544817" y="5939790"/>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7" name="object 17">
            <a:extLst>
              <a:ext uri="{C183D7F6-B498-43B3-948B-1728B52AA6E4}">
                <adec:decorative xmlns:adec="http://schemas.microsoft.com/office/drawing/2017/decorative" val="1"/>
              </a:ext>
            </a:extLst>
          </p:cNvPr>
          <p:cNvSpPr txBox="1"/>
          <p:nvPr/>
        </p:nvSpPr>
        <p:spPr>
          <a:xfrm>
            <a:off x="6629400" y="6172200"/>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sp>
        <p:nvSpPr>
          <p:cNvPr id="21" name="object 21">
            <a:extLst>
              <a:ext uri="{C183D7F6-B498-43B3-948B-1728B52AA6E4}">
                <adec:decorative xmlns:adec="http://schemas.microsoft.com/office/drawing/2017/decorative" val="1"/>
              </a:ext>
            </a:extLst>
          </p:cNvPr>
          <p:cNvSpPr txBox="1"/>
          <p:nvPr/>
        </p:nvSpPr>
        <p:spPr>
          <a:xfrm>
            <a:off x="278243" y="2188289"/>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309537" y="5739434"/>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a:latin typeface="Source Sans Pro" panose="020B0503030403020204" pitchFamily="34" charset="0"/>
              <a:ea typeface="Source Sans Pro" panose="020B0503030403020204" pitchFamily="34" charset="0"/>
              <a:cs typeface="Calibri"/>
            </a:endParaRPr>
          </a:p>
        </p:txBody>
      </p:sp>
      <p:sp>
        <p:nvSpPr>
          <p:cNvPr id="26" name="object 26" descr="Page 17"/>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9" name="object 27">
            <a:extLst>
              <a:ext uri="{FF2B5EF4-FFF2-40B4-BE49-F238E27FC236}">
                <a16:creationId xmlns:a16="http://schemas.microsoft.com/office/drawing/2014/main" id="{4E8512F2-2EA0-4BBA-E9D1-134A596906D4}"/>
              </a:ex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17</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774384-3426-CDFC-1DF3-23EE5DFD0390}"/>
              </a:ext>
            </a:extLst>
          </p:cNvPr>
          <p:cNvSpPr>
            <a:spLocks noGrp="1"/>
          </p:cNvSpPr>
          <p:nvPr>
            <p:ph type="title"/>
          </p:nvPr>
        </p:nvSpPr>
        <p:spPr>
          <a:xfrm>
            <a:off x="304800" y="609600"/>
            <a:ext cx="6613633" cy="400110"/>
          </a:xfrm>
        </p:spPr>
        <p:txBody>
          <a:bodyPr/>
          <a:lstStyle/>
          <a:p>
            <a:r>
              <a:rPr lang="en-US" sz="2600" spc="-25" dirty="0">
                <a:latin typeface="Source Sans Pro" panose="020B0503030403020204" pitchFamily="34" charset="0"/>
                <a:ea typeface="Source Sans Pro" panose="020B0503030403020204" pitchFamily="34" charset="0"/>
              </a:rPr>
              <a:t>2-</a:t>
            </a:r>
            <a:r>
              <a:rPr lang="en-US" sz="2600" dirty="0">
                <a:latin typeface="Source Sans Pro" panose="020B0503030403020204" pitchFamily="34" charset="0"/>
                <a:ea typeface="Source Sans Pro" panose="020B0503030403020204" pitchFamily="34" charset="0"/>
              </a:rPr>
              <a:t>STEP</a:t>
            </a:r>
            <a:r>
              <a:rPr lang="en-US" sz="2600" spc="-70" dirty="0">
                <a:latin typeface="Source Sans Pro" panose="020B0503030403020204" pitchFamily="34" charset="0"/>
                <a:ea typeface="Source Sans Pro" panose="020B0503030403020204" pitchFamily="34" charset="0"/>
              </a:rPr>
              <a:t> </a:t>
            </a:r>
            <a:r>
              <a:rPr lang="en-US" sz="2600" spc="-20" dirty="0">
                <a:latin typeface="Source Sans Pro" panose="020B0503030403020204" pitchFamily="34" charset="0"/>
                <a:ea typeface="Source Sans Pro" panose="020B0503030403020204" pitchFamily="34" charset="0"/>
              </a:rPr>
              <a:t>VERIFICATION</a:t>
            </a:r>
            <a:r>
              <a:rPr lang="en-US" sz="2600" spc="-45" dirty="0">
                <a:latin typeface="Source Sans Pro" panose="020B0503030403020204" pitchFamily="34" charset="0"/>
                <a:ea typeface="Source Sans Pro" panose="020B0503030403020204" pitchFamily="34" charset="0"/>
              </a:rPr>
              <a:t> </a:t>
            </a:r>
            <a:r>
              <a:rPr lang="en-US" sz="2600" spc="-10" dirty="0">
                <a:latin typeface="Source Sans Pro" panose="020B0503030403020204" pitchFamily="34" charset="0"/>
                <a:ea typeface="Source Sans Pro" panose="020B0503030403020204" pitchFamily="34" charset="0"/>
              </a:rPr>
              <a:t>ENROLLMENT (2 of 3)</a:t>
            </a:r>
            <a:endParaRPr lang="en-US" sz="2600" dirty="0"/>
          </a:p>
        </p:txBody>
      </p:sp>
      <p:grpSp>
        <p:nvGrpSpPr>
          <p:cNvPr id="17" name="object 17" descr="Two-step verification - Step 3 icon"/>
          <p:cNvGrpSpPr/>
          <p:nvPr/>
        </p:nvGrpSpPr>
        <p:grpSpPr>
          <a:xfrm>
            <a:off x="205930" y="1725358"/>
            <a:ext cx="368935" cy="370205"/>
            <a:chOff x="205930" y="1725358"/>
            <a:chExt cx="368935" cy="370205"/>
          </a:xfrm>
        </p:grpSpPr>
        <p:sp>
          <p:nvSpPr>
            <p:cNvPr id="18" name="object 18"/>
            <p:cNvSpPr/>
            <p:nvPr/>
          </p:nvSpPr>
          <p:spPr>
            <a:xfrm>
              <a:off x="220218" y="1739645"/>
              <a:ext cx="340360" cy="341630"/>
            </a:xfrm>
            <a:custGeom>
              <a:avLst/>
              <a:gdLst/>
              <a:ahLst/>
              <a:cxnLst/>
              <a:rect l="l" t="t" r="r" b="b"/>
              <a:pathLst>
                <a:path w="340359" h="341630">
                  <a:moveTo>
                    <a:pt x="169926" y="0"/>
                  </a:moveTo>
                  <a:lnTo>
                    <a:pt x="124751" y="6096"/>
                  </a:lnTo>
                  <a:lnTo>
                    <a:pt x="84158" y="23303"/>
                  </a:lnTo>
                  <a:lnTo>
                    <a:pt x="49768" y="49991"/>
                  </a:lnTo>
                  <a:lnTo>
                    <a:pt x="23198" y="84536"/>
                  </a:lnTo>
                  <a:lnTo>
                    <a:pt x="6069" y="125311"/>
                  </a:lnTo>
                  <a:lnTo>
                    <a:pt x="0" y="170688"/>
                  </a:lnTo>
                  <a:lnTo>
                    <a:pt x="6069" y="216064"/>
                  </a:lnTo>
                  <a:lnTo>
                    <a:pt x="23198" y="256839"/>
                  </a:lnTo>
                  <a:lnTo>
                    <a:pt x="49768" y="291384"/>
                  </a:lnTo>
                  <a:lnTo>
                    <a:pt x="84158" y="318072"/>
                  </a:lnTo>
                  <a:lnTo>
                    <a:pt x="124751" y="335279"/>
                  </a:lnTo>
                  <a:lnTo>
                    <a:pt x="169926" y="341376"/>
                  </a:lnTo>
                  <a:lnTo>
                    <a:pt x="215100" y="335279"/>
                  </a:lnTo>
                  <a:lnTo>
                    <a:pt x="255693" y="318072"/>
                  </a:lnTo>
                  <a:lnTo>
                    <a:pt x="290083" y="291384"/>
                  </a:lnTo>
                  <a:lnTo>
                    <a:pt x="316653" y="256839"/>
                  </a:lnTo>
                  <a:lnTo>
                    <a:pt x="333782" y="216064"/>
                  </a:lnTo>
                  <a:lnTo>
                    <a:pt x="339852" y="170688"/>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9" name="object 19"/>
            <p:cNvSpPr/>
            <p:nvPr/>
          </p:nvSpPr>
          <p:spPr>
            <a:xfrm>
              <a:off x="220218" y="1739645"/>
              <a:ext cx="340360" cy="341630"/>
            </a:xfrm>
            <a:custGeom>
              <a:avLst/>
              <a:gdLst/>
              <a:ahLst/>
              <a:cxnLst/>
              <a:rect l="l" t="t" r="r" b="b"/>
              <a:pathLst>
                <a:path w="340359" h="341630">
                  <a:moveTo>
                    <a:pt x="0" y="170688"/>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8"/>
                  </a:lnTo>
                  <a:lnTo>
                    <a:pt x="333782" y="216064"/>
                  </a:lnTo>
                  <a:lnTo>
                    <a:pt x="316653" y="256839"/>
                  </a:lnTo>
                  <a:lnTo>
                    <a:pt x="290083" y="291384"/>
                  </a:lnTo>
                  <a:lnTo>
                    <a:pt x="255693" y="318072"/>
                  </a:lnTo>
                  <a:lnTo>
                    <a:pt x="215100" y="335279"/>
                  </a:lnTo>
                  <a:lnTo>
                    <a:pt x="169926" y="341376"/>
                  </a:lnTo>
                  <a:lnTo>
                    <a:pt x="124751" y="335279"/>
                  </a:lnTo>
                  <a:lnTo>
                    <a:pt x="84158" y="318072"/>
                  </a:lnTo>
                  <a:lnTo>
                    <a:pt x="49768" y="291384"/>
                  </a:lnTo>
                  <a:lnTo>
                    <a:pt x="23198" y="256839"/>
                  </a:lnTo>
                  <a:lnTo>
                    <a:pt x="6069"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 name="object 3"/>
          <p:cNvSpPr txBox="1"/>
          <p:nvPr/>
        </p:nvSpPr>
        <p:spPr>
          <a:xfrm>
            <a:off x="620104" y="1789132"/>
            <a:ext cx="1818296"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35"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“Configure</a:t>
            </a:r>
            <a:r>
              <a:rPr lang="en-US" sz="1600" spc="-10" dirty="0">
                <a:latin typeface="Source Sans Pro" panose="020B0503030403020204" pitchFamily="34" charset="0"/>
                <a:ea typeface="Source Sans Pro" panose="020B0503030403020204" pitchFamily="34" charset="0"/>
                <a:cs typeface="Calibri"/>
              </a:rPr>
              <a:t>.</a:t>
            </a:r>
            <a:r>
              <a:rPr sz="1600" spc="-10"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p:txBody>
      </p:sp>
      <p:grpSp>
        <p:nvGrpSpPr>
          <p:cNvPr id="4" name="object 4" descr="Two-step verification - Step 3 screenshot under OHID account managment."/>
          <p:cNvGrpSpPr/>
          <p:nvPr/>
        </p:nvGrpSpPr>
        <p:grpSpPr>
          <a:xfrm>
            <a:off x="99060" y="2098738"/>
            <a:ext cx="7231380" cy="3008630"/>
            <a:chOff x="99060" y="2098738"/>
            <a:chExt cx="7231380" cy="3008630"/>
          </a:xfrm>
        </p:grpSpPr>
        <p:pic>
          <p:nvPicPr>
            <p:cNvPr id="5" name="object 5"/>
            <p:cNvPicPr/>
            <p:nvPr/>
          </p:nvPicPr>
          <p:blipFill>
            <a:blip r:embed="rId2" cstate="print"/>
            <a:stretch>
              <a:fillRect/>
            </a:stretch>
          </p:blipFill>
          <p:spPr>
            <a:xfrm>
              <a:off x="99060" y="2270760"/>
              <a:ext cx="7086599" cy="2836321"/>
            </a:xfrm>
            <a:prstGeom prst="rect">
              <a:avLst/>
            </a:prstGeom>
          </p:spPr>
        </p:pic>
        <p:sp>
          <p:nvSpPr>
            <p:cNvPr id="6" name="object 6"/>
            <p:cNvSpPr/>
            <p:nvPr/>
          </p:nvSpPr>
          <p:spPr>
            <a:xfrm>
              <a:off x="5274563" y="3977640"/>
              <a:ext cx="1637030" cy="558165"/>
            </a:xfrm>
            <a:custGeom>
              <a:avLst/>
              <a:gdLst/>
              <a:ahLst/>
              <a:cxnLst/>
              <a:rect l="l" t="t" r="r" b="b"/>
              <a:pathLst>
                <a:path w="1637029" h="558164">
                  <a:moveTo>
                    <a:pt x="0" y="0"/>
                  </a:moveTo>
                  <a:lnTo>
                    <a:pt x="1636776" y="0"/>
                  </a:lnTo>
                  <a:lnTo>
                    <a:pt x="1636776" y="557784"/>
                  </a:lnTo>
                  <a:lnTo>
                    <a:pt x="0" y="557784"/>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Two-step verification - Step 3 icon tagging screenshot image"/>
            <p:cNvSpPr/>
            <p:nvPr/>
          </p:nvSpPr>
          <p:spPr>
            <a:xfrm>
              <a:off x="6974586" y="2113026"/>
              <a:ext cx="341630" cy="340360"/>
            </a:xfrm>
            <a:custGeom>
              <a:avLst/>
              <a:gdLst/>
              <a:ahLst/>
              <a:cxnLst/>
              <a:rect l="l" t="t" r="r" b="b"/>
              <a:pathLst>
                <a:path w="341629" h="340360">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6974586" y="2113026"/>
              <a:ext cx="341630" cy="340360"/>
            </a:xfrm>
            <a:custGeom>
              <a:avLst/>
              <a:gdLst/>
              <a:ahLst/>
              <a:cxnLst/>
              <a:rect l="l" t="t" r="r" b="b"/>
              <a:pathLst>
                <a:path w="341629" h="340360">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21" name="object 21" descr="Two-step verification - Step 4 icon"/>
          <p:cNvGrpSpPr/>
          <p:nvPr/>
        </p:nvGrpSpPr>
        <p:grpSpPr>
          <a:xfrm>
            <a:off x="205930" y="5382958"/>
            <a:ext cx="368935" cy="370205"/>
            <a:chOff x="205930" y="5382958"/>
            <a:chExt cx="368935" cy="370205"/>
          </a:xfrm>
        </p:grpSpPr>
        <p:sp>
          <p:nvSpPr>
            <p:cNvPr id="22" name="object 22"/>
            <p:cNvSpPr/>
            <p:nvPr/>
          </p:nvSpPr>
          <p:spPr>
            <a:xfrm>
              <a:off x="220218" y="5397246"/>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7"/>
                  </a:lnTo>
                  <a:lnTo>
                    <a:pt x="6069" y="216064"/>
                  </a:lnTo>
                  <a:lnTo>
                    <a:pt x="23198" y="256839"/>
                  </a:lnTo>
                  <a:lnTo>
                    <a:pt x="49768" y="291384"/>
                  </a:lnTo>
                  <a:lnTo>
                    <a:pt x="84158" y="318072"/>
                  </a:lnTo>
                  <a:lnTo>
                    <a:pt x="124751" y="335279"/>
                  </a:lnTo>
                  <a:lnTo>
                    <a:pt x="169926" y="341375"/>
                  </a:lnTo>
                  <a:lnTo>
                    <a:pt x="215100" y="335279"/>
                  </a:lnTo>
                  <a:lnTo>
                    <a:pt x="255693" y="318072"/>
                  </a:lnTo>
                  <a:lnTo>
                    <a:pt x="290083" y="291384"/>
                  </a:lnTo>
                  <a:lnTo>
                    <a:pt x="316653" y="256839"/>
                  </a:lnTo>
                  <a:lnTo>
                    <a:pt x="333782" y="216064"/>
                  </a:lnTo>
                  <a:lnTo>
                    <a:pt x="339852" y="170687"/>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p:cNvSpPr/>
            <p:nvPr/>
          </p:nvSpPr>
          <p:spPr>
            <a:xfrm>
              <a:off x="220218" y="5397246"/>
              <a:ext cx="340360" cy="341630"/>
            </a:xfrm>
            <a:custGeom>
              <a:avLst/>
              <a:gdLst/>
              <a:ahLst/>
              <a:cxnLst/>
              <a:rect l="l" t="t" r="r" b="b"/>
              <a:pathLst>
                <a:path w="340359" h="341629">
                  <a:moveTo>
                    <a:pt x="0" y="170687"/>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7"/>
                  </a:lnTo>
                  <a:lnTo>
                    <a:pt x="333782" y="216064"/>
                  </a:lnTo>
                  <a:lnTo>
                    <a:pt x="316653" y="256839"/>
                  </a:lnTo>
                  <a:lnTo>
                    <a:pt x="290083" y="291384"/>
                  </a:lnTo>
                  <a:lnTo>
                    <a:pt x="255693" y="318072"/>
                  </a:lnTo>
                  <a:lnTo>
                    <a:pt x="215100" y="335279"/>
                  </a:lnTo>
                  <a:lnTo>
                    <a:pt x="169926" y="341375"/>
                  </a:lnTo>
                  <a:lnTo>
                    <a:pt x="124751" y="335279"/>
                  </a:lnTo>
                  <a:lnTo>
                    <a:pt x="84158" y="318072"/>
                  </a:lnTo>
                  <a:lnTo>
                    <a:pt x="49768" y="291384"/>
                  </a:lnTo>
                  <a:lnTo>
                    <a:pt x="23198" y="256839"/>
                  </a:lnTo>
                  <a:lnTo>
                    <a:pt x="6069"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4" name="object 14"/>
          <p:cNvSpPr txBox="1"/>
          <p:nvPr/>
        </p:nvSpPr>
        <p:spPr>
          <a:xfrm>
            <a:off x="665764" y="5382374"/>
            <a:ext cx="2610836"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35"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“Add</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new</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3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a:t>
            </a:r>
            <a:r>
              <a:rPr lang="en-US" sz="1600" spc="-25" dirty="0">
                <a:latin typeface="Source Sans Pro" panose="020B0503030403020204" pitchFamily="34" charset="0"/>
                <a:ea typeface="Source Sans Pro" panose="020B0503030403020204" pitchFamily="34" charset="0"/>
                <a:cs typeface="Calibri"/>
              </a:rPr>
              <a:t>.</a:t>
            </a:r>
            <a:r>
              <a:rPr sz="1600" spc="-25"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p:txBody>
      </p:sp>
      <p:grpSp>
        <p:nvGrpSpPr>
          <p:cNvPr id="9" name="object 9" descr="Two-step verification Step 4 screenshot indicating IBM Security verification methods."/>
          <p:cNvGrpSpPr/>
          <p:nvPr/>
        </p:nvGrpSpPr>
        <p:grpSpPr>
          <a:xfrm>
            <a:off x="1100327" y="5606986"/>
            <a:ext cx="5158740" cy="3623945"/>
            <a:chOff x="1100327" y="5606986"/>
            <a:chExt cx="5158740" cy="3623945"/>
          </a:xfrm>
        </p:grpSpPr>
        <p:pic>
          <p:nvPicPr>
            <p:cNvPr id="10" name="object 10"/>
            <p:cNvPicPr/>
            <p:nvPr/>
          </p:nvPicPr>
          <p:blipFill>
            <a:blip r:embed="rId3" cstate="print"/>
            <a:stretch>
              <a:fillRect/>
            </a:stretch>
          </p:blipFill>
          <p:spPr>
            <a:xfrm>
              <a:off x="1100327" y="5734811"/>
              <a:ext cx="4920995" cy="3496055"/>
            </a:xfrm>
            <a:prstGeom prst="rect">
              <a:avLst/>
            </a:prstGeom>
          </p:spPr>
        </p:pic>
        <p:sp>
          <p:nvSpPr>
            <p:cNvPr id="11" name="object 11"/>
            <p:cNvSpPr/>
            <p:nvPr/>
          </p:nvSpPr>
          <p:spPr>
            <a:xfrm>
              <a:off x="4191000" y="7539227"/>
              <a:ext cx="1644650" cy="558165"/>
            </a:xfrm>
            <a:custGeom>
              <a:avLst/>
              <a:gdLst/>
              <a:ahLst/>
              <a:cxnLst/>
              <a:rect l="l" t="t" r="r" b="b"/>
              <a:pathLst>
                <a:path w="1644650" h="558165">
                  <a:moveTo>
                    <a:pt x="0" y="0"/>
                  </a:moveTo>
                  <a:lnTo>
                    <a:pt x="1644396" y="0"/>
                  </a:lnTo>
                  <a:lnTo>
                    <a:pt x="1644396" y="557784"/>
                  </a:lnTo>
                  <a:lnTo>
                    <a:pt x="0" y="557784"/>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2" name="object 12" descr="Two-step verification - Step 4 icon"/>
            <p:cNvSpPr/>
            <p:nvPr/>
          </p:nvSpPr>
          <p:spPr>
            <a:xfrm>
              <a:off x="5903213" y="5621273"/>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sp>
          <p:nvSpPr>
            <p:cNvPr id="13" name="object 13"/>
            <p:cNvSpPr/>
            <p:nvPr/>
          </p:nvSpPr>
          <p:spPr>
            <a:xfrm>
              <a:off x="5903213" y="5621273"/>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5" name="object 15">
            <a:extLst>
              <a:ext uri="{C183D7F6-B498-43B3-948B-1728B52AA6E4}">
                <adec:decorative xmlns:adec="http://schemas.microsoft.com/office/drawing/2017/decorative" val="1"/>
              </a:ext>
            </a:extLst>
          </p:cNvPr>
          <p:cNvSpPr txBox="1"/>
          <p:nvPr/>
        </p:nvSpPr>
        <p:spPr>
          <a:xfrm>
            <a:off x="6008371" y="5642093"/>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dirty="0">
              <a:latin typeface="Source Sans Pro" panose="020B0503030403020204" pitchFamily="34" charset="0"/>
              <a:ea typeface="Source Sans Pro" panose="020B0503030403020204" pitchFamily="34" charset="0"/>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7079701" y="2132879"/>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sp>
        <p:nvSpPr>
          <p:cNvPr id="20" name="object 20">
            <a:extLst>
              <a:ext uri="{C183D7F6-B498-43B3-948B-1728B52AA6E4}">
                <adec:decorative xmlns:adec="http://schemas.microsoft.com/office/drawing/2017/decorative" val="1"/>
              </a:ext>
            </a:extLst>
          </p:cNvPr>
          <p:cNvSpPr txBox="1"/>
          <p:nvPr/>
        </p:nvSpPr>
        <p:spPr>
          <a:xfrm>
            <a:off x="324021" y="1760348"/>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sp>
        <p:nvSpPr>
          <p:cNvPr id="24" name="object 24">
            <a:extLst>
              <a:ext uri="{C183D7F6-B498-43B3-948B-1728B52AA6E4}">
                <adec:decorative xmlns:adec="http://schemas.microsoft.com/office/drawing/2017/decorative" val="1"/>
              </a:ext>
            </a:extLst>
          </p:cNvPr>
          <p:cNvSpPr txBox="1"/>
          <p:nvPr/>
        </p:nvSpPr>
        <p:spPr>
          <a:xfrm>
            <a:off x="324021" y="5417718"/>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a:latin typeface="Source Sans Pro" panose="020B0503030403020204" pitchFamily="34" charset="0"/>
              <a:ea typeface="Source Sans Pro" panose="020B0503030403020204" pitchFamily="34" charset="0"/>
              <a:cs typeface="Calibri"/>
            </a:endParaRPr>
          </a:p>
        </p:txBody>
      </p:sp>
      <p:sp>
        <p:nvSpPr>
          <p:cNvPr id="28" name="object 27">
            <a:extLst>
              <a:ext uri="{FF2B5EF4-FFF2-40B4-BE49-F238E27FC236}">
                <a16:creationId xmlns:a16="http://schemas.microsoft.com/office/drawing/2014/main" id="{AB7FEA74-F376-9B8C-932B-5416403527C9}"/>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18</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12292"/>
          </a:xfrm>
          <a:prstGeom prst="rect">
            <a:avLst/>
          </a:prstGeom>
        </p:spPr>
        <p:txBody>
          <a:bodyPr vert="horz" wrap="square" lIns="0" tIns="12065" rIns="0" bIns="0" rtlCol="0">
            <a:spAutoFit/>
          </a:bodyPr>
          <a:lstStyle/>
          <a:p>
            <a:pPr marL="12700">
              <a:lnSpc>
                <a:spcPct val="100000"/>
              </a:lnSpc>
              <a:spcBef>
                <a:spcPts val="95"/>
              </a:spcBef>
            </a:pPr>
            <a:r>
              <a:rPr lang="en-US" sz="2600" spc="-25" dirty="0">
                <a:latin typeface="Source Sans Pro" panose="020B0503030403020204" pitchFamily="34" charset="0"/>
                <a:ea typeface="Source Sans Pro" panose="020B0503030403020204" pitchFamily="34" charset="0"/>
              </a:rPr>
              <a:t>2-</a:t>
            </a:r>
            <a:r>
              <a:rPr lang="en-US" sz="2600" dirty="0">
                <a:latin typeface="Source Sans Pro" panose="020B0503030403020204" pitchFamily="34" charset="0"/>
                <a:ea typeface="Source Sans Pro" panose="020B0503030403020204" pitchFamily="34" charset="0"/>
              </a:rPr>
              <a:t>STEP</a:t>
            </a:r>
            <a:r>
              <a:rPr lang="en-US" sz="2600" spc="-70" dirty="0">
                <a:latin typeface="Source Sans Pro" panose="020B0503030403020204" pitchFamily="34" charset="0"/>
                <a:ea typeface="Source Sans Pro" panose="020B0503030403020204" pitchFamily="34" charset="0"/>
              </a:rPr>
              <a:t> </a:t>
            </a:r>
            <a:r>
              <a:rPr lang="en-US" sz="2600" spc="-20" dirty="0">
                <a:latin typeface="Source Sans Pro" panose="020B0503030403020204" pitchFamily="34" charset="0"/>
                <a:ea typeface="Source Sans Pro" panose="020B0503030403020204" pitchFamily="34" charset="0"/>
              </a:rPr>
              <a:t>VERIFICATION</a:t>
            </a:r>
            <a:r>
              <a:rPr lang="en-US" sz="2600" spc="-45" dirty="0">
                <a:latin typeface="Source Sans Pro" panose="020B0503030403020204" pitchFamily="34" charset="0"/>
                <a:ea typeface="Source Sans Pro" panose="020B0503030403020204" pitchFamily="34" charset="0"/>
              </a:rPr>
              <a:t> </a:t>
            </a:r>
            <a:r>
              <a:rPr lang="en-US" sz="2600" spc="-10" dirty="0">
                <a:latin typeface="Source Sans Pro" panose="020B0503030403020204" pitchFamily="34" charset="0"/>
                <a:ea typeface="Source Sans Pro" panose="020B0503030403020204" pitchFamily="34" charset="0"/>
              </a:rPr>
              <a:t>ENROLLMENT (3 of 3)</a:t>
            </a:r>
            <a:endParaRPr sz="2600" dirty="0">
              <a:latin typeface="Source Sans Pro" panose="020B0503030403020204" pitchFamily="34" charset="0"/>
              <a:ea typeface="Source Sans Pro" panose="020B0503030403020204" pitchFamily="34" charset="0"/>
            </a:endParaRPr>
          </a:p>
        </p:txBody>
      </p:sp>
      <p:grpSp>
        <p:nvGrpSpPr>
          <p:cNvPr id="13" name="object 13" descr="Two-step verification - Step 5 icon"/>
          <p:cNvGrpSpPr/>
          <p:nvPr/>
        </p:nvGrpSpPr>
        <p:grpSpPr>
          <a:xfrm>
            <a:off x="215074" y="1614106"/>
            <a:ext cx="370205" cy="363855"/>
            <a:chOff x="215074" y="1614106"/>
            <a:chExt cx="370205" cy="363855"/>
          </a:xfrm>
        </p:grpSpPr>
        <p:sp>
          <p:nvSpPr>
            <p:cNvPr id="14" name="object 14"/>
            <p:cNvSpPr/>
            <p:nvPr/>
          </p:nvSpPr>
          <p:spPr>
            <a:xfrm>
              <a:off x="229361" y="1628394"/>
              <a:ext cx="341630" cy="335280"/>
            </a:xfrm>
            <a:custGeom>
              <a:avLst/>
              <a:gdLst/>
              <a:ahLst/>
              <a:cxnLst/>
              <a:rect l="l" t="t" r="r" b="b"/>
              <a:pathLst>
                <a:path w="341630" h="335280">
                  <a:moveTo>
                    <a:pt x="170688" y="0"/>
                  </a:moveTo>
                  <a:lnTo>
                    <a:pt x="125311" y="5988"/>
                  </a:lnTo>
                  <a:lnTo>
                    <a:pt x="84536" y="22888"/>
                  </a:lnTo>
                  <a:lnTo>
                    <a:pt x="49991" y="49101"/>
                  </a:lnTo>
                  <a:lnTo>
                    <a:pt x="23303" y="83029"/>
                  </a:lnTo>
                  <a:lnTo>
                    <a:pt x="6096" y="123075"/>
                  </a:lnTo>
                  <a:lnTo>
                    <a:pt x="0" y="167640"/>
                  </a:lnTo>
                  <a:lnTo>
                    <a:pt x="6096" y="212204"/>
                  </a:lnTo>
                  <a:lnTo>
                    <a:pt x="23303" y="252250"/>
                  </a:lnTo>
                  <a:lnTo>
                    <a:pt x="49991" y="286178"/>
                  </a:lnTo>
                  <a:lnTo>
                    <a:pt x="84536" y="312391"/>
                  </a:lnTo>
                  <a:lnTo>
                    <a:pt x="125311" y="329291"/>
                  </a:lnTo>
                  <a:lnTo>
                    <a:pt x="170688" y="335280"/>
                  </a:lnTo>
                  <a:lnTo>
                    <a:pt x="216064" y="329291"/>
                  </a:lnTo>
                  <a:lnTo>
                    <a:pt x="256839" y="312391"/>
                  </a:lnTo>
                  <a:lnTo>
                    <a:pt x="291384" y="286178"/>
                  </a:lnTo>
                  <a:lnTo>
                    <a:pt x="318072" y="252250"/>
                  </a:lnTo>
                  <a:lnTo>
                    <a:pt x="335279" y="212204"/>
                  </a:lnTo>
                  <a:lnTo>
                    <a:pt x="341376" y="167640"/>
                  </a:lnTo>
                  <a:lnTo>
                    <a:pt x="335279" y="123075"/>
                  </a:lnTo>
                  <a:lnTo>
                    <a:pt x="318072" y="83029"/>
                  </a:lnTo>
                  <a:lnTo>
                    <a:pt x="291384" y="49101"/>
                  </a:lnTo>
                  <a:lnTo>
                    <a:pt x="256839" y="22888"/>
                  </a:lnTo>
                  <a:lnTo>
                    <a:pt x="216064" y="5988"/>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5" name="object 15"/>
            <p:cNvSpPr/>
            <p:nvPr/>
          </p:nvSpPr>
          <p:spPr>
            <a:xfrm>
              <a:off x="229361" y="1628394"/>
              <a:ext cx="341630" cy="335280"/>
            </a:xfrm>
            <a:custGeom>
              <a:avLst/>
              <a:gdLst/>
              <a:ahLst/>
              <a:cxnLst/>
              <a:rect l="l" t="t" r="r" b="b"/>
              <a:pathLst>
                <a:path w="341630" h="335280">
                  <a:moveTo>
                    <a:pt x="0" y="167640"/>
                  </a:moveTo>
                  <a:lnTo>
                    <a:pt x="6096" y="123075"/>
                  </a:lnTo>
                  <a:lnTo>
                    <a:pt x="23303" y="83029"/>
                  </a:lnTo>
                  <a:lnTo>
                    <a:pt x="49991" y="49101"/>
                  </a:lnTo>
                  <a:lnTo>
                    <a:pt x="84536" y="22888"/>
                  </a:lnTo>
                  <a:lnTo>
                    <a:pt x="125311" y="5988"/>
                  </a:lnTo>
                  <a:lnTo>
                    <a:pt x="170688" y="0"/>
                  </a:lnTo>
                  <a:lnTo>
                    <a:pt x="216064" y="5988"/>
                  </a:lnTo>
                  <a:lnTo>
                    <a:pt x="256839" y="22888"/>
                  </a:lnTo>
                  <a:lnTo>
                    <a:pt x="291384" y="49101"/>
                  </a:lnTo>
                  <a:lnTo>
                    <a:pt x="318072" y="83029"/>
                  </a:lnTo>
                  <a:lnTo>
                    <a:pt x="335279" y="123075"/>
                  </a:lnTo>
                  <a:lnTo>
                    <a:pt x="341376" y="167640"/>
                  </a:lnTo>
                  <a:lnTo>
                    <a:pt x="335279" y="212204"/>
                  </a:lnTo>
                  <a:lnTo>
                    <a:pt x="318072" y="252250"/>
                  </a:lnTo>
                  <a:lnTo>
                    <a:pt x="291384" y="286178"/>
                  </a:lnTo>
                  <a:lnTo>
                    <a:pt x="256839" y="312391"/>
                  </a:lnTo>
                  <a:lnTo>
                    <a:pt x="216064" y="329291"/>
                  </a:lnTo>
                  <a:lnTo>
                    <a:pt x="170688" y="335280"/>
                  </a:lnTo>
                  <a:lnTo>
                    <a:pt x="125311" y="329291"/>
                  </a:lnTo>
                  <a:lnTo>
                    <a:pt x="84536" y="312391"/>
                  </a:lnTo>
                  <a:lnTo>
                    <a:pt x="49991" y="286178"/>
                  </a:lnTo>
                  <a:lnTo>
                    <a:pt x="23303" y="252250"/>
                  </a:lnTo>
                  <a:lnTo>
                    <a:pt x="6096" y="212204"/>
                  </a:lnTo>
                  <a:lnTo>
                    <a:pt x="0" y="167640"/>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4" name="object 4"/>
          <p:cNvSpPr txBox="1"/>
          <p:nvPr/>
        </p:nvSpPr>
        <p:spPr>
          <a:xfrm>
            <a:off x="654544" y="1599439"/>
            <a:ext cx="5043170" cy="513080"/>
          </a:xfrm>
          <a:prstGeom prst="rect">
            <a:avLst/>
          </a:prstGeom>
        </p:spPr>
        <p:txBody>
          <a:bodyPr vert="horz" wrap="square" lIns="0" tIns="12065" rIns="0" bIns="0" rtlCol="0">
            <a:spAutoFit/>
          </a:bodyPr>
          <a:lstStyle/>
          <a:p>
            <a:pPr marL="12700" marR="5080">
              <a:lnSpc>
                <a:spcPct val="100000"/>
              </a:lnSpc>
              <a:spcBef>
                <a:spcPts val="95"/>
              </a:spcBef>
            </a:pPr>
            <a:r>
              <a:rPr sz="1600" spc="-35" dirty="0">
                <a:latin typeface="Source Sans Pro" panose="020B0503030403020204" pitchFamily="34" charset="0"/>
                <a:ea typeface="Source Sans Pro" panose="020B0503030403020204" pitchFamily="34" charset="0"/>
                <a:cs typeface="Calibri"/>
              </a:rPr>
              <a:t>You</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will</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all</a:t>
            </a:r>
            <a:r>
              <a:rPr sz="1600" spc="-4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verification</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methods</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appear</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on</a:t>
            </a:r>
            <a:r>
              <a:rPr sz="1600" spc="-1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screen</a:t>
            </a:r>
            <a:r>
              <a:rPr sz="1600" spc="1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for </a:t>
            </a:r>
            <a:r>
              <a:rPr sz="1600" spc="-10" dirty="0">
                <a:latin typeface="Source Sans Pro" panose="020B0503030403020204" pitchFamily="34" charset="0"/>
                <a:ea typeface="Source Sans Pro" panose="020B0503030403020204" pitchFamily="34" charset="0"/>
                <a:cs typeface="Calibri"/>
              </a:rPr>
              <a:t>selection.</a:t>
            </a:r>
            <a:endParaRPr sz="1600" dirty="0">
              <a:latin typeface="Source Sans Pro" panose="020B0503030403020204" pitchFamily="34" charset="0"/>
              <a:ea typeface="Source Sans Pro" panose="020B0503030403020204" pitchFamily="34" charset="0"/>
              <a:cs typeface="Calibri"/>
            </a:endParaRPr>
          </a:p>
        </p:txBody>
      </p:sp>
      <p:sp>
        <p:nvSpPr>
          <p:cNvPr id="11" name="object 11"/>
          <p:cNvSpPr txBox="1"/>
          <p:nvPr/>
        </p:nvSpPr>
        <p:spPr>
          <a:xfrm>
            <a:off x="927519" y="2311928"/>
            <a:ext cx="5389880" cy="762635"/>
          </a:xfrm>
          <a:prstGeom prst="rect">
            <a:avLst/>
          </a:prstGeom>
        </p:spPr>
        <p:txBody>
          <a:bodyPr vert="horz" wrap="square" lIns="0" tIns="8890" rIns="0" bIns="0" rtlCol="0">
            <a:spAutoFit/>
          </a:bodyPr>
          <a:lstStyle/>
          <a:p>
            <a:pPr marL="12700" marR="5080">
              <a:lnSpc>
                <a:spcPct val="101200"/>
              </a:lnSpc>
              <a:spcBef>
                <a:spcPts val="70"/>
              </a:spcBef>
            </a:pPr>
            <a:r>
              <a:rPr sz="1600" b="1" dirty="0">
                <a:solidFill>
                  <a:srgbClr val="0E3F75"/>
                </a:solidFill>
                <a:latin typeface="Source Sans Pro" panose="020B0503030403020204" pitchFamily="34" charset="0"/>
                <a:ea typeface="Source Sans Pro" panose="020B0503030403020204" pitchFamily="34" charset="0"/>
                <a:cs typeface="Calibri"/>
              </a:rPr>
              <a:t>Note</a:t>
            </a:r>
            <a:r>
              <a:rPr sz="1600" dirty="0">
                <a:solidFill>
                  <a:srgbClr val="0E3F75"/>
                </a:solidFill>
                <a:latin typeface="Source Sans Pro" panose="020B0503030403020204" pitchFamily="34" charset="0"/>
                <a:ea typeface="Source Sans Pro" panose="020B0503030403020204" pitchFamily="34" charset="0"/>
                <a:cs typeface="Calibri"/>
              </a:rPr>
              <a:t>:</a:t>
            </a:r>
            <a:r>
              <a:rPr sz="1600" spc="-1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Segoe UI"/>
              </a:rPr>
              <a:t>You</a:t>
            </a:r>
            <a:r>
              <a:rPr sz="1600" spc="-2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will</a:t>
            </a:r>
            <a:r>
              <a:rPr sz="1600" spc="-1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need</a:t>
            </a:r>
            <a:r>
              <a:rPr sz="1600" spc="-5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to</a:t>
            </a:r>
            <a:r>
              <a:rPr sz="1600" spc="-2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set</a:t>
            </a:r>
            <a:r>
              <a:rPr sz="1600" spc="-3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up</a:t>
            </a:r>
            <a:r>
              <a:rPr sz="1600" spc="-25" dirty="0">
                <a:solidFill>
                  <a:srgbClr val="0E3F75"/>
                </a:solidFill>
                <a:latin typeface="Source Sans Pro" panose="020B0503030403020204" pitchFamily="34" charset="0"/>
                <a:ea typeface="Source Sans Pro" panose="020B0503030403020204" pitchFamily="34" charset="0"/>
                <a:cs typeface="Segoe UI"/>
              </a:rPr>
              <a:t> </a:t>
            </a:r>
            <a:r>
              <a:rPr sz="1600" b="1" dirty="0">
                <a:solidFill>
                  <a:srgbClr val="0E3F75"/>
                </a:solidFill>
                <a:latin typeface="Source Sans Pro" panose="020B0503030403020204" pitchFamily="34" charset="0"/>
                <a:ea typeface="Source Sans Pro" panose="020B0503030403020204" pitchFamily="34" charset="0"/>
                <a:cs typeface="Segoe UI"/>
              </a:rPr>
              <a:t>2</a:t>
            </a:r>
            <a:r>
              <a:rPr sz="1600" b="1" spc="-30" dirty="0">
                <a:solidFill>
                  <a:srgbClr val="0E3F75"/>
                </a:solidFill>
                <a:latin typeface="Source Sans Pro" panose="020B0503030403020204" pitchFamily="34" charset="0"/>
                <a:ea typeface="Source Sans Pro" panose="020B0503030403020204" pitchFamily="34" charset="0"/>
                <a:cs typeface="Segoe UI"/>
              </a:rPr>
              <a:t> </a:t>
            </a:r>
            <a:r>
              <a:rPr sz="1600" b="1" dirty="0">
                <a:solidFill>
                  <a:srgbClr val="0E3F75"/>
                </a:solidFill>
                <a:latin typeface="Source Sans Pro" panose="020B0503030403020204" pitchFamily="34" charset="0"/>
                <a:ea typeface="Source Sans Pro" panose="020B0503030403020204" pitchFamily="34" charset="0"/>
                <a:cs typeface="Segoe UI"/>
              </a:rPr>
              <a:t>methods</a:t>
            </a:r>
            <a:r>
              <a:rPr sz="1600" b="1" spc="-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of</a:t>
            </a:r>
            <a:r>
              <a:rPr sz="1600" spc="-1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verification. It</a:t>
            </a:r>
            <a:r>
              <a:rPr sz="1600" spc="-25" dirty="0">
                <a:solidFill>
                  <a:srgbClr val="0E3F75"/>
                </a:solidFill>
                <a:latin typeface="Source Sans Pro" panose="020B0503030403020204" pitchFamily="34" charset="0"/>
                <a:ea typeface="Source Sans Pro" panose="020B0503030403020204" pitchFamily="34" charset="0"/>
                <a:cs typeface="Segoe UI"/>
              </a:rPr>
              <a:t> is </a:t>
            </a:r>
            <a:r>
              <a:rPr sz="1600" dirty="0">
                <a:solidFill>
                  <a:srgbClr val="0E3F75"/>
                </a:solidFill>
                <a:latin typeface="Source Sans Pro" panose="020B0503030403020204" pitchFamily="34" charset="0"/>
                <a:ea typeface="Source Sans Pro" panose="020B0503030403020204" pitchFamily="34" charset="0"/>
                <a:cs typeface="Segoe UI"/>
              </a:rPr>
              <a:t>recommended</a:t>
            </a:r>
            <a:r>
              <a:rPr sz="1600" spc="-3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that</a:t>
            </a:r>
            <a:r>
              <a:rPr sz="1600" spc="-4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you</a:t>
            </a:r>
            <a:r>
              <a:rPr sz="1600" spc="-2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select</a:t>
            </a:r>
            <a:r>
              <a:rPr sz="1600" spc="-4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one</a:t>
            </a:r>
            <a:r>
              <a:rPr sz="1600" spc="-30" dirty="0">
                <a:solidFill>
                  <a:srgbClr val="0E3F75"/>
                </a:solidFill>
                <a:latin typeface="Source Sans Pro" panose="020B0503030403020204" pitchFamily="34" charset="0"/>
                <a:ea typeface="Source Sans Pro" panose="020B0503030403020204" pitchFamily="34" charset="0"/>
                <a:cs typeface="Segoe UI"/>
              </a:rPr>
              <a:t> </a:t>
            </a:r>
            <a:r>
              <a:rPr sz="1600" spc="-10" dirty="0">
                <a:solidFill>
                  <a:srgbClr val="0E3F75"/>
                </a:solidFill>
                <a:latin typeface="Source Sans Pro" panose="020B0503030403020204" pitchFamily="34" charset="0"/>
                <a:ea typeface="Source Sans Pro" panose="020B0503030403020204" pitchFamily="34" charset="0"/>
                <a:cs typeface="Segoe UI"/>
              </a:rPr>
              <a:t>phone-</a:t>
            </a:r>
            <a:r>
              <a:rPr sz="1600" dirty="0">
                <a:solidFill>
                  <a:srgbClr val="0E3F75"/>
                </a:solidFill>
                <a:latin typeface="Source Sans Pro" panose="020B0503030403020204" pitchFamily="34" charset="0"/>
                <a:ea typeface="Source Sans Pro" panose="020B0503030403020204" pitchFamily="34" charset="0"/>
                <a:cs typeface="Segoe UI"/>
              </a:rPr>
              <a:t>based</a:t>
            </a:r>
            <a:r>
              <a:rPr sz="1600" spc="-45" dirty="0">
                <a:solidFill>
                  <a:srgbClr val="0E3F75"/>
                </a:solidFill>
                <a:latin typeface="Source Sans Pro" panose="020B0503030403020204" pitchFamily="34" charset="0"/>
                <a:ea typeface="Source Sans Pro" panose="020B0503030403020204" pitchFamily="34" charset="0"/>
                <a:cs typeface="Segoe UI"/>
              </a:rPr>
              <a:t> </a:t>
            </a:r>
            <a:r>
              <a:rPr sz="1600" spc="-10" dirty="0">
                <a:solidFill>
                  <a:srgbClr val="0E3F75"/>
                </a:solidFill>
                <a:latin typeface="Source Sans Pro" panose="020B0503030403020204" pitchFamily="34" charset="0"/>
                <a:ea typeface="Source Sans Pro" panose="020B0503030403020204" pitchFamily="34" charset="0"/>
                <a:cs typeface="Segoe UI"/>
              </a:rPr>
              <a:t>option</a:t>
            </a:r>
            <a:r>
              <a:rPr lang="en-US" sz="1600" spc="-10" dirty="0">
                <a:solidFill>
                  <a:srgbClr val="0E3F75"/>
                </a:solidFill>
                <a:latin typeface="Source Sans Pro" panose="020B0503030403020204" pitchFamily="34" charset="0"/>
                <a:ea typeface="Source Sans Pro" panose="020B0503030403020204" pitchFamily="34" charset="0"/>
                <a:cs typeface="Segoe UI"/>
              </a:rPr>
              <a:t> </a:t>
            </a:r>
            <a:r>
              <a:rPr sz="1600" spc="-10" dirty="0">
                <a:solidFill>
                  <a:srgbClr val="0E3F75"/>
                </a:solidFill>
                <a:latin typeface="Source Sans Pro" panose="020B0503030403020204" pitchFamily="34" charset="0"/>
                <a:ea typeface="Source Sans Pro" panose="020B0503030403020204" pitchFamily="34" charset="0"/>
                <a:cs typeface="Segoe UI"/>
              </a:rPr>
              <a:t>(</a:t>
            </a:r>
            <a:r>
              <a:rPr lang="en-US" sz="1600" spc="-10" dirty="0">
                <a:solidFill>
                  <a:srgbClr val="0E3F75"/>
                </a:solidFill>
                <a:latin typeface="Source Sans Pro" panose="020B0503030403020204" pitchFamily="34" charset="0"/>
                <a:ea typeface="Source Sans Pro" panose="020B0503030403020204" pitchFamily="34" charset="0"/>
                <a:cs typeface="Segoe UI"/>
              </a:rPr>
              <a:t>p</a:t>
            </a:r>
            <a:r>
              <a:rPr sz="1600" spc="-10" dirty="0">
                <a:solidFill>
                  <a:srgbClr val="0E3F75"/>
                </a:solidFill>
                <a:latin typeface="Source Sans Pro" panose="020B0503030403020204" pitchFamily="34" charset="0"/>
                <a:ea typeface="Source Sans Pro" panose="020B0503030403020204" pitchFamily="34" charset="0"/>
                <a:cs typeface="Segoe UI"/>
              </a:rPr>
              <a:t>hone </a:t>
            </a:r>
            <a:r>
              <a:rPr sz="1600" dirty="0">
                <a:solidFill>
                  <a:srgbClr val="0E3F75"/>
                </a:solidFill>
                <a:latin typeface="Source Sans Pro" panose="020B0503030403020204" pitchFamily="34" charset="0"/>
                <a:ea typeface="Source Sans Pro" panose="020B0503030403020204" pitchFamily="34" charset="0"/>
                <a:cs typeface="Segoe UI"/>
              </a:rPr>
              <a:t>call</a:t>
            </a:r>
            <a:r>
              <a:rPr sz="1600" spc="-3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or</a:t>
            </a:r>
            <a:r>
              <a:rPr sz="1600" spc="-1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text)</a:t>
            </a:r>
            <a:r>
              <a:rPr sz="1600" spc="-5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and</a:t>
            </a:r>
            <a:r>
              <a:rPr sz="1600" spc="-30"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one</a:t>
            </a:r>
            <a:r>
              <a:rPr sz="1600" spc="-15" dirty="0">
                <a:solidFill>
                  <a:srgbClr val="0E3F75"/>
                </a:solidFill>
                <a:latin typeface="Source Sans Pro" panose="020B0503030403020204" pitchFamily="34" charset="0"/>
                <a:ea typeface="Source Sans Pro" panose="020B0503030403020204" pitchFamily="34" charset="0"/>
                <a:cs typeface="Segoe UI"/>
              </a:rPr>
              <a:t> </a:t>
            </a:r>
            <a:r>
              <a:rPr sz="1600" dirty="0">
                <a:solidFill>
                  <a:srgbClr val="0E3F75"/>
                </a:solidFill>
                <a:latin typeface="Source Sans Pro" panose="020B0503030403020204" pitchFamily="34" charset="0"/>
                <a:ea typeface="Source Sans Pro" panose="020B0503030403020204" pitchFamily="34" charset="0"/>
                <a:cs typeface="Segoe UI"/>
              </a:rPr>
              <a:t>email</a:t>
            </a:r>
            <a:r>
              <a:rPr sz="1600" spc="-10" dirty="0">
                <a:solidFill>
                  <a:srgbClr val="0E3F75"/>
                </a:solidFill>
                <a:latin typeface="Source Sans Pro" panose="020B0503030403020204" pitchFamily="34" charset="0"/>
                <a:ea typeface="Source Sans Pro" panose="020B0503030403020204" pitchFamily="34" charset="0"/>
                <a:cs typeface="Segoe UI"/>
              </a:rPr>
              <a:t> option.</a:t>
            </a:r>
            <a:endParaRPr sz="1600" dirty="0">
              <a:solidFill>
                <a:srgbClr val="0E3F75"/>
              </a:solidFill>
              <a:latin typeface="Source Sans Pro" panose="020B0503030403020204" pitchFamily="34" charset="0"/>
              <a:ea typeface="Source Sans Pro" panose="020B0503030403020204" pitchFamily="34" charset="0"/>
              <a:cs typeface="Segoe UI"/>
            </a:endParaRPr>
          </a:p>
        </p:txBody>
      </p:sp>
      <p:grpSp>
        <p:nvGrpSpPr>
          <p:cNvPr id="5" name="object 5" descr="Two-step verification - Step 5 screenshot for user to add a new verification method or device"/>
          <p:cNvGrpSpPr/>
          <p:nvPr/>
        </p:nvGrpSpPr>
        <p:grpSpPr>
          <a:xfrm>
            <a:off x="858011" y="3360610"/>
            <a:ext cx="5614670" cy="5859780"/>
            <a:chOff x="858011" y="3360610"/>
            <a:chExt cx="5614670" cy="5859780"/>
          </a:xfrm>
        </p:grpSpPr>
        <p:pic>
          <p:nvPicPr>
            <p:cNvPr id="6" name="object 6"/>
            <p:cNvPicPr/>
            <p:nvPr/>
          </p:nvPicPr>
          <p:blipFill>
            <a:blip r:embed="rId2" cstate="print"/>
            <a:stretch>
              <a:fillRect/>
            </a:stretch>
          </p:blipFill>
          <p:spPr>
            <a:xfrm>
              <a:off x="858012" y="3540252"/>
              <a:ext cx="5370092" cy="2287625"/>
            </a:xfrm>
            <a:prstGeom prst="rect">
              <a:avLst/>
            </a:prstGeom>
          </p:spPr>
        </p:pic>
        <p:pic>
          <p:nvPicPr>
            <p:cNvPr id="7" name="object 7"/>
            <p:cNvPicPr/>
            <p:nvPr/>
          </p:nvPicPr>
          <p:blipFill>
            <a:blip r:embed="rId3" cstate="print"/>
            <a:stretch>
              <a:fillRect/>
            </a:stretch>
          </p:blipFill>
          <p:spPr>
            <a:xfrm>
              <a:off x="858011" y="5868923"/>
              <a:ext cx="5430011" cy="3351276"/>
            </a:xfrm>
            <a:prstGeom prst="rect">
              <a:avLst/>
            </a:prstGeom>
          </p:spPr>
        </p:pic>
        <p:sp>
          <p:nvSpPr>
            <p:cNvPr id="8" name="object 8" descr="Two-step verification - Step 5 icon tagging screenshot."/>
            <p:cNvSpPr/>
            <p:nvPr/>
          </p:nvSpPr>
          <p:spPr>
            <a:xfrm>
              <a:off x="6118097" y="3374897"/>
              <a:ext cx="340360" cy="334010"/>
            </a:xfrm>
            <a:custGeom>
              <a:avLst/>
              <a:gdLst/>
              <a:ahLst/>
              <a:cxnLst/>
              <a:rect l="l" t="t" r="r" b="b"/>
              <a:pathLst>
                <a:path w="340360" h="334010">
                  <a:moveTo>
                    <a:pt x="169926" y="0"/>
                  </a:moveTo>
                  <a:lnTo>
                    <a:pt x="124751" y="5961"/>
                  </a:lnTo>
                  <a:lnTo>
                    <a:pt x="84158" y="22783"/>
                  </a:lnTo>
                  <a:lnTo>
                    <a:pt x="49768" y="48877"/>
                  </a:lnTo>
                  <a:lnTo>
                    <a:pt x="23198" y="82651"/>
                  </a:lnTo>
                  <a:lnTo>
                    <a:pt x="6069" y="122515"/>
                  </a:lnTo>
                  <a:lnTo>
                    <a:pt x="0" y="166877"/>
                  </a:lnTo>
                  <a:lnTo>
                    <a:pt x="6069" y="211240"/>
                  </a:lnTo>
                  <a:lnTo>
                    <a:pt x="23198" y="251104"/>
                  </a:lnTo>
                  <a:lnTo>
                    <a:pt x="49768" y="284878"/>
                  </a:lnTo>
                  <a:lnTo>
                    <a:pt x="84158" y="310972"/>
                  </a:lnTo>
                  <a:lnTo>
                    <a:pt x="124751" y="327794"/>
                  </a:lnTo>
                  <a:lnTo>
                    <a:pt x="169926" y="333755"/>
                  </a:lnTo>
                  <a:lnTo>
                    <a:pt x="215100" y="327794"/>
                  </a:lnTo>
                  <a:lnTo>
                    <a:pt x="255693" y="310972"/>
                  </a:lnTo>
                  <a:lnTo>
                    <a:pt x="290083" y="284878"/>
                  </a:lnTo>
                  <a:lnTo>
                    <a:pt x="316653" y="251104"/>
                  </a:lnTo>
                  <a:lnTo>
                    <a:pt x="333782" y="211240"/>
                  </a:lnTo>
                  <a:lnTo>
                    <a:pt x="339852" y="166877"/>
                  </a:lnTo>
                  <a:lnTo>
                    <a:pt x="333782" y="122515"/>
                  </a:lnTo>
                  <a:lnTo>
                    <a:pt x="316653" y="82651"/>
                  </a:lnTo>
                  <a:lnTo>
                    <a:pt x="290083" y="48877"/>
                  </a:lnTo>
                  <a:lnTo>
                    <a:pt x="255693" y="22783"/>
                  </a:lnTo>
                  <a:lnTo>
                    <a:pt x="215100" y="5961"/>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p:nvPr/>
          </p:nvSpPr>
          <p:spPr>
            <a:xfrm>
              <a:off x="6118097" y="3374897"/>
              <a:ext cx="340360" cy="334010"/>
            </a:xfrm>
            <a:custGeom>
              <a:avLst/>
              <a:gdLst/>
              <a:ahLst/>
              <a:cxnLst/>
              <a:rect l="l" t="t" r="r" b="b"/>
              <a:pathLst>
                <a:path w="340360" h="334010">
                  <a:moveTo>
                    <a:pt x="0" y="166877"/>
                  </a:moveTo>
                  <a:lnTo>
                    <a:pt x="6069" y="122515"/>
                  </a:lnTo>
                  <a:lnTo>
                    <a:pt x="23198" y="82651"/>
                  </a:lnTo>
                  <a:lnTo>
                    <a:pt x="49768" y="48877"/>
                  </a:lnTo>
                  <a:lnTo>
                    <a:pt x="84158" y="22783"/>
                  </a:lnTo>
                  <a:lnTo>
                    <a:pt x="124751" y="5961"/>
                  </a:lnTo>
                  <a:lnTo>
                    <a:pt x="169926" y="0"/>
                  </a:lnTo>
                  <a:lnTo>
                    <a:pt x="215100" y="5961"/>
                  </a:lnTo>
                  <a:lnTo>
                    <a:pt x="255693" y="22783"/>
                  </a:lnTo>
                  <a:lnTo>
                    <a:pt x="290083" y="48877"/>
                  </a:lnTo>
                  <a:lnTo>
                    <a:pt x="316653" y="82651"/>
                  </a:lnTo>
                  <a:lnTo>
                    <a:pt x="333782" y="122515"/>
                  </a:lnTo>
                  <a:lnTo>
                    <a:pt x="339852" y="166877"/>
                  </a:lnTo>
                  <a:lnTo>
                    <a:pt x="333782" y="211240"/>
                  </a:lnTo>
                  <a:lnTo>
                    <a:pt x="316653" y="251104"/>
                  </a:lnTo>
                  <a:lnTo>
                    <a:pt x="290083" y="284878"/>
                  </a:lnTo>
                  <a:lnTo>
                    <a:pt x="255693" y="310972"/>
                  </a:lnTo>
                  <a:lnTo>
                    <a:pt x="215100" y="327794"/>
                  </a:lnTo>
                  <a:lnTo>
                    <a:pt x="169926" y="333755"/>
                  </a:lnTo>
                  <a:lnTo>
                    <a:pt x="124751" y="327794"/>
                  </a:lnTo>
                  <a:lnTo>
                    <a:pt x="84158" y="310972"/>
                  </a:lnTo>
                  <a:lnTo>
                    <a:pt x="49768" y="284878"/>
                  </a:lnTo>
                  <a:lnTo>
                    <a:pt x="23198" y="251104"/>
                  </a:lnTo>
                  <a:lnTo>
                    <a:pt x="6069" y="211240"/>
                  </a:lnTo>
                  <a:lnTo>
                    <a:pt x="0" y="16687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0" name="object 10"/>
          <p:cNvSpPr txBox="1"/>
          <p:nvPr/>
        </p:nvSpPr>
        <p:spPr>
          <a:xfrm>
            <a:off x="6222257" y="3391342"/>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5</a:t>
            </a:r>
            <a:endParaRPr sz="1600">
              <a:latin typeface="Source Sans Pro" panose="020B0503030403020204" pitchFamily="34" charset="0"/>
              <a:ea typeface="Source Sans Pro" panose="020B0503030403020204" pitchFamily="34" charset="0"/>
              <a:cs typeface="Calibri"/>
            </a:endParaRPr>
          </a:p>
        </p:txBody>
      </p:sp>
      <p:sp>
        <p:nvSpPr>
          <p:cNvPr id="12" name="object 12">
            <a:extLst>
              <a:ext uri="{C183D7F6-B498-43B3-948B-1728B52AA6E4}">
                <adec:decorative xmlns:adec="http://schemas.microsoft.com/office/drawing/2017/decorative" val="1"/>
              </a:ext>
            </a:extLst>
          </p:cNvPr>
          <p:cNvSpPr/>
          <p:nvPr/>
        </p:nvSpPr>
        <p:spPr>
          <a:xfrm>
            <a:off x="6039611" y="5916167"/>
            <a:ext cx="248920" cy="2380615"/>
          </a:xfrm>
          <a:custGeom>
            <a:avLst/>
            <a:gdLst/>
            <a:ahLst/>
            <a:cxnLst/>
            <a:rect l="l" t="t" r="r" b="b"/>
            <a:pathLst>
              <a:path w="248920" h="2380615">
                <a:moveTo>
                  <a:pt x="248412" y="0"/>
                </a:moveTo>
                <a:lnTo>
                  <a:pt x="0" y="0"/>
                </a:lnTo>
                <a:lnTo>
                  <a:pt x="0" y="2380488"/>
                </a:lnTo>
                <a:lnTo>
                  <a:pt x="248412" y="2380488"/>
                </a:lnTo>
                <a:lnTo>
                  <a:pt x="248412"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6" name="object 16"/>
          <p:cNvSpPr txBox="1"/>
          <p:nvPr/>
        </p:nvSpPr>
        <p:spPr>
          <a:xfrm>
            <a:off x="334070" y="1645974"/>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5</a:t>
            </a:r>
            <a:endParaRPr sz="1600">
              <a:latin typeface="Source Sans Pro" panose="020B0503030403020204" pitchFamily="34" charset="0"/>
              <a:ea typeface="Source Sans Pro" panose="020B0503030403020204" pitchFamily="34" charset="0"/>
              <a:cs typeface="Calibri"/>
            </a:endParaRPr>
          </a:p>
        </p:txBody>
      </p:sp>
      <p:sp>
        <p:nvSpPr>
          <p:cNvPr id="20" name="object 27">
            <a:extLst>
              <a:ext uri="{FF2B5EF4-FFF2-40B4-BE49-F238E27FC236}">
                <a16:creationId xmlns:a16="http://schemas.microsoft.com/office/drawing/2014/main" id="{E31D98C4-83BB-C6D3-62DE-1F59BFDFA2A0}"/>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19</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876800" y="9383268"/>
            <a:ext cx="1516379" cy="414527"/>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1187196" y="9433559"/>
            <a:ext cx="470141" cy="309257"/>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1103375" y="9432035"/>
            <a:ext cx="7620" cy="317500"/>
          </a:xfrm>
          <a:custGeom>
            <a:avLst/>
            <a:gdLst/>
            <a:ahLst/>
            <a:cxnLst/>
            <a:rect l="l" t="t" r="r" b="b"/>
            <a:pathLst>
              <a:path w="7619" h="317500">
                <a:moveTo>
                  <a:pt x="7315" y="0"/>
                </a:moveTo>
                <a:lnTo>
                  <a:pt x="0" y="0"/>
                </a:lnTo>
                <a:lnTo>
                  <a:pt x="0" y="317423"/>
                </a:lnTo>
                <a:lnTo>
                  <a:pt x="7315" y="317423"/>
                </a:lnTo>
                <a:lnTo>
                  <a:pt x="7315" y="0"/>
                </a:lnTo>
                <a:close/>
              </a:path>
            </a:pathLst>
          </a:custGeom>
          <a:solidFill>
            <a:srgbClr val="0095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nvGrpSpPr>
          <p:cNvPr id="5" name="object 5">
            <a:extLst>
              <a:ext uri="{C183D7F6-B498-43B3-948B-1728B52AA6E4}">
                <adec:decorative xmlns:adec="http://schemas.microsoft.com/office/drawing/2017/decorative" val="1"/>
              </a:ext>
            </a:extLst>
          </p:cNvPr>
          <p:cNvGrpSpPr/>
          <p:nvPr/>
        </p:nvGrpSpPr>
        <p:grpSpPr>
          <a:xfrm>
            <a:off x="381006" y="9427468"/>
            <a:ext cx="643890" cy="324485"/>
            <a:chOff x="381006" y="9427468"/>
            <a:chExt cx="643890" cy="324485"/>
          </a:xfrm>
        </p:grpSpPr>
        <p:sp>
          <p:nvSpPr>
            <p:cNvPr id="6" name="object 6"/>
            <p:cNvSpPr/>
            <p:nvPr/>
          </p:nvSpPr>
          <p:spPr>
            <a:xfrm>
              <a:off x="477015" y="9427468"/>
              <a:ext cx="321945" cy="324485"/>
            </a:xfrm>
            <a:custGeom>
              <a:avLst/>
              <a:gdLst/>
              <a:ahLst/>
              <a:cxnLst/>
              <a:rect l="l" t="t" r="r" b="b"/>
              <a:pathLst>
                <a:path w="321945" h="324484">
                  <a:moveTo>
                    <a:pt x="162725" y="0"/>
                  </a:moveTo>
                  <a:lnTo>
                    <a:pt x="161112" y="0"/>
                  </a:lnTo>
                  <a:lnTo>
                    <a:pt x="132122" y="2608"/>
                  </a:lnTo>
                  <a:lnTo>
                    <a:pt x="79752" y="22197"/>
                  </a:lnTo>
                  <a:lnTo>
                    <a:pt x="34582" y="61942"/>
                  </a:lnTo>
                  <a:lnTo>
                    <a:pt x="5372" y="121228"/>
                  </a:lnTo>
                  <a:lnTo>
                    <a:pt x="330" y="155257"/>
                  </a:lnTo>
                  <a:lnTo>
                    <a:pt x="330" y="159804"/>
                  </a:lnTo>
                  <a:lnTo>
                    <a:pt x="0" y="161429"/>
                  </a:lnTo>
                  <a:lnTo>
                    <a:pt x="12299" y="224642"/>
                  </a:lnTo>
                  <a:lnTo>
                    <a:pt x="46774" y="276415"/>
                  </a:lnTo>
                  <a:lnTo>
                    <a:pt x="98053" y="311656"/>
                  </a:lnTo>
                  <a:lnTo>
                    <a:pt x="160782" y="324485"/>
                  </a:lnTo>
                  <a:lnTo>
                    <a:pt x="161429" y="324485"/>
                  </a:lnTo>
                  <a:lnTo>
                    <a:pt x="211822" y="316112"/>
                  </a:lnTo>
                  <a:lnTo>
                    <a:pt x="246053" y="298170"/>
                  </a:lnTo>
                  <a:lnTo>
                    <a:pt x="157861" y="298170"/>
                  </a:lnTo>
                  <a:lnTo>
                    <a:pt x="150063" y="297522"/>
                  </a:lnTo>
                  <a:lnTo>
                    <a:pt x="150393" y="297522"/>
                  </a:lnTo>
                  <a:lnTo>
                    <a:pt x="150393" y="296227"/>
                  </a:lnTo>
                  <a:lnTo>
                    <a:pt x="139674" y="296227"/>
                  </a:lnTo>
                  <a:lnTo>
                    <a:pt x="126332" y="293124"/>
                  </a:lnTo>
                  <a:lnTo>
                    <a:pt x="113601" y="288713"/>
                  </a:lnTo>
                  <a:lnTo>
                    <a:pt x="101480" y="283024"/>
                  </a:lnTo>
                  <a:lnTo>
                    <a:pt x="89966" y="276085"/>
                  </a:lnTo>
                  <a:lnTo>
                    <a:pt x="150393" y="276085"/>
                  </a:lnTo>
                  <a:lnTo>
                    <a:pt x="150393" y="272186"/>
                  </a:lnTo>
                  <a:lnTo>
                    <a:pt x="143243" y="265036"/>
                  </a:lnTo>
                  <a:lnTo>
                    <a:pt x="76327" y="265036"/>
                  </a:lnTo>
                  <a:lnTo>
                    <a:pt x="57200" y="244339"/>
                  </a:lnTo>
                  <a:lnTo>
                    <a:pt x="42673" y="219771"/>
                  </a:lnTo>
                  <a:lnTo>
                    <a:pt x="33444" y="192096"/>
                  </a:lnTo>
                  <a:lnTo>
                    <a:pt x="30318" y="163055"/>
                  </a:lnTo>
                  <a:lnTo>
                    <a:pt x="30394" y="155257"/>
                  </a:lnTo>
                  <a:lnTo>
                    <a:pt x="30899" y="148677"/>
                  </a:lnTo>
                  <a:lnTo>
                    <a:pt x="31713" y="142158"/>
                  </a:lnTo>
                  <a:lnTo>
                    <a:pt x="32804" y="135763"/>
                  </a:lnTo>
                  <a:lnTo>
                    <a:pt x="82181" y="135763"/>
                  </a:lnTo>
                  <a:lnTo>
                    <a:pt x="82181" y="132524"/>
                  </a:lnTo>
                  <a:lnTo>
                    <a:pt x="75031" y="125374"/>
                  </a:lnTo>
                  <a:lnTo>
                    <a:pt x="34759" y="125374"/>
                  </a:lnTo>
                  <a:lnTo>
                    <a:pt x="47491" y="94327"/>
                  </a:lnTo>
                  <a:lnTo>
                    <a:pt x="66952" y="67759"/>
                  </a:lnTo>
                  <a:lnTo>
                    <a:pt x="92079" y="46855"/>
                  </a:lnTo>
                  <a:lnTo>
                    <a:pt x="121805" y="32804"/>
                  </a:lnTo>
                  <a:lnTo>
                    <a:pt x="132524" y="32804"/>
                  </a:lnTo>
                  <a:lnTo>
                    <a:pt x="132524" y="29883"/>
                  </a:lnTo>
                  <a:lnTo>
                    <a:pt x="139651" y="28549"/>
                  </a:lnTo>
                  <a:lnTo>
                    <a:pt x="146899" y="27524"/>
                  </a:lnTo>
                  <a:lnTo>
                    <a:pt x="154268" y="26864"/>
                  </a:lnTo>
                  <a:lnTo>
                    <a:pt x="161759" y="26631"/>
                  </a:lnTo>
                  <a:lnTo>
                    <a:pt x="249596" y="26631"/>
                  </a:lnTo>
                  <a:lnTo>
                    <a:pt x="223958" y="12663"/>
                  </a:lnTo>
                  <a:lnTo>
                    <a:pt x="194134" y="3346"/>
                  </a:lnTo>
                  <a:lnTo>
                    <a:pt x="162725" y="0"/>
                  </a:lnTo>
                  <a:close/>
                </a:path>
                <a:path w="321945" h="324484">
                  <a:moveTo>
                    <a:pt x="127647" y="112052"/>
                  </a:moveTo>
                  <a:lnTo>
                    <a:pt x="120505" y="113534"/>
                  </a:lnTo>
                  <a:lnTo>
                    <a:pt x="114612" y="117575"/>
                  </a:lnTo>
                  <a:lnTo>
                    <a:pt x="110608" y="123566"/>
                  </a:lnTo>
                  <a:lnTo>
                    <a:pt x="109131" y="130898"/>
                  </a:lnTo>
                  <a:lnTo>
                    <a:pt x="109131" y="139344"/>
                  </a:lnTo>
                  <a:lnTo>
                    <a:pt x="114655" y="146481"/>
                  </a:lnTo>
                  <a:lnTo>
                    <a:pt x="122453" y="148755"/>
                  </a:lnTo>
                  <a:lnTo>
                    <a:pt x="122453" y="223469"/>
                  </a:lnTo>
                  <a:lnTo>
                    <a:pt x="129603" y="230606"/>
                  </a:lnTo>
                  <a:lnTo>
                    <a:pt x="177342" y="230606"/>
                  </a:lnTo>
                  <a:lnTo>
                    <a:pt x="179616" y="233210"/>
                  </a:lnTo>
                  <a:lnTo>
                    <a:pt x="179616" y="296875"/>
                  </a:lnTo>
                  <a:lnTo>
                    <a:pt x="173774" y="297853"/>
                  </a:lnTo>
                  <a:lnTo>
                    <a:pt x="167932" y="298170"/>
                  </a:lnTo>
                  <a:lnTo>
                    <a:pt x="246053" y="298170"/>
                  </a:lnTo>
                  <a:lnTo>
                    <a:pt x="251626" y="295249"/>
                  </a:lnTo>
                  <a:lnTo>
                    <a:pt x="190334" y="295249"/>
                  </a:lnTo>
                  <a:lnTo>
                    <a:pt x="190334" y="227368"/>
                  </a:lnTo>
                  <a:lnTo>
                    <a:pt x="183197" y="220218"/>
                  </a:lnTo>
                  <a:lnTo>
                    <a:pt x="135128" y="220218"/>
                  </a:lnTo>
                  <a:lnTo>
                    <a:pt x="132842" y="217614"/>
                  </a:lnTo>
                  <a:lnTo>
                    <a:pt x="132842" y="148755"/>
                  </a:lnTo>
                  <a:lnTo>
                    <a:pt x="140639" y="146481"/>
                  </a:lnTo>
                  <a:lnTo>
                    <a:pt x="146164" y="139344"/>
                  </a:lnTo>
                  <a:lnTo>
                    <a:pt x="146164" y="138684"/>
                  </a:lnTo>
                  <a:lnTo>
                    <a:pt x="123101" y="138684"/>
                  </a:lnTo>
                  <a:lnTo>
                    <a:pt x="119532" y="135115"/>
                  </a:lnTo>
                  <a:lnTo>
                    <a:pt x="119532" y="126022"/>
                  </a:lnTo>
                  <a:lnTo>
                    <a:pt x="123101" y="122453"/>
                  </a:lnTo>
                  <a:lnTo>
                    <a:pt x="144004" y="122453"/>
                  </a:lnTo>
                  <a:lnTo>
                    <a:pt x="140806" y="117575"/>
                  </a:lnTo>
                  <a:lnTo>
                    <a:pt x="134928" y="113534"/>
                  </a:lnTo>
                  <a:lnTo>
                    <a:pt x="127647" y="112052"/>
                  </a:lnTo>
                  <a:close/>
                </a:path>
                <a:path w="321945" h="324484">
                  <a:moveTo>
                    <a:pt x="150393" y="276085"/>
                  </a:moveTo>
                  <a:lnTo>
                    <a:pt x="137401" y="276085"/>
                  </a:lnTo>
                  <a:lnTo>
                    <a:pt x="139674" y="278688"/>
                  </a:lnTo>
                  <a:lnTo>
                    <a:pt x="139674" y="296227"/>
                  </a:lnTo>
                  <a:lnTo>
                    <a:pt x="150393" y="296227"/>
                  </a:lnTo>
                  <a:lnTo>
                    <a:pt x="150393" y="276085"/>
                  </a:lnTo>
                  <a:close/>
                </a:path>
                <a:path w="321945" h="324484">
                  <a:moveTo>
                    <a:pt x="249596" y="26631"/>
                  </a:moveTo>
                  <a:lnTo>
                    <a:pt x="163703" y="26631"/>
                  </a:lnTo>
                  <a:lnTo>
                    <a:pt x="163703" y="179946"/>
                  </a:lnTo>
                  <a:lnTo>
                    <a:pt x="170853" y="187083"/>
                  </a:lnTo>
                  <a:lnTo>
                    <a:pt x="218274" y="187083"/>
                  </a:lnTo>
                  <a:lnTo>
                    <a:pt x="220548" y="189687"/>
                  </a:lnTo>
                  <a:lnTo>
                    <a:pt x="220548" y="284200"/>
                  </a:lnTo>
                  <a:lnTo>
                    <a:pt x="213359" y="287664"/>
                  </a:lnTo>
                  <a:lnTo>
                    <a:pt x="205927" y="290701"/>
                  </a:lnTo>
                  <a:lnTo>
                    <a:pt x="198252" y="293249"/>
                  </a:lnTo>
                  <a:lnTo>
                    <a:pt x="190334" y="295249"/>
                  </a:lnTo>
                  <a:lnTo>
                    <a:pt x="251626" y="295249"/>
                  </a:lnTo>
                  <a:lnTo>
                    <a:pt x="255659" y="293124"/>
                  </a:lnTo>
                  <a:lnTo>
                    <a:pt x="270303" y="278358"/>
                  </a:lnTo>
                  <a:lnTo>
                    <a:pt x="230936" y="278358"/>
                  </a:lnTo>
                  <a:lnTo>
                    <a:pt x="230936" y="183832"/>
                  </a:lnTo>
                  <a:lnTo>
                    <a:pt x="223799" y="176695"/>
                  </a:lnTo>
                  <a:lnTo>
                    <a:pt x="176695" y="176695"/>
                  </a:lnTo>
                  <a:lnTo>
                    <a:pt x="174421" y="174091"/>
                  </a:lnTo>
                  <a:lnTo>
                    <a:pt x="174421" y="27279"/>
                  </a:lnTo>
                  <a:lnTo>
                    <a:pt x="250784" y="27279"/>
                  </a:lnTo>
                  <a:lnTo>
                    <a:pt x="249596" y="26631"/>
                  </a:lnTo>
                  <a:close/>
                </a:path>
                <a:path w="321945" h="324484">
                  <a:moveTo>
                    <a:pt x="209829" y="62687"/>
                  </a:moveTo>
                  <a:lnTo>
                    <a:pt x="202687" y="64169"/>
                  </a:lnTo>
                  <a:lnTo>
                    <a:pt x="196794" y="68208"/>
                  </a:lnTo>
                  <a:lnTo>
                    <a:pt x="192789" y="74195"/>
                  </a:lnTo>
                  <a:lnTo>
                    <a:pt x="191312" y="81521"/>
                  </a:lnTo>
                  <a:lnTo>
                    <a:pt x="191312" y="89966"/>
                  </a:lnTo>
                  <a:lnTo>
                    <a:pt x="196837" y="97116"/>
                  </a:lnTo>
                  <a:lnTo>
                    <a:pt x="204635" y="99390"/>
                  </a:lnTo>
                  <a:lnTo>
                    <a:pt x="204635" y="139992"/>
                  </a:lnTo>
                  <a:lnTo>
                    <a:pt x="211772" y="147129"/>
                  </a:lnTo>
                  <a:lnTo>
                    <a:pt x="292658" y="147129"/>
                  </a:lnTo>
                  <a:lnTo>
                    <a:pt x="292976" y="152336"/>
                  </a:lnTo>
                  <a:lnTo>
                    <a:pt x="293306" y="157200"/>
                  </a:lnTo>
                  <a:lnTo>
                    <a:pt x="293306" y="172148"/>
                  </a:lnTo>
                  <a:lnTo>
                    <a:pt x="292658" y="177012"/>
                  </a:lnTo>
                  <a:lnTo>
                    <a:pt x="267322" y="177012"/>
                  </a:lnTo>
                  <a:lnTo>
                    <a:pt x="260172" y="184492"/>
                  </a:lnTo>
                  <a:lnTo>
                    <a:pt x="260172" y="253022"/>
                  </a:lnTo>
                  <a:lnTo>
                    <a:pt x="253594" y="260131"/>
                  </a:lnTo>
                  <a:lnTo>
                    <a:pt x="246530" y="266785"/>
                  </a:lnTo>
                  <a:lnTo>
                    <a:pt x="238978" y="272892"/>
                  </a:lnTo>
                  <a:lnTo>
                    <a:pt x="230936" y="278358"/>
                  </a:lnTo>
                  <a:lnTo>
                    <a:pt x="270303" y="278358"/>
                  </a:lnTo>
                  <a:lnTo>
                    <a:pt x="290267" y="258226"/>
                  </a:lnTo>
                  <a:lnTo>
                    <a:pt x="300332" y="238734"/>
                  </a:lnTo>
                  <a:lnTo>
                    <a:pt x="271221" y="238734"/>
                  </a:lnTo>
                  <a:lnTo>
                    <a:pt x="271221" y="190004"/>
                  </a:lnTo>
                  <a:lnTo>
                    <a:pt x="273494" y="187731"/>
                  </a:lnTo>
                  <a:lnTo>
                    <a:pt x="317468" y="187731"/>
                  </a:lnTo>
                  <a:lnTo>
                    <a:pt x="321564" y="163055"/>
                  </a:lnTo>
                  <a:lnTo>
                    <a:pt x="321535" y="161429"/>
                  </a:lnTo>
                  <a:lnTo>
                    <a:pt x="319260" y="136410"/>
                  </a:lnTo>
                  <a:lnTo>
                    <a:pt x="217297" y="136410"/>
                  </a:lnTo>
                  <a:lnTo>
                    <a:pt x="215023" y="133819"/>
                  </a:lnTo>
                  <a:lnTo>
                    <a:pt x="215023" y="99390"/>
                  </a:lnTo>
                  <a:lnTo>
                    <a:pt x="222821" y="97116"/>
                  </a:lnTo>
                  <a:lnTo>
                    <a:pt x="228346" y="89966"/>
                  </a:lnTo>
                  <a:lnTo>
                    <a:pt x="228346" y="89649"/>
                  </a:lnTo>
                  <a:lnTo>
                    <a:pt x="205600" y="89649"/>
                  </a:lnTo>
                  <a:lnTo>
                    <a:pt x="202031" y="86067"/>
                  </a:lnTo>
                  <a:lnTo>
                    <a:pt x="201792" y="82641"/>
                  </a:lnTo>
                  <a:lnTo>
                    <a:pt x="201714" y="76974"/>
                  </a:lnTo>
                  <a:lnTo>
                    <a:pt x="205282" y="73406"/>
                  </a:lnTo>
                  <a:lnTo>
                    <a:pt x="226395" y="73406"/>
                  </a:lnTo>
                  <a:lnTo>
                    <a:pt x="222983" y="68208"/>
                  </a:lnTo>
                  <a:lnTo>
                    <a:pt x="217105" y="64169"/>
                  </a:lnTo>
                  <a:lnTo>
                    <a:pt x="209829" y="62687"/>
                  </a:lnTo>
                  <a:close/>
                </a:path>
                <a:path w="321945" h="324484">
                  <a:moveTo>
                    <a:pt x="82181" y="135763"/>
                  </a:moveTo>
                  <a:lnTo>
                    <a:pt x="69507" y="135763"/>
                  </a:lnTo>
                  <a:lnTo>
                    <a:pt x="71780" y="138366"/>
                  </a:lnTo>
                  <a:lnTo>
                    <a:pt x="71780" y="210794"/>
                  </a:lnTo>
                  <a:lnTo>
                    <a:pt x="63982" y="213067"/>
                  </a:lnTo>
                  <a:lnTo>
                    <a:pt x="58470" y="220218"/>
                  </a:lnTo>
                  <a:lnTo>
                    <a:pt x="58470" y="228663"/>
                  </a:lnTo>
                  <a:lnTo>
                    <a:pt x="59947" y="235989"/>
                  </a:lnTo>
                  <a:lnTo>
                    <a:pt x="63950" y="241976"/>
                  </a:lnTo>
                  <a:lnTo>
                    <a:pt x="69840" y="246015"/>
                  </a:lnTo>
                  <a:lnTo>
                    <a:pt x="76974" y="247497"/>
                  </a:lnTo>
                  <a:lnTo>
                    <a:pt x="84116" y="246015"/>
                  </a:lnTo>
                  <a:lnTo>
                    <a:pt x="90009" y="241976"/>
                  </a:lnTo>
                  <a:lnTo>
                    <a:pt x="93486" y="236778"/>
                  </a:lnTo>
                  <a:lnTo>
                    <a:pt x="72758" y="236778"/>
                  </a:lnTo>
                  <a:lnTo>
                    <a:pt x="69189" y="233210"/>
                  </a:lnTo>
                  <a:lnTo>
                    <a:pt x="69189" y="224116"/>
                  </a:lnTo>
                  <a:lnTo>
                    <a:pt x="72758" y="220548"/>
                  </a:lnTo>
                  <a:lnTo>
                    <a:pt x="95491" y="220548"/>
                  </a:lnTo>
                  <a:lnTo>
                    <a:pt x="95491" y="220218"/>
                  </a:lnTo>
                  <a:lnTo>
                    <a:pt x="89966" y="213067"/>
                  </a:lnTo>
                  <a:lnTo>
                    <a:pt x="82181" y="210794"/>
                  </a:lnTo>
                  <a:lnTo>
                    <a:pt x="82181" y="135763"/>
                  </a:lnTo>
                  <a:close/>
                </a:path>
                <a:path w="321945" h="324484">
                  <a:moveTo>
                    <a:pt x="317468" y="187731"/>
                  </a:moveTo>
                  <a:lnTo>
                    <a:pt x="291350" y="187731"/>
                  </a:lnTo>
                  <a:lnTo>
                    <a:pt x="288209" y="201365"/>
                  </a:lnTo>
                  <a:lnTo>
                    <a:pt x="283724" y="214452"/>
                  </a:lnTo>
                  <a:lnTo>
                    <a:pt x="278020" y="226929"/>
                  </a:lnTo>
                  <a:lnTo>
                    <a:pt x="271221" y="238734"/>
                  </a:lnTo>
                  <a:lnTo>
                    <a:pt x="300332" y="238734"/>
                  </a:lnTo>
                  <a:lnTo>
                    <a:pt x="313111" y="213984"/>
                  </a:lnTo>
                  <a:lnTo>
                    <a:pt x="317468" y="187731"/>
                  </a:lnTo>
                  <a:close/>
                </a:path>
                <a:path w="321945" h="324484">
                  <a:moveTo>
                    <a:pt x="95491" y="220548"/>
                  </a:moveTo>
                  <a:lnTo>
                    <a:pt x="81534" y="220548"/>
                  </a:lnTo>
                  <a:lnTo>
                    <a:pt x="85102" y="224116"/>
                  </a:lnTo>
                  <a:lnTo>
                    <a:pt x="85299" y="226929"/>
                  </a:lnTo>
                  <a:lnTo>
                    <a:pt x="85420" y="233210"/>
                  </a:lnTo>
                  <a:lnTo>
                    <a:pt x="81851" y="236778"/>
                  </a:lnTo>
                  <a:lnTo>
                    <a:pt x="93486" y="236778"/>
                  </a:lnTo>
                  <a:lnTo>
                    <a:pt x="94014" y="235989"/>
                  </a:lnTo>
                  <a:lnTo>
                    <a:pt x="95491" y="228663"/>
                  </a:lnTo>
                  <a:lnTo>
                    <a:pt x="95491" y="220548"/>
                  </a:lnTo>
                  <a:close/>
                </a:path>
                <a:path w="321945" h="324484">
                  <a:moveTo>
                    <a:pt x="144004" y="122453"/>
                  </a:moveTo>
                  <a:lnTo>
                    <a:pt x="132194" y="122453"/>
                  </a:lnTo>
                  <a:lnTo>
                    <a:pt x="135775" y="126022"/>
                  </a:lnTo>
                  <a:lnTo>
                    <a:pt x="135775" y="135115"/>
                  </a:lnTo>
                  <a:lnTo>
                    <a:pt x="132194" y="138684"/>
                  </a:lnTo>
                  <a:lnTo>
                    <a:pt x="146164" y="138684"/>
                  </a:lnTo>
                  <a:lnTo>
                    <a:pt x="146164" y="130898"/>
                  </a:lnTo>
                  <a:lnTo>
                    <a:pt x="144733" y="123566"/>
                  </a:lnTo>
                  <a:lnTo>
                    <a:pt x="144004" y="122453"/>
                  </a:lnTo>
                  <a:close/>
                </a:path>
                <a:path w="321945" h="324484">
                  <a:moveTo>
                    <a:pt x="250784" y="27279"/>
                  </a:moveTo>
                  <a:lnTo>
                    <a:pt x="174421" y="27279"/>
                  </a:lnTo>
                  <a:lnTo>
                    <a:pt x="193398" y="30460"/>
                  </a:lnTo>
                  <a:lnTo>
                    <a:pt x="211250" y="36412"/>
                  </a:lnTo>
                  <a:lnTo>
                    <a:pt x="227823" y="44862"/>
                  </a:lnTo>
                  <a:lnTo>
                    <a:pt x="242963" y="55537"/>
                  </a:lnTo>
                  <a:lnTo>
                    <a:pt x="242963" y="99060"/>
                  </a:lnTo>
                  <a:lnTo>
                    <a:pt x="250101" y="106210"/>
                  </a:lnTo>
                  <a:lnTo>
                    <a:pt x="281940" y="106210"/>
                  </a:lnTo>
                  <a:lnTo>
                    <a:pt x="284730" y="113577"/>
                  </a:lnTo>
                  <a:lnTo>
                    <a:pt x="287260" y="121228"/>
                  </a:lnTo>
                  <a:lnTo>
                    <a:pt x="289335" y="128678"/>
                  </a:lnTo>
                  <a:lnTo>
                    <a:pt x="291033" y="136410"/>
                  </a:lnTo>
                  <a:lnTo>
                    <a:pt x="319260" y="136410"/>
                  </a:lnTo>
                  <a:lnTo>
                    <a:pt x="318698" y="130233"/>
                  </a:lnTo>
                  <a:lnTo>
                    <a:pt x="309830" y="100118"/>
                  </a:lnTo>
                  <a:lnTo>
                    <a:pt x="307577" y="95808"/>
                  </a:lnTo>
                  <a:lnTo>
                    <a:pt x="255955" y="95808"/>
                  </a:lnTo>
                  <a:lnTo>
                    <a:pt x="253682" y="93218"/>
                  </a:lnTo>
                  <a:lnTo>
                    <a:pt x="253682" y="64960"/>
                  </a:lnTo>
                  <a:lnTo>
                    <a:pt x="289353" y="64960"/>
                  </a:lnTo>
                  <a:lnTo>
                    <a:pt x="275437" y="47739"/>
                  </a:lnTo>
                  <a:lnTo>
                    <a:pt x="251343" y="27583"/>
                  </a:lnTo>
                  <a:lnTo>
                    <a:pt x="250784" y="27279"/>
                  </a:lnTo>
                  <a:close/>
                </a:path>
                <a:path w="321945" h="324484">
                  <a:moveTo>
                    <a:pt x="85102" y="71132"/>
                  </a:moveTo>
                  <a:lnTo>
                    <a:pt x="76657" y="71132"/>
                  </a:lnTo>
                  <a:lnTo>
                    <a:pt x="69515" y="72614"/>
                  </a:lnTo>
                  <a:lnTo>
                    <a:pt x="63622" y="76654"/>
                  </a:lnTo>
                  <a:lnTo>
                    <a:pt x="59617" y="82641"/>
                  </a:lnTo>
                  <a:lnTo>
                    <a:pt x="58140" y="89966"/>
                  </a:lnTo>
                  <a:lnTo>
                    <a:pt x="59571" y="97297"/>
                  </a:lnTo>
                  <a:lnTo>
                    <a:pt x="63505" y="103289"/>
                  </a:lnTo>
                  <a:lnTo>
                    <a:pt x="69375" y="107320"/>
                  </a:lnTo>
                  <a:lnTo>
                    <a:pt x="76657" y="108800"/>
                  </a:lnTo>
                  <a:lnTo>
                    <a:pt x="85102" y="108800"/>
                  </a:lnTo>
                  <a:lnTo>
                    <a:pt x="92254" y="103284"/>
                  </a:lnTo>
                  <a:lnTo>
                    <a:pt x="93770" y="98082"/>
                  </a:lnTo>
                  <a:lnTo>
                    <a:pt x="72428" y="98082"/>
                  </a:lnTo>
                  <a:lnTo>
                    <a:pt x="68859" y="94513"/>
                  </a:lnTo>
                  <a:lnTo>
                    <a:pt x="68859" y="85420"/>
                  </a:lnTo>
                  <a:lnTo>
                    <a:pt x="72428" y="81851"/>
                  </a:lnTo>
                  <a:lnTo>
                    <a:pt x="93770" y="81851"/>
                  </a:lnTo>
                  <a:lnTo>
                    <a:pt x="92252" y="76644"/>
                  </a:lnTo>
                  <a:lnTo>
                    <a:pt x="85102" y="71132"/>
                  </a:lnTo>
                  <a:close/>
                </a:path>
                <a:path w="321945" h="324484">
                  <a:moveTo>
                    <a:pt x="93770" y="81851"/>
                  </a:moveTo>
                  <a:lnTo>
                    <a:pt x="81534" y="81851"/>
                  </a:lnTo>
                  <a:lnTo>
                    <a:pt x="85102" y="85420"/>
                  </a:lnTo>
                  <a:lnTo>
                    <a:pt x="84981" y="94327"/>
                  </a:lnTo>
                  <a:lnTo>
                    <a:pt x="81534" y="98082"/>
                  </a:lnTo>
                  <a:lnTo>
                    <a:pt x="93770" y="98082"/>
                  </a:lnTo>
                  <a:lnTo>
                    <a:pt x="94526" y="95491"/>
                  </a:lnTo>
                  <a:lnTo>
                    <a:pt x="125374" y="95491"/>
                  </a:lnTo>
                  <a:lnTo>
                    <a:pt x="132524" y="88023"/>
                  </a:lnTo>
                  <a:lnTo>
                    <a:pt x="132524" y="84442"/>
                  </a:lnTo>
                  <a:lnTo>
                    <a:pt x="94526" y="84442"/>
                  </a:lnTo>
                  <a:lnTo>
                    <a:pt x="93770" y="81851"/>
                  </a:lnTo>
                  <a:close/>
                </a:path>
                <a:path w="321945" h="324484">
                  <a:moveTo>
                    <a:pt x="289353" y="64960"/>
                  </a:moveTo>
                  <a:lnTo>
                    <a:pt x="253682" y="64960"/>
                  </a:lnTo>
                  <a:lnTo>
                    <a:pt x="260254" y="72018"/>
                  </a:lnTo>
                  <a:lnTo>
                    <a:pt x="266309" y="79532"/>
                  </a:lnTo>
                  <a:lnTo>
                    <a:pt x="271816" y="87472"/>
                  </a:lnTo>
                  <a:lnTo>
                    <a:pt x="276745" y="95808"/>
                  </a:lnTo>
                  <a:lnTo>
                    <a:pt x="307577" y="95808"/>
                  </a:lnTo>
                  <a:lnTo>
                    <a:pt x="295298" y="72316"/>
                  </a:lnTo>
                  <a:lnTo>
                    <a:pt x="289353" y="64960"/>
                  </a:lnTo>
                  <a:close/>
                </a:path>
                <a:path w="321945" h="324484">
                  <a:moveTo>
                    <a:pt x="226395" y="73406"/>
                  </a:moveTo>
                  <a:lnTo>
                    <a:pt x="214376" y="73406"/>
                  </a:lnTo>
                  <a:lnTo>
                    <a:pt x="217944" y="76974"/>
                  </a:lnTo>
                  <a:lnTo>
                    <a:pt x="217944" y="86067"/>
                  </a:lnTo>
                  <a:lnTo>
                    <a:pt x="214376" y="89649"/>
                  </a:lnTo>
                  <a:lnTo>
                    <a:pt x="228346" y="89649"/>
                  </a:lnTo>
                  <a:lnTo>
                    <a:pt x="228346" y="81521"/>
                  </a:lnTo>
                  <a:lnTo>
                    <a:pt x="226913" y="74195"/>
                  </a:lnTo>
                  <a:lnTo>
                    <a:pt x="226395" y="73406"/>
                  </a:lnTo>
                  <a:close/>
                </a:path>
                <a:path w="321945" h="324484">
                  <a:moveTo>
                    <a:pt x="132524" y="32804"/>
                  </a:moveTo>
                  <a:lnTo>
                    <a:pt x="121805" y="32804"/>
                  </a:lnTo>
                  <a:lnTo>
                    <a:pt x="121805" y="82169"/>
                  </a:lnTo>
                  <a:lnTo>
                    <a:pt x="119532" y="84442"/>
                  </a:lnTo>
                  <a:lnTo>
                    <a:pt x="132524" y="84442"/>
                  </a:lnTo>
                  <a:lnTo>
                    <a:pt x="132524" y="32804"/>
                  </a:lnTo>
                  <a:close/>
                </a:path>
              </a:pathLst>
            </a:custGeom>
            <a:solidFill>
              <a:srgbClr val="0095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381006" y="9435079"/>
              <a:ext cx="643890" cy="306070"/>
            </a:xfrm>
            <a:custGeom>
              <a:avLst/>
              <a:gdLst/>
              <a:ahLst/>
              <a:cxnLst/>
              <a:rect l="l" t="t" r="r" b="b"/>
              <a:pathLst>
                <a:path w="643890" h="306070">
                  <a:moveTo>
                    <a:pt x="540499" y="0"/>
                  </a:moveTo>
                  <a:lnTo>
                    <a:pt x="373291" y="0"/>
                  </a:lnTo>
                  <a:lnTo>
                    <a:pt x="373291" y="660"/>
                  </a:lnTo>
                  <a:lnTo>
                    <a:pt x="378284" y="4825"/>
                  </a:lnTo>
                  <a:lnTo>
                    <a:pt x="383095" y="9053"/>
                  </a:lnTo>
                  <a:lnTo>
                    <a:pt x="412178" y="41744"/>
                  </a:lnTo>
                  <a:lnTo>
                    <a:pt x="412496" y="41744"/>
                  </a:lnTo>
                  <a:lnTo>
                    <a:pt x="412496" y="42392"/>
                  </a:lnTo>
                  <a:lnTo>
                    <a:pt x="427343" y="67562"/>
                  </a:lnTo>
                  <a:lnTo>
                    <a:pt x="438178" y="94776"/>
                  </a:lnTo>
                  <a:lnTo>
                    <a:pt x="444760" y="123520"/>
                  </a:lnTo>
                  <a:lnTo>
                    <a:pt x="446849" y="153276"/>
                  </a:lnTo>
                  <a:lnTo>
                    <a:pt x="446849" y="154571"/>
                  </a:lnTo>
                  <a:lnTo>
                    <a:pt x="437568" y="212866"/>
                  </a:lnTo>
                  <a:lnTo>
                    <a:pt x="412496" y="263817"/>
                  </a:lnTo>
                  <a:lnTo>
                    <a:pt x="384158" y="296335"/>
                  </a:lnTo>
                  <a:lnTo>
                    <a:pt x="373291" y="305561"/>
                  </a:lnTo>
                  <a:lnTo>
                    <a:pt x="524941" y="305561"/>
                  </a:lnTo>
                  <a:lnTo>
                    <a:pt x="524941" y="263817"/>
                  </a:lnTo>
                  <a:lnTo>
                    <a:pt x="476656" y="263817"/>
                  </a:lnTo>
                  <a:lnTo>
                    <a:pt x="476656" y="188810"/>
                  </a:lnTo>
                  <a:lnTo>
                    <a:pt x="532714" y="188810"/>
                  </a:lnTo>
                  <a:lnTo>
                    <a:pt x="556546" y="187762"/>
                  </a:lnTo>
                  <a:lnTo>
                    <a:pt x="594234" y="179188"/>
                  </a:lnTo>
                  <a:lnTo>
                    <a:pt x="630341" y="147078"/>
                  </a:lnTo>
                  <a:lnTo>
                    <a:pt x="476656" y="147078"/>
                  </a:lnTo>
                  <a:lnTo>
                    <a:pt x="476656" y="41414"/>
                  </a:lnTo>
                  <a:lnTo>
                    <a:pt x="629930" y="41414"/>
                  </a:lnTo>
                  <a:lnTo>
                    <a:pt x="628557" y="38807"/>
                  </a:lnTo>
                  <a:lnTo>
                    <a:pt x="616648" y="25107"/>
                  </a:lnTo>
                  <a:lnTo>
                    <a:pt x="601649" y="14171"/>
                  </a:lnTo>
                  <a:lnTo>
                    <a:pt x="583917" y="6319"/>
                  </a:lnTo>
                  <a:lnTo>
                    <a:pt x="563513" y="1585"/>
                  </a:lnTo>
                  <a:lnTo>
                    <a:pt x="540499" y="0"/>
                  </a:lnTo>
                  <a:close/>
                </a:path>
                <a:path w="643890" h="306070">
                  <a:moveTo>
                    <a:pt x="629930" y="41414"/>
                  </a:moveTo>
                  <a:lnTo>
                    <a:pt x="514896" y="41414"/>
                  </a:lnTo>
                  <a:lnTo>
                    <a:pt x="541932" y="44717"/>
                  </a:lnTo>
                  <a:lnTo>
                    <a:pt x="561281" y="54624"/>
                  </a:lnTo>
                  <a:lnTo>
                    <a:pt x="572912" y="71134"/>
                  </a:lnTo>
                  <a:lnTo>
                    <a:pt x="576795" y="94246"/>
                  </a:lnTo>
                  <a:lnTo>
                    <a:pt x="575752" y="107329"/>
                  </a:lnTo>
                  <a:lnTo>
                    <a:pt x="551951" y="140885"/>
                  </a:lnTo>
                  <a:lnTo>
                    <a:pt x="515543" y="147078"/>
                  </a:lnTo>
                  <a:lnTo>
                    <a:pt x="630341" y="147078"/>
                  </a:lnTo>
                  <a:lnTo>
                    <a:pt x="634912" y="139901"/>
                  </a:lnTo>
                  <a:lnTo>
                    <a:pt x="641621" y="118980"/>
                  </a:lnTo>
                  <a:lnTo>
                    <a:pt x="643846" y="94776"/>
                  </a:lnTo>
                  <a:lnTo>
                    <a:pt x="643837" y="94246"/>
                  </a:lnTo>
                  <a:lnTo>
                    <a:pt x="642164" y="73540"/>
                  </a:lnTo>
                  <a:lnTo>
                    <a:pt x="637062" y="54951"/>
                  </a:lnTo>
                  <a:lnTo>
                    <a:pt x="629930" y="41414"/>
                  </a:lnTo>
                  <a:close/>
                </a:path>
                <a:path w="643890" h="306070">
                  <a:moveTo>
                    <a:pt x="144195" y="0"/>
                  </a:moveTo>
                  <a:lnTo>
                    <a:pt x="0" y="0"/>
                  </a:lnTo>
                  <a:lnTo>
                    <a:pt x="0" y="41744"/>
                  </a:lnTo>
                  <a:lnTo>
                    <a:pt x="40170" y="41744"/>
                  </a:lnTo>
                  <a:lnTo>
                    <a:pt x="40170" y="263817"/>
                  </a:lnTo>
                  <a:lnTo>
                    <a:pt x="0" y="263817"/>
                  </a:lnTo>
                  <a:lnTo>
                    <a:pt x="0" y="305231"/>
                  </a:lnTo>
                  <a:lnTo>
                    <a:pt x="142570" y="305231"/>
                  </a:lnTo>
                  <a:lnTo>
                    <a:pt x="112033" y="275185"/>
                  </a:lnTo>
                  <a:lnTo>
                    <a:pt x="88784" y="238748"/>
                  </a:lnTo>
                  <a:lnTo>
                    <a:pt x="74038" y="197237"/>
                  </a:lnTo>
                  <a:lnTo>
                    <a:pt x="69011" y="151968"/>
                  </a:lnTo>
                  <a:lnTo>
                    <a:pt x="74519" y="106990"/>
                  </a:lnTo>
                  <a:lnTo>
                    <a:pt x="89715" y="65835"/>
                  </a:lnTo>
                  <a:lnTo>
                    <a:pt x="113356" y="29754"/>
                  </a:lnTo>
                  <a:lnTo>
                    <a:pt x="144195" y="0"/>
                  </a:lnTo>
                  <a:close/>
                </a:path>
              </a:pathLst>
            </a:custGeom>
            <a:solidFill>
              <a:srgbClr val="1A519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8" name="object 8">
            <a:extLst>
              <a:ext uri="{C183D7F6-B498-43B3-948B-1728B52AA6E4}">
                <adec:decorative xmlns:adec="http://schemas.microsoft.com/office/drawing/2017/decorative" val="1"/>
              </a:ext>
            </a:extLst>
          </p:cNvPr>
          <p:cNvSpPr/>
          <p:nvPr/>
        </p:nvSpPr>
        <p:spPr>
          <a:xfrm>
            <a:off x="7620" y="0"/>
            <a:ext cx="7307580" cy="1516380"/>
          </a:xfrm>
          <a:custGeom>
            <a:avLst/>
            <a:gdLst/>
            <a:ahLst/>
            <a:cxnLst/>
            <a:rect l="l" t="t" r="r" b="b"/>
            <a:pathLst>
              <a:path w="7307580" h="1516380">
                <a:moveTo>
                  <a:pt x="7307580" y="0"/>
                </a:moveTo>
                <a:lnTo>
                  <a:pt x="0" y="0"/>
                </a:lnTo>
                <a:lnTo>
                  <a:pt x="0" y="1516379"/>
                </a:lnTo>
                <a:lnTo>
                  <a:pt x="7307580" y="1516379"/>
                </a:lnTo>
                <a:lnTo>
                  <a:pt x="7307580" y="0"/>
                </a:lnTo>
                <a:close/>
              </a:path>
            </a:pathLst>
          </a:custGeom>
          <a:solidFill>
            <a:srgbClr val="1A519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a:extLst>
              <a:ext uri="{C183D7F6-B498-43B3-948B-1728B52AA6E4}">
                <adec:decorative xmlns:adec="http://schemas.microsoft.com/office/drawing/2017/decorative" val="1"/>
              </a:ext>
            </a:extLst>
          </p:cNvPr>
          <p:cNvSpPr/>
          <p:nvPr/>
        </p:nvSpPr>
        <p:spPr>
          <a:xfrm>
            <a:off x="503681" y="2946654"/>
            <a:ext cx="0" cy="5389880"/>
          </a:xfrm>
          <a:custGeom>
            <a:avLst/>
            <a:gdLst/>
            <a:ahLst/>
            <a:cxnLst/>
            <a:rect l="l" t="t" r="r" b="b"/>
            <a:pathLst>
              <a:path h="5389880">
                <a:moveTo>
                  <a:pt x="0" y="0"/>
                </a:moveTo>
                <a:lnTo>
                  <a:pt x="0" y="5389257"/>
                </a:lnTo>
              </a:path>
            </a:pathLst>
          </a:custGeom>
          <a:ln w="38100">
            <a:solidFill>
              <a:srgbClr val="C12537"/>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a:extLst>
              <a:ext uri="{C183D7F6-B498-43B3-948B-1728B52AA6E4}">
                <adec:decorative xmlns:adec="http://schemas.microsoft.com/office/drawing/2017/decorative" val="1"/>
              </a:ext>
            </a:extLst>
          </p:cNvPr>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p:cNvSpPr txBox="1">
            <a:spLocks noGrp="1"/>
          </p:cNvSpPr>
          <p:nvPr>
            <p:ph type="title"/>
          </p:nvPr>
        </p:nvSpPr>
        <p:spPr>
          <a:xfrm>
            <a:off x="381000" y="381000"/>
            <a:ext cx="3482340" cy="997709"/>
          </a:xfrm>
          <a:prstGeom prst="rect">
            <a:avLst/>
          </a:prstGeom>
        </p:spPr>
        <p:txBody>
          <a:bodyPr vert="horz" wrap="square" lIns="0" tIns="12700" rIns="0" bIns="0" rtlCol="0">
            <a:spAutoFit/>
          </a:bodyPr>
          <a:lstStyle/>
          <a:p>
            <a:pPr marL="12700">
              <a:lnSpc>
                <a:spcPct val="100000"/>
              </a:lnSpc>
              <a:spcBef>
                <a:spcPts val="100"/>
              </a:spcBef>
            </a:pPr>
            <a:r>
              <a:rPr sz="3200" spc="-40" dirty="0">
                <a:latin typeface="Source Sans Pro" panose="020B0503030403020204" pitchFamily="34" charset="0"/>
                <a:ea typeface="Source Sans Pro" panose="020B0503030403020204" pitchFamily="34" charset="0"/>
              </a:rPr>
              <a:t>TABLE</a:t>
            </a:r>
            <a:r>
              <a:rPr sz="3200" spc="-105" dirty="0">
                <a:latin typeface="Source Sans Pro" panose="020B0503030403020204" pitchFamily="34" charset="0"/>
                <a:ea typeface="Source Sans Pro" panose="020B0503030403020204" pitchFamily="34" charset="0"/>
              </a:rPr>
              <a:t> </a:t>
            </a:r>
            <a:r>
              <a:rPr sz="3200" dirty="0">
                <a:latin typeface="Source Sans Pro" panose="020B0503030403020204" pitchFamily="34" charset="0"/>
                <a:ea typeface="Source Sans Pro" panose="020B0503030403020204" pitchFamily="34" charset="0"/>
              </a:rPr>
              <a:t>OF</a:t>
            </a:r>
            <a:r>
              <a:rPr sz="3200" spc="-45" dirty="0">
                <a:latin typeface="Source Sans Pro" panose="020B0503030403020204" pitchFamily="34" charset="0"/>
                <a:ea typeface="Source Sans Pro" panose="020B0503030403020204" pitchFamily="34" charset="0"/>
              </a:rPr>
              <a:t> </a:t>
            </a:r>
            <a:r>
              <a:rPr sz="3200" spc="-10" dirty="0">
                <a:latin typeface="Source Sans Pro" panose="020B0503030403020204" pitchFamily="34" charset="0"/>
                <a:ea typeface="Source Sans Pro" panose="020B0503030403020204" pitchFamily="34" charset="0"/>
              </a:rPr>
              <a:t>CONTENTS</a:t>
            </a:r>
            <a:endParaRPr sz="3200" dirty="0">
              <a:latin typeface="Source Sans Pro" panose="020B0503030403020204" pitchFamily="34" charset="0"/>
              <a:ea typeface="Source Sans Pro" panose="020B0503030403020204" pitchFamily="34" charset="0"/>
            </a:endParaRPr>
          </a:p>
        </p:txBody>
      </p:sp>
      <p:sp>
        <p:nvSpPr>
          <p:cNvPr id="12" name="object 12"/>
          <p:cNvSpPr txBox="1"/>
          <p:nvPr/>
        </p:nvSpPr>
        <p:spPr>
          <a:xfrm>
            <a:off x="652307" y="2828485"/>
            <a:ext cx="3611879" cy="2933700"/>
          </a:xfrm>
          <a:prstGeom prst="rect">
            <a:avLst/>
          </a:prstGeom>
        </p:spPr>
        <p:txBody>
          <a:bodyPr vert="horz" wrap="square" lIns="0" tIns="128905" rIns="0" bIns="0" rtlCol="0">
            <a:spAutoFit/>
          </a:bodyPr>
          <a:lstStyle/>
          <a:p>
            <a:pPr marL="12700">
              <a:lnSpc>
                <a:spcPct val="100000"/>
              </a:lnSpc>
              <a:spcBef>
                <a:spcPts val="1015"/>
              </a:spcBef>
            </a:pPr>
            <a:r>
              <a:rPr sz="2000" u="sng" spc="-2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4" action="ppaction://hlinksldjump"/>
              </a:rPr>
              <a:t>Creating</a:t>
            </a:r>
            <a:r>
              <a:rPr sz="2000" u="sng" spc="-8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4" action="ppaction://hlinksldjump"/>
              </a:rPr>
              <a:t> </a:t>
            </a:r>
            <a:r>
              <a:rPr sz="2000" u="sng"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4" action="ppaction://hlinksldjump"/>
              </a:rPr>
              <a:t>an</a:t>
            </a:r>
            <a:r>
              <a:rPr sz="2000" u="sng" spc="-9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4" action="ppaction://hlinksldjump"/>
              </a:rPr>
              <a:t> </a:t>
            </a:r>
            <a:r>
              <a:rPr sz="2000" u="sng" spc="-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4" action="ppaction://hlinksldjump"/>
              </a:rPr>
              <a:t>OHID</a:t>
            </a:r>
            <a:endParaRPr sz="2000" dirty="0">
              <a:latin typeface="Source Sans Pro" panose="020B0503030403020204" pitchFamily="34" charset="0"/>
              <a:ea typeface="Source Sans Pro" panose="020B0503030403020204" pitchFamily="34" charset="0"/>
              <a:cs typeface="Calibri"/>
            </a:endParaRPr>
          </a:p>
          <a:p>
            <a:pPr marL="12700">
              <a:lnSpc>
                <a:spcPct val="100000"/>
              </a:lnSpc>
              <a:spcBef>
                <a:spcPts val="919"/>
              </a:spcBef>
            </a:pPr>
            <a:r>
              <a:rPr sz="2000" u="sng" spc="-5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MFA</a:t>
            </a:r>
            <a:r>
              <a:rPr sz="2000" u="sng" spc="-7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 </a:t>
            </a:r>
            <a:r>
              <a:rPr sz="2000" u="sng" spc="-3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Introduction</a:t>
            </a:r>
            <a:r>
              <a:rPr sz="2000" u="sng" spc="-7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 </a:t>
            </a:r>
            <a:r>
              <a:rPr sz="2000" u="sng"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and</a:t>
            </a:r>
            <a:r>
              <a:rPr sz="2000" u="sng" spc="-5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 </a:t>
            </a:r>
            <a:r>
              <a:rPr sz="2000" u="sng" spc="-1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5" action="ppaction://hlinksldjump"/>
              </a:rPr>
              <a:t>Enrollment</a:t>
            </a:r>
            <a:endParaRPr sz="2000" dirty="0">
              <a:latin typeface="Source Sans Pro" panose="020B0503030403020204" pitchFamily="34" charset="0"/>
              <a:ea typeface="Source Sans Pro" panose="020B0503030403020204" pitchFamily="34" charset="0"/>
              <a:cs typeface="Calibri"/>
            </a:endParaRPr>
          </a:p>
          <a:p>
            <a:pPr marL="12700" marR="5080">
              <a:lnSpc>
                <a:spcPct val="135500"/>
              </a:lnSpc>
              <a:spcBef>
                <a:spcPts val="409"/>
              </a:spcBef>
            </a:pPr>
            <a:r>
              <a:rPr sz="2000" u="sng" spc="-5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MFA</a:t>
            </a:r>
            <a:r>
              <a:rPr sz="2000" u="sng" spc="-10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 </a:t>
            </a:r>
            <a:r>
              <a:rPr sz="2000" u="sng" spc="-3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Enrollment:</a:t>
            </a:r>
            <a:r>
              <a:rPr sz="2000" u="sng" spc="-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 </a:t>
            </a:r>
            <a:r>
              <a:rPr sz="2000" u="sng"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SMS </a:t>
            </a:r>
            <a:r>
              <a:rPr sz="2000" u="sng" spc="-9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Text</a:t>
            </a:r>
            <a:r>
              <a:rPr sz="2000" u="sng" spc="-19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 </a:t>
            </a:r>
            <a:r>
              <a:rPr sz="2000" u="sng" spc="-1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6" action="ppaction://hlinksldjump"/>
              </a:rPr>
              <a:t>Message</a:t>
            </a:r>
            <a:r>
              <a:rPr sz="2000" u="none" spc="-10" dirty="0">
                <a:solidFill>
                  <a:srgbClr val="00C0EA"/>
                </a:solidFill>
                <a:latin typeface="Source Sans Pro" panose="020B0503030403020204" pitchFamily="34" charset="0"/>
                <a:ea typeface="Source Sans Pro" panose="020B0503030403020204" pitchFamily="34" charset="0"/>
                <a:cs typeface="Calibri"/>
              </a:rPr>
              <a:t> </a:t>
            </a:r>
            <a:r>
              <a:rPr sz="2000" u="sng" spc="-6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7" action="ppaction://hlinksldjump"/>
              </a:rPr>
              <a:t>MFA</a:t>
            </a:r>
            <a:r>
              <a:rPr sz="2000" u="sng" spc="-11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7" action="ppaction://hlinksldjump"/>
              </a:rPr>
              <a:t> </a:t>
            </a:r>
            <a:r>
              <a:rPr sz="2000" u="sng" spc="-3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7" action="ppaction://hlinksldjump"/>
              </a:rPr>
              <a:t>Enrollment:</a:t>
            </a:r>
            <a:r>
              <a:rPr sz="2000" u="sng" spc="-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7" action="ppaction://hlinksldjump"/>
              </a:rPr>
              <a:t> </a:t>
            </a:r>
            <a:r>
              <a:rPr sz="2000" u="sng" spc="-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7" action="ppaction://hlinksldjump"/>
              </a:rPr>
              <a:t>Email</a:t>
            </a:r>
            <a:endParaRPr sz="2000" dirty="0">
              <a:latin typeface="Source Sans Pro" panose="020B0503030403020204" pitchFamily="34" charset="0"/>
              <a:ea typeface="Source Sans Pro" panose="020B0503030403020204" pitchFamily="34" charset="0"/>
              <a:cs typeface="Calibri"/>
            </a:endParaRPr>
          </a:p>
          <a:p>
            <a:pPr marL="12700" marR="344805">
              <a:lnSpc>
                <a:spcPct val="126699"/>
              </a:lnSpc>
              <a:spcBef>
                <a:spcPts val="220"/>
              </a:spcBef>
            </a:pPr>
            <a:r>
              <a:rPr sz="2000" u="sng" spc="-5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MFA</a:t>
            </a:r>
            <a:r>
              <a:rPr sz="2000" u="sng" spc="-6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 </a:t>
            </a:r>
            <a:r>
              <a:rPr sz="2000" u="sng" spc="-3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Enrollment:</a:t>
            </a:r>
            <a:r>
              <a:rPr sz="2000" u="sng" spc="-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 </a:t>
            </a:r>
            <a:r>
              <a:rPr sz="2000" u="sng" spc="-3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Phone</a:t>
            </a:r>
            <a:r>
              <a:rPr sz="2000" u="sng" spc="-10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 </a:t>
            </a:r>
            <a:r>
              <a:rPr sz="2000" u="sng" spc="-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8" action="ppaction://hlinksldjump"/>
              </a:rPr>
              <a:t>Call</a:t>
            </a:r>
            <a:r>
              <a:rPr sz="2000" u="none" spc="-20" dirty="0">
                <a:solidFill>
                  <a:srgbClr val="00C0EA"/>
                </a:solidFill>
                <a:latin typeface="Source Sans Pro" panose="020B0503030403020204" pitchFamily="34" charset="0"/>
                <a:ea typeface="Source Sans Pro" panose="020B0503030403020204" pitchFamily="34" charset="0"/>
                <a:cs typeface="Calibri"/>
              </a:rPr>
              <a:t> </a:t>
            </a:r>
            <a:r>
              <a:rPr sz="2000" u="sng" spc="-6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MFA</a:t>
            </a:r>
            <a:r>
              <a:rPr sz="2000" u="sng" spc="-1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 </a:t>
            </a:r>
            <a:r>
              <a:rPr sz="2000" u="sng" spc="-4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Enrollment:</a:t>
            </a:r>
            <a:r>
              <a:rPr sz="2000" u="sng" spc="-5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 </a:t>
            </a:r>
            <a:r>
              <a:rPr sz="2000" u="sng"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IBM</a:t>
            </a:r>
            <a:r>
              <a:rPr sz="2000" u="sng" spc="-9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 </a:t>
            </a:r>
            <a:r>
              <a:rPr sz="2000" u="sng" spc="-2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Verify</a:t>
            </a:r>
            <a:r>
              <a:rPr sz="2000" u="sng" spc="-3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 </a:t>
            </a:r>
            <a:r>
              <a:rPr sz="2000" u="sng" spc="-2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9" action="ppaction://hlinksldjump"/>
              </a:rPr>
              <a:t>App</a:t>
            </a:r>
            <a:r>
              <a:rPr sz="2000" u="none" spc="-25" dirty="0">
                <a:solidFill>
                  <a:srgbClr val="00C0EA"/>
                </a:solidFill>
                <a:latin typeface="Source Sans Pro" panose="020B0503030403020204" pitchFamily="34" charset="0"/>
                <a:ea typeface="Source Sans Pro" panose="020B0503030403020204" pitchFamily="34" charset="0"/>
                <a:cs typeface="Calibri"/>
              </a:rPr>
              <a:t> </a:t>
            </a:r>
            <a:r>
              <a:rPr sz="2000" u="sng" spc="-4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10" action="ppaction://hlinksldjump"/>
              </a:rPr>
              <a:t>MFA</a:t>
            </a:r>
            <a:r>
              <a:rPr sz="2000" u="sng" spc="-95"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10" action="ppaction://hlinksldjump"/>
              </a:rPr>
              <a:t> </a:t>
            </a:r>
            <a:r>
              <a:rPr sz="2000" u="sng" spc="-10" dirty="0">
                <a:solidFill>
                  <a:srgbClr val="00C0EA"/>
                </a:solidFill>
                <a:uFill>
                  <a:solidFill>
                    <a:srgbClr val="00C0EA"/>
                  </a:solidFill>
                </a:uFill>
                <a:latin typeface="Source Sans Pro" panose="020B0503030403020204" pitchFamily="34" charset="0"/>
                <a:ea typeface="Source Sans Pro" panose="020B0503030403020204" pitchFamily="34" charset="0"/>
                <a:cs typeface="Calibri"/>
                <a:hlinkClick r:id="rId10" action="ppaction://hlinksldjump"/>
              </a:rPr>
              <a:t>Troubleshooting</a:t>
            </a:r>
            <a:endParaRPr sz="2000" dirty="0">
              <a:latin typeface="Source Sans Pro" panose="020B0503030403020204" pitchFamily="34" charset="0"/>
              <a:ea typeface="Source Sans Pro" panose="020B0503030403020204" pitchFamily="34" charset="0"/>
              <a:cs typeface="Calibri"/>
            </a:endParaRPr>
          </a:p>
        </p:txBody>
      </p:sp>
      <p:sp>
        <p:nvSpPr>
          <p:cNvPr id="13" name="object 13">
            <a:extLst>
              <a:ext uri="{C183D7F6-B498-43B3-948B-1728B52AA6E4}">
                <adec:decorative xmlns:adec="http://schemas.microsoft.com/office/drawing/2017/decorative" val="1"/>
              </a:ext>
            </a:extLst>
          </p:cNvPr>
          <p:cNvSpPr txBox="1"/>
          <p:nvPr/>
        </p:nvSpPr>
        <p:spPr>
          <a:xfrm>
            <a:off x="6553200" y="2815950"/>
            <a:ext cx="442102" cy="910506"/>
          </a:xfrm>
          <a:prstGeom prst="rect">
            <a:avLst/>
          </a:prstGeom>
        </p:spPr>
        <p:txBody>
          <a:bodyPr vert="horz" wrap="square" lIns="0" tIns="152400" rIns="0" bIns="0" rtlCol="0">
            <a:spAutoFit/>
          </a:bodyPr>
          <a:lstStyle/>
          <a:p>
            <a:pPr marL="67945">
              <a:lnSpc>
                <a:spcPct val="100000"/>
              </a:lnSpc>
              <a:spcBef>
                <a:spcPts val="1200"/>
              </a:spcBef>
            </a:pPr>
            <a:r>
              <a:rPr sz="2000" spc="-50" dirty="0">
                <a:solidFill>
                  <a:srgbClr val="012B52"/>
                </a:solidFill>
                <a:latin typeface="Source Sans Pro" panose="020B0503030403020204" pitchFamily="34" charset="0"/>
                <a:ea typeface="Source Sans Pro" panose="020B0503030403020204" pitchFamily="34" charset="0"/>
                <a:cs typeface="Calibri"/>
              </a:rPr>
              <a:t>3</a:t>
            </a:r>
            <a:endParaRPr sz="2000" dirty="0">
              <a:latin typeface="Source Sans Pro" panose="020B0503030403020204" pitchFamily="34" charset="0"/>
              <a:ea typeface="Source Sans Pro" panose="020B0503030403020204" pitchFamily="34" charset="0"/>
              <a:cs typeface="Calibri"/>
            </a:endParaRPr>
          </a:p>
          <a:p>
            <a:pPr marL="12700">
              <a:lnSpc>
                <a:spcPct val="100000"/>
              </a:lnSpc>
              <a:spcBef>
                <a:spcPts val="1105"/>
              </a:spcBef>
            </a:pPr>
            <a:r>
              <a:rPr sz="2000" spc="-25" dirty="0">
                <a:solidFill>
                  <a:srgbClr val="012B52"/>
                </a:solidFill>
                <a:latin typeface="Source Sans Pro" panose="020B0503030403020204" pitchFamily="34" charset="0"/>
                <a:ea typeface="Source Sans Pro" panose="020B0503030403020204" pitchFamily="34" charset="0"/>
                <a:cs typeface="Calibri"/>
              </a:rPr>
              <a:t>12</a:t>
            </a:r>
            <a:endParaRPr sz="2000" dirty="0">
              <a:latin typeface="Source Sans Pro" panose="020B0503030403020204" pitchFamily="34" charset="0"/>
              <a:ea typeface="Source Sans Pro" panose="020B0503030403020204" pitchFamily="34" charset="0"/>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6553200" y="3699926"/>
            <a:ext cx="452897" cy="1739579"/>
          </a:xfrm>
          <a:prstGeom prst="rect">
            <a:avLst/>
          </a:prstGeom>
        </p:spPr>
        <p:txBody>
          <a:bodyPr vert="horz" wrap="square" lIns="0" tIns="147955" rIns="0" bIns="0" rtlCol="0">
            <a:spAutoFit/>
          </a:bodyPr>
          <a:lstStyle/>
          <a:p>
            <a:pPr marL="12700">
              <a:lnSpc>
                <a:spcPct val="100000"/>
              </a:lnSpc>
              <a:spcBef>
                <a:spcPts val="1165"/>
              </a:spcBef>
            </a:pPr>
            <a:r>
              <a:rPr sz="2000" spc="-25" dirty="0">
                <a:solidFill>
                  <a:srgbClr val="012B52"/>
                </a:solidFill>
                <a:latin typeface="Source Sans Pro" panose="020B0503030403020204" pitchFamily="34" charset="0"/>
                <a:ea typeface="Source Sans Pro" panose="020B0503030403020204" pitchFamily="34" charset="0"/>
                <a:cs typeface="Calibri"/>
              </a:rPr>
              <a:t>20</a:t>
            </a:r>
            <a:endParaRPr sz="2000" dirty="0">
              <a:latin typeface="Source Sans Pro" panose="020B0503030403020204" pitchFamily="34" charset="0"/>
              <a:ea typeface="Source Sans Pro" panose="020B0503030403020204" pitchFamily="34" charset="0"/>
              <a:cs typeface="Calibri"/>
            </a:endParaRPr>
          </a:p>
          <a:p>
            <a:pPr marL="13335">
              <a:lnSpc>
                <a:spcPct val="100000"/>
              </a:lnSpc>
              <a:spcBef>
                <a:spcPts val="1065"/>
              </a:spcBef>
            </a:pPr>
            <a:r>
              <a:rPr sz="2000" spc="-25" dirty="0">
                <a:solidFill>
                  <a:srgbClr val="012B52"/>
                </a:solidFill>
                <a:latin typeface="Source Sans Pro" panose="020B0503030403020204" pitchFamily="34" charset="0"/>
                <a:ea typeface="Source Sans Pro" panose="020B0503030403020204" pitchFamily="34" charset="0"/>
                <a:cs typeface="Calibri"/>
              </a:rPr>
              <a:t>23</a:t>
            </a:r>
            <a:endParaRPr sz="2000" dirty="0">
              <a:latin typeface="Source Sans Pro" panose="020B0503030403020204" pitchFamily="34" charset="0"/>
              <a:ea typeface="Source Sans Pro" panose="020B0503030403020204" pitchFamily="34" charset="0"/>
              <a:cs typeface="Calibri"/>
            </a:endParaRPr>
          </a:p>
          <a:p>
            <a:pPr marL="22860">
              <a:lnSpc>
                <a:spcPct val="100000"/>
              </a:lnSpc>
              <a:spcBef>
                <a:spcPts val="1105"/>
              </a:spcBef>
            </a:pPr>
            <a:r>
              <a:rPr sz="2000" spc="-25" dirty="0">
                <a:solidFill>
                  <a:srgbClr val="012B52"/>
                </a:solidFill>
                <a:latin typeface="Source Sans Pro" panose="020B0503030403020204" pitchFamily="34" charset="0"/>
                <a:ea typeface="Source Sans Pro" panose="020B0503030403020204" pitchFamily="34" charset="0"/>
                <a:cs typeface="Calibri"/>
              </a:rPr>
              <a:t>26</a:t>
            </a:r>
            <a:endParaRPr sz="2000" dirty="0">
              <a:latin typeface="Source Sans Pro" panose="020B0503030403020204" pitchFamily="34" charset="0"/>
              <a:ea typeface="Source Sans Pro" panose="020B0503030403020204" pitchFamily="34" charset="0"/>
              <a:cs typeface="Calibri"/>
            </a:endParaRPr>
          </a:p>
          <a:p>
            <a:pPr marL="12700">
              <a:lnSpc>
                <a:spcPct val="100000"/>
              </a:lnSpc>
              <a:spcBef>
                <a:spcPts val="615"/>
              </a:spcBef>
            </a:pPr>
            <a:r>
              <a:rPr sz="2000" spc="-25" dirty="0">
                <a:solidFill>
                  <a:srgbClr val="012B52"/>
                </a:solidFill>
                <a:latin typeface="Source Sans Pro" panose="020B0503030403020204" pitchFamily="34" charset="0"/>
                <a:ea typeface="Source Sans Pro" panose="020B0503030403020204" pitchFamily="34" charset="0"/>
                <a:cs typeface="Calibri"/>
              </a:rPr>
              <a:t>29</a:t>
            </a:r>
            <a:endParaRPr sz="2000" dirty="0">
              <a:latin typeface="Source Sans Pro" panose="020B0503030403020204" pitchFamily="34" charset="0"/>
              <a:ea typeface="Source Sans Pro" panose="020B0503030403020204" pitchFamily="34" charset="0"/>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6553200" y="5463334"/>
            <a:ext cx="442667" cy="320601"/>
          </a:xfrm>
          <a:prstGeom prst="rect">
            <a:avLst/>
          </a:prstGeom>
        </p:spPr>
        <p:txBody>
          <a:bodyPr vert="horz" wrap="square" lIns="0" tIns="12700" rIns="0" bIns="0" rtlCol="0">
            <a:spAutoFit/>
          </a:bodyPr>
          <a:lstStyle/>
          <a:p>
            <a:pPr marL="12700">
              <a:lnSpc>
                <a:spcPct val="100000"/>
              </a:lnSpc>
              <a:spcBef>
                <a:spcPts val="100"/>
              </a:spcBef>
            </a:pPr>
            <a:r>
              <a:rPr sz="2000" spc="-25" dirty="0">
                <a:solidFill>
                  <a:srgbClr val="012B52"/>
                </a:solidFill>
                <a:latin typeface="Source Sans Pro" panose="020B0503030403020204" pitchFamily="34" charset="0"/>
                <a:ea typeface="Source Sans Pro" panose="020B0503030403020204" pitchFamily="34" charset="0"/>
                <a:cs typeface="Calibri"/>
              </a:rPr>
              <a:t>37</a:t>
            </a:r>
            <a:endParaRPr sz="2000" dirty="0">
              <a:latin typeface="Source Sans Pro" panose="020B0503030403020204" pitchFamily="34" charset="0"/>
              <a:ea typeface="Source Sans Pro" panose="020B0503030403020204" pitchFamily="34" charset="0"/>
              <a:cs typeface="Calibri"/>
            </a:endParaRPr>
          </a:p>
        </p:txBody>
      </p:sp>
      <p:sp>
        <p:nvSpPr>
          <p:cNvPr id="16" name="Slide Number Placeholder 15">
            <a:extLst>
              <a:ext uri="{FF2B5EF4-FFF2-40B4-BE49-F238E27FC236}">
                <a16:creationId xmlns:a16="http://schemas.microsoft.com/office/drawing/2014/main" id="{B9D9A478-DDDE-5CE7-0474-25308E9EE0D5}"/>
              </a:ext>
            </a:extLst>
          </p:cNvPr>
          <p:cNvSpPr>
            <a:spLocks noGrp="1"/>
          </p:cNvSpPr>
          <p:nvPr>
            <p:ph type="sldNum" sz="quarter" idx="7"/>
          </p:nvPr>
        </p:nvSpPr>
        <p:spPr/>
        <p:txBody>
          <a:bodyPr/>
          <a:lstStyle/>
          <a:p>
            <a:pPr marL="95885">
              <a:lnSpc>
                <a:spcPct val="100000"/>
              </a:lnSpc>
              <a:spcBef>
                <a:spcPts val="70"/>
              </a:spcBef>
            </a:pPr>
            <a:fld id="{81D60167-4931-47E6-BA6A-407CBD079E47}" type="slidenum">
              <a:rPr lang="en-US" spc="-50" smtClean="0"/>
              <a:t>2</a:t>
            </a:fld>
            <a:endParaRPr lang="en-US"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6350"/>
            <a:ext cx="7321550" cy="10064750"/>
            <a:chOff x="0" y="-6350"/>
            <a:chExt cx="7321550" cy="10064750"/>
          </a:xfrm>
        </p:grpSpPr>
        <p:sp>
          <p:nvSpPr>
            <p:cNvPr id="3" name="object 3"/>
            <p:cNvSpPr/>
            <p:nvPr/>
          </p:nvSpPr>
          <p:spPr>
            <a:xfrm>
              <a:off x="0" y="1516380"/>
              <a:ext cx="7315200" cy="8542020"/>
            </a:xfrm>
            <a:custGeom>
              <a:avLst/>
              <a:gdLst/>
              <a:ahLst/>
              <a:cxnLst/>
              <a:rect l="l" t="t" r="r" b="b"/>
              <a:pathLst>
                <a:path w="7315200" h="8542020">
                  <a:moveTo>
                    <a:pt x="0" y="8542020"/>
                  </a:moveTo>
                  <a:lnTo>
                    <a:pt x="7315200" y="8542020"/>
                  </a:lnTo>
                  <a:lnTo>
                    <a:pt x="7315200" y="0"/>
                  </a:lnTo>
                  <a:lnTo>
                    <a:pt x="0" y="0"/>
                  </a:lnTo>
                  <a:lnTo>
                    <a:pt x="0" y="8542020"/>
                  </a:lnTo>
                  <a:close/>
                </a:path>
              </a:pathLst>
            </a:custGeom>
            <a:solidFill>
              <a:srgbClr val="F1F1F1"/>
            </a:solidFill>
          </p:spPr>
          <p:txBody>
            <a:bodyPr wrap="square" lIns="0" tIns="0" rIns="0" bIns="0" rtlCol="0"/>
            <a:lstStyle/>
            <a:p>
              <a:endParaRPr sz="1600" dirty="0">
                <a:latin typeface="Source Sans Pro" panose="020B0503030403020204" pitchFamily="34" charset="0"/>
                <a:ea typeface="Source Sans Pro" panose="020B0503030403020204" pitchFamily="34" charset="0"/>
              </a:endParaRPr>
            </a:p>
          </p:txBody>
        </p:sp>
        <p:pic>
          <p:nvPicPr>
            <p:cNvPr id="4" name="object 4"/>
            <p:cNvPicPr/>
            <p:nvPr/>
          </p:nvPicPr>
          <p:blipFill>
            <a:blip r:embed="rId2" cstate="print"/>
            <a:stretch>
              <a:fillRect/>
            </a:stretch>
          </p:blipFill>
          <p:spPr>
            <a:xfrm>
              <a:off x="4876800" y="9383268"/>
              <a:ext cx="1516379" cy="414527"/>
            </a:xfrm>
            <a:prstGeom prst="rect">
              <a:avLst/>
            </a:prstGeom>
          </p:spPr>
        </p:pic>
        <p:pic>
          <p:nvPicPr>
            <p:cNvPr id="5" name="object 5"/>
            <p:cNvPicPr/>
            <p:nvPr/>
          </p:nvPicPr>
          <p:blipFill>
            <a:blip r:embed="rId3" cstate="print"/>
            <a:stretch>
              <a:fillRect/>
            </a:stretch>
          </p:blipFill>
          <p:spPr>
            <a:xfrm>
              <a:off x="1187196" y="9433559"/>
              <a:ext cx="470141" cy="309257"/>
            </a:xfrm>
            <a:prstGeom prst="rect">
              <a:avLst/>
            </a:prstGeom>
          </p:spPr>
        </p:pic>
        <p:sp>
          <p:nvSpPr>
            <p:cNvPr id="6" name="object 6"/>
            <p:cNvSpPr/>
            <p:nvPr/>
          </p:nvSpPr>
          <p:spPr>
            <a:xfrm>
              <a:off x="477012" y="9427476"/>
              <a:ext cx="633730" cy="324485"/>
            </a:xfrm>
            <a:custGeom>
              <a:avLst/>
              <a:gdLst/>
              <a:ahLst/>
              <a:cxnLst/>
              <a:rect l="l" t="t" r="r" b="b"/>
              <a:pathLst>
                <a:path w="633730" h="324484">
                  <a:moveTo>
                    <a:pt x="321564" y="163055"/>
                  </a:moveTo>
                  <a:lnTo>
                    <a:pt x="321538" y="161429"/>
                  </a:lnTo>
                  <a:lnTo>
                    <a:pt x="319252" y="136410"/>
                  </a:lnTo>
                  <a:lnTo>
                    <a:pt x="318693" y="130238"/>
                  </a:lnTo>
                  <a:lnTo>
                    <a:pt x="309829" y="100114"/>
                  </a:lnTo>
                  <a:lnTo>
                    <a:pt x="307581" y="95808"/>
                  </a:lnTo>
                  <a:lnTo>
                    <a:pt x="295300" y="72313"/>
                  </a:lnTo>
                  <a:lnTo>
                    <a:pt x="293306" y="69850"/>
                  </a:lnTo>
                  <a:lnTo>
                    <a:pt x="293306" y="157200"/>
                  </a:lnTo>
                  <a:lnTo>
                    <a:pt x="293306" y="172148"/>
                  </a:lnTo>
                  <a:lnTo>
                    <a:pt x="292658" y="177012"/>
                  </a:lnTo>
                  <a:lnTo>
                    <a:pt x="291350" y="177012"/>
                  </a:lnTo>
                  <a:lnTo>
                    <a:pt x="291350" y="187731"/>
                  </a:lnTo>
                  <a:lnTo>
                    <a:pt x="288201" y="201358"/>
                  </a:lnTo>
                  <a:lnTo>
                    <a:pt x="283718" y="214452"/>
                  </a:lnTo>
                  <a:lnTo>
                    <a:pt x="278015" y="226923"/>
                  </a:lnTo>
                  <a:lnTo>
                    <a:pt x="271221" y="238734"/>
                  </a:lnTo>
                  <a:lnTo>
                    <a:pt x="271221" y="190004"/>
                  </a:lnTo>
                  <a:lnTo>
                    <a:pt x="273494" y="187731"/>
                  </a:lnTo>
                  <a:lnTo>
                    <a:pt x="291350" y="187731"/>
                  </a:lnTo>
                  <a:lnTo>
                    <a:pt x="291350" y="177012"/>
                  </a:lnTo>
                  <a:lnTo>
                    <a:pt x="267322" y="177012"/>
                  </a:lnTo>
                  <a:lnTo>
                    <a:pt x="260172" y="184492"/>
                  </a:lnTo>
                  <a:lnTo>
                    <a:pt x="260172" y="253022"/>
                  </a:lnTo>
                  <a:lnTo>
                    <a:pt x="253593" y="260134"/>
                  </a:lnTo>
                  <a:lnTo>
                    <a:pt x="246532" y="266788"/>
                  </a:lnTo>
                  <a:lnTo>
                    <a:pt x="238975" y="272884"/>
                  </a:lnTo>
                  <a:lnTo>
                    <a:pt x="230936" y="278358"/>
                  </a:lnTo>
                  <a:lnTo>
                    <a:pt x="230936" y="183832"/>
                  </a:lnTo>
                  <a:lnTo>
                    <a:pt x="223799" y="176695"/>
                  </a:lnTo>
                  <a:lnTo>
                    <a:pt x="220548" y="176695"/>
                  </a:lnTo>
                  <a:lnTo>
                    <a:pt x="220548" y="189687"/>
                  </a:lnTo>
                  <a:lnTo>
                    <a:pt x="220548" y="284200"/>
                  </a:lnTo>
                  <a:lnTo>
                    <a:pt x="213360" y="287667"/>
                  </a:lnTo>
                  <a:lnTo>
                    <a:pt x="205930" y="290703"/>
                  </a:lnTo>
                  <a:lnTo>
                    <a:pt x="198247" y="293243"/>
                  </a:lnTo>
                  <a:lnTo>
                    <a:pt x="190334" y="295249"/>
                  </a:lnTo>
                  <a:lnTo>
                    <a:pt x="190334" y="227368"/>
                  </a:lnTo>
                  <a:lnTo>
                    <a:pt x="183197" y="220218"/>
                  </a:lnTo>
                  <a:lnTo>
                    <a:pt x="135128" y="220218"/>
                  </a:lnTo>
                  <a:lnTo>
                    <a:pt x="132842" y="217614"/>
                  </a:lnTo>
                  <a:lnTo>
                    <a:pt x="132842" y="148755"/>
                  </a:lnTo>
                  <a:lnTo>
                    <a:pt x="140639" y="146481"/>
                  </a:lnTo>
                  <a:lnTo>
                    <a:pt x="146164" y="139344"/>
                  </a:lnTo>
                  <a:lnTo>
                    <a:pt x="146164" y="138684"/>
                  </a:lnTo>
                  <a:lnTo>
                    <a:pt x="146164" y="130898"/>
                  </a:lnTo>
                  <a:lnTo>
                    <a:pt x="144729" y="123571"/>
                  </a:lnTo>
                  <a:lnTo>
                    <a:pt x="144005" y="122453"/>
                  </a:lnTo>
                  <a:lnTo>
                    <a:pt x="140804" y="117576"/>
                  </a:lnTo>
                  <a:lnTo>
                    <a:pt x="135775" y="114134"/>
                  </a:lnTo>
                  <a:lnTo>
                    <a:pt x="135775" y="126022"/>
                  </a:lnTo>
                  <a:lnTo>
                    <a:pt x="135775" y="135115"/>
                  </a:lnTo>
                  <a:lnTo>
                    <a:pt x="132194" y="138684"/>
                  </a:lnTo>
                  <a:lnTo>
                    <a:pt x="123101" y="138684"/>
                  </a:lnTo>
                  <a:lnTo>
                    <a:pt x="119532" y="135115"/>
                  </a:lnTo>
                  <a:lnTo>
                    <a:pt x="119532" y="126022"/>
                  </a:lnTo>
                  <a:lnTo>
                    <a:pt x="123101" y="122453"/>
                  </a:lnTo>
                  <a:lnTo>
                    <a:pt x="132194" y="122453"/>
                  </a:lnTo>
                  <a:lnTo>
                    <a:pt x="135775" y="126022"/>
                  </a:lnTo>
                  <a:lnTo>
                    <a:pt x="135775" y="114134"/>
                  </a:lnTo>
                  <a:lnTo>
                    <a:pt x="134924" y="113538"/>
                  </a:lnTo>
                  <a:lnTo>
                    <a:pt x="127647" y="112052"/>
                  </a:lnTo>
                  <a:lnTo>
                    <a:pt x="120497" y="113538"/>
                  </a:lnTo>
                  <a:lnTo>
                    <a:pt x="114604" y="117576"/>
                  </a:lnTo>
                  <a:lnTo>
                    <a:pt x="110604" y="123571"/>
                  </a:lnTo>
                  <a:lnTo>
                    <a:pt x="109131" y="130898"/>
                  </a:lnTo>
                  <a:lnTo>
                    <a:pt x="109131" y="139344"/>
                  </a:lnTo>
                  <a:lnTo>
                    <a:pt x="114655" y="146481"/>
                  </a:lnTo>
                  <a:lnTo>
                    <a:pt x="122453" y="148755"/>
                  </a:lnTo>
                  <a:lnTo>
                    <a:pt x="122453" y="223469"/>
                  </a:lnTo>
                  <a:lnTo>
                    <a:pt x="129603" y="230606"/>
                  </a:lnTo>
                  <a:lnTo>
                    <a:pt x="177342" y="230606"/>
                  </a:lnTo>
                  <a:lnTo>
                    <a:pt x="179616" y="233210"/>
                  </a:lnTo>
                  <a:lnTo>
                    <a:pt x="179616" y="296875"/>
                  </a:lnTo>
                  <a:lnTo>
                    <a:pt x="173774" y="297853"/>
                  </a:lnTo>
                  <a:lnTo>
                    <a:pt x="167932" y="298170"/>
                  </a:lnTo>
                  <a:lnTo>
                    <a:pt x="157861" y="298170"/>
                  </a:lnTo>
                  <a:lnTo>
                    <a:pt x="150063" y="297522"/>
                  </a:lnTo>
                  <a:lnTo>
                    <a:pt x="150393" y="297522"/>
                  </a:lnTo>
                  <a:lnTo>
                    <a:pt x="150393" y="296227"/>
                  </a:lnTo>
                  <a:lnTo>
                    <a:pt x="150393" y="276085"/>
                  </a:lnTo>
                  <a:lnTo>
                    <a:pt x="150393" y="272186"/>
                  </a:lnTo>
                  <a:lnTo>
                    <a:pt x="143243" y="265036"/>
                  </a:lnTo>
                  <a:lnTo>
                    <a:pt x="139674" y="265036"/>
                  </a:lnTo>
                  <a:lnTo>
                    <a:pt x="139674" y="278688"/>
                  </a:lnTo>
                  <a:lnTo>
                    <a:pt x="139674" y="296227"/>
                  </a:lnTo>
                  <a:lnTo>
                    <a:pt x="126326" y="293128"/>
                  </a:lnTo>
                  <a:lnTo>
                    <a:pt x="113601" y="288709"/>
                  </a:lnTo>
                  <a:lnTo>
                    <a:pt x="101473" y="283019"/>
                  </a:lnTo>
                  <a:lnTo>
                    <a:pt x="89966" y="276085"/>
                  </a:lnTo>
                  <a:lnTo>
                    <a:pt x="137401" y="276085"/>
                  </a:lnTo>
                  <a:lnTo>
                    <a:pt x="139674" y="278688"/>
                  </a:lnTo>
                  <a:lnTo>
                    <a:pt x="139674" y="265036"/>
                  </a:lnTo>
                  <a:lnTo>
                    <a:pt x="76327" y="265036"/>
                  </a:lnTo>
                  <a:lnTo>
                    <a:pt x="57200" y="244335"/>
                  </a:lnTo>
                  <a:lnTo>
                    <a:pt x="42672" y="219773"/>
                  </a:lnTo>
                  <a:lnTo>
                    <a:pt x="33439" y="192100"/>
                  </a:lnTo>
                  <a:lnTo>
                    <a:pt x="30314" y="163055"/>
                  </a:lnTo>
                  <a:lnTo>
                    <a:pt x="30391" y="155257"/>
                  </a:lnTo>
                  <a:lnTo>
                    <a:pt x="30899" y="148678"/>
                  </a:lnTo>
                  <a:lnTo>
                    <a:pt x="31711" y="142163"/>
                  </a:lnTo>
                  <a:lnTo>
                    <a:pt x="32804" y="135763"/>
                  </a:lnTo>
                  <a:lnTo>
                    <a:pt x="69507" y="135763"/>
                  </a:lnTo>
                  <a:lnTo>
                    <a:pt x="71780" y="138366"/>
                  </a:lnTo>
                  <a:lnTo>
                    <a:pt x="71780" y="210794"/>
                  </a:lnTo>
                  <a:lnTo>
                    <a:pt x="63982" y="213067"/>
                  </a:lnTo>
                  <a:lnTo>
                    <a:pt x="58470" y="220218"/>
                  </a:lnTo>
                  <a:lnTo>
                    <a:pt x="58470" y="228663"/>
                  </a:lnTo>
                  <a:lnTo>
                    <a:pt x="59944" y="235991"/>
                  </a:lnTo>
                  <a:lnTo>
                    <a:pt x="63944" y="241973"/>
                  </a:lnTo>
                  <a:lnTo>
                    <a:pt x="69837" y="246011"/>
                  </a:lnTo>
                  <a:lnTo>
                    <a:pt x="76974" y="247497"/>
                  </a:lnTo>
                  <a:lnTo>
                    <a:pt x="84112" y="246011"/>
                  </a:lnTo>
                  <a:lnTo>
                    <a:pt x="90004" y="241973"/>
                  </a:lnTo>
                  <a:lnTo>
                    <a:pt x="93484" y="236778"/>
                  </a:lnTo>
                  <a:lnTo>
                    <a:pt x="94018" y="235991"/>
                  </a:lnTo>
                  <a:lnTo>
                    <a:pt x="95491" y="228663"/>
                  </a:lnTo>
                  <a:lnTo>
                    <a:pt x="95491" y="220548"/>
                  </a:lnTo>
                  <a:lnTo>
                    <a:pt x="95491" y="220218"/>
                  </a:lnTo>
                  <a:lnTo>
                    <a:pt x="89966" y="213067"/>
                  </a:lnTo>
                  <a:lnTo>
                    <a:pt x="85420" y="211747"/>
                  </a:lnTo>
                  <a:lnTo>
                    <a:pt x="85420" y="233210"/>
                  </a:lnTo>
                  <a:lnTo>
                    <a:pt x="81851" y="236778"/>
                  </a:lnTo>
                  <a:lnTo>
                    <a:pt x="72758" y="236778"/>
                  </a:lnTo>
                  <a:lnTo>
                    <a:pt x="69189" y="233210"/>
                  </a:lnTo>
                  <a:lnTo>
                    <a:pt x="69189" y="224116"/>
                  </a:lnTo>
                  <a:lnTo>
                    <a:pt x="72758" y="220548"/>
                  </a:lnTo>
                  <a:lnTo>
                    <a:pt x="81534" y="220548"/>
                  </a:lnTo>
                  <a:lnTo>
                    <a:pt x="85102" y="224116"/>
                  </a:lnTo>
                  <a:lnTo>
                    <a:pt x="85293" y="226923"/>
                  </a:lnTo>
                  <a:lnTo>
                    <a:pt x="85420" y="233210"/>
                  </a:lnTo>
                  <a:lnTo>
                    <a:pt x="85420" y="211747"/>
                  </a:lnTo>
                  <a:lnTo>
                    <a:pt x="82181" y="210794"/>
                  </a:lnTo>
                  <a:lnTo>
                    <a:pt x="82181" y="135763"/>
                  </a:lnTo>
                  <a:lnTo>
                    <a:pt x="82181" y="132524"/>
                  </a:lnTo>
                  <a:lnTo>
                    <a:pt x="75031" y="125374"/>
                  </a:lnTo>
                  <a:lnTo>
                    <a:pt x="34759" y="125374"/>
                  </a:lnTo>
                  <a:lnTo>
                    <a:pt x="47485" y="94322"/>
                  </a:lnTo>
                  <a:lnTo>
                    <a:pt x="66954" y="67754"/>
                  </a:lnTo>
                  <a:lnTo>
                    <a:pt x="92075" y="46850"/>
                  </a:lnTo>
                  <a:lnTo>
                    <a:pt x="121805" y="32804"/>
                  </a:lnTo>
                  <a:lnTo>
                    <a:pt x="121805" y="82169"/>
                  </a:lnTo>
                  <a:lnTo>
                    <a:pt x="119532" y="84442"/>
                  </a:lnTo>
                  <a:lnTo>
                    <a:pt x="94526" y="84442"/>
                  </a:lnTo>
                  <a:lnTo>
                    <a:pt x="93764" y="81851"/>
                  </a:lnTo>
                  <a:lnTo>
                    <a:pt x="92252" y="76644"/>
                  </a:lnTo>
                  <a:lnTo>
                    <a:pt x="85102" y="71132"/>
                  </a:lnTo>
                  <a:lnTo>
                    <a:pt x="85102" y="85420"/>
                  </a:lnTo>
                  <a:lnTo>
                    <a:pt x="84975" y="94322"/>
                  </a:lnTo>
                  <a:lnTo>
                    <a:pt x="81534" y="98082"/>
                  </a:lnTo>
                  <a:lnTo>
                    <a:pt x="72428" y="98082"/>
                  </a:lnTo>
                  <a:lnTo>
                    <a:pt x="68859" y="94513"/>
                  </a:lnTo>
                  <a:lnTo>
                    <a:pt x="68859" y="85420"/>
                  </a:lnTo>
                  <a:lnTo>
                    <a:pt x="72428" y="81851"/>
                  </a:lnTo>
                  <a:lnTo>
                    <a:pt x="81534" y="81851"/>
                  </a:lnTo>
                  <a:lnTo>
                    <a:pt x="85102" y="85420"/>
                  </a:lnTo>
                  <a:lnTo>
                    <a:pt x="85102" y="71132"/>
                  </a:lnTo>
                  <a:lnTo>
                    <a:pt x="76657" y="71132"/>
                  </a:lnTo>
                  <a:lnTo>
                    <a:pt x="69507" y="72618"/>
                  </a:lnTo>
                  <a:lnTo>
                    <a:pt x="63614" y="76657"/>
                  </a:lnTo>
                  <a:lnTo>
                    <a:pt x="59613" y="82638"/>
                  </a:lnTo>
                  <a:lnTo>
                    <a:pt x="58140" y="89966"/>
                  </a:lnTo>
                  <a:lnTo>
                    <a:pt x="59563" y="97294"/>
                  </a:lnTo>
                  <a:lnTo>
                    <a:pt x="63500" y="103289"/>
                  </a:lnTo>
                  <a:lnTo>
                    <a:pt x="69367" y="107315"/>
                  </a:lnTo>
                  <a:lnTo>
                    <a:pt x="76657" y="108800"/>
                  </a:lnTo>
                  <a:lnTo>
                    <a:pt x="85102" y="108800"/>
                  </a:lnTo>
                  <a:lnTo>
                    <a:pt x="92252" y="103289"/>
                  </a:lnTo>
                  <a:lnTo>
                    <a:pt x="93764" y="98082"/>
                  </a:lnTo>
                  <a:lnTo>
                    <a:pt x="94526" y="95491"/>
                  </a:lnTo>
                  <a:lnTo>
                    <a:pt x="125374" y="95491"/>
                  </a:lnTo>
                  <a:lnTo>
                    <a:pt x="132524" y="88023"/>
                  </a:lnTo>
                  <a:lnTo>
                    <a:pt x="132524" y="84442"/>
                  </a:lnTo>
                  <a:lnTo>
                    <a:pt x="132524" y="32804"/>
                  </a:lnTo>
                  <a:lnTo>
                    <a:pt x="132524" y="29883"/>
                  </a:lnTo>
                  <a:lnTo>
                    <a:pt x="139649" y="28549"/>
                  </a:lnTo>
                  <a:lnTo>
                    <a:pt x="146900" y="27520"/>
                  </a:lnTo>
                  <a:lnTo>
                    <a:pt x="154266" y="26860"/>
                  </a:lnTo>
                  <a:lnTo>
                    <a:pt x="161759" y="26631"/>
                  </a:lnTo>
                  <a:lnTo>
                    <a:pt x="163703" y="26631"/>
                  </a:lnTo>
                  <a:lnTo>
                    <a:pt x="163703" y="179946"/>
                  </a:lnTo>
                  <a:lnTo>
                    <a:pt x="170853" y="187083"/>
                  </a:lnTo>
                  <a:lnTo>
                    <a:pt x="218274" y="187083"/>
                  </a:lnTo>
                  <a:lnTo>
                    <a:pt x="220548" y="189687"/>
                  </a:lnTo>
                  <a:lnTo>
                    <a:pt x="220548" y="176695"/>
                  </a:lnTo>
                  <a:lnTo>
                    <a:pt x="176695" y="176695"/>
                  </a:lnTo>
                  <a:lnTo>
                    <a:pt x="174421" y="174091"/>
                  </a:lnTo>
                  <a:lnTo>
                    <a:pt x="174421" y="27279"/>
                  </a:lnTo>
                  <a:lnTo>
                    <a:pt x="193395" y="30454"/>
                  </a:lnTo>
                  <a:lnTo>
                    <a:pt x="211251" y="36410"/>
                  </a:lnTo>
                  <a:lnTo>
                    <a:pt x="227825" y="44856"/>
                  </a:lnTo>
                  <a:lnTo>
                    <a:pt x="242963" y="55537"/>
                  </a:lnTo>
                  <a:lnTo>
                    <a:pt x="242963" y="99060"/>
                  </a:lnTo>
                  <a:lnTo>
                    <a:pt x="250101" y="106210"/>
                  </a:lnTo>
                  <a:lnTo>
                    <a:pt x="287261" y="121221"/>
                  </a:lnTo>
                  <a:lnTo>
                    <a:pt x="291033" y="136410"/>
                  </a:lnTo>
                  <a:lnTo>
                    <a:pt x="217297" y="136410"/>
                  </a:lnTo>
                  <a:lnTo>
                    <a:pt x="215023" y="133819"/>
                  </a:lnTo>
                  <a:lnTo>
                    <a:pt x="215023" y="99390"/>
                  </a:lnTo>
                  <a:lnTo>
                    <a:pt x="222821" y="97116"/>
                  </a:lnTo>
                  <a:lnTo>
                    <a:pt x="228346" y="89966"/>
                  </a:lnTo>
                  <a:lnTo>
                    <a:pt x="228346" y="89649"/>
                  </a:lnTo>
                  <a:lnTo>
                    <a:pt x="228346" y="81521"/>
                  </a:lnTo>
                  <a:lnTo>
                    <a:pt x="226910" y="74193"/>
                  </a:lnTo>
                  <a:lnTo>
                    <a:pt x="226390" y="73406"/>
                  </a:lnTo>
                  <a:lnTo>
                    <a:pt x="222986" y="68211"/>
                  </a:lnTo>
                  <a:lnTo>
                    <a:pt x="217944" y="64757"/>
                  </a:lnTo>
                  <a:lnTo>
                    <a:pt x="217944" y="76974"/>
                  </a:lnTo>
                  <a:lnTo>
                    <a:pt x="217944" y="86067"/>
                  </a:lnTo>
                  <a:lnTo>
                    <a:pt x="214376" y="89649"/>
                  </a:lnTo>
                  <a:lnTo>
                    <a:pt x="205600" y="89649"/>
                  </a:lnTo>
                  <a:lnTo>
                    <a:pt x="202031" y="86067"/>
                  </a:lnTo>
                  <a:lnTo>
                    <a:pt x="201790" y="82638"/>
                  </a:lnTo>
                  <a:lnTo>
                    <a:pt x="201714" y="76974"/>
                  </a:lnTo>
                  <a:lnTo>
                    <a:pt x="205282" y="73406"/>
                  </a:lnTo>
                  <a:lnTo>
                    <a:pt x="214376" y="73406"/>
                  </a:lnTo>
                  <a:lnTo>
                    <a:pt x="217944" y="76974"/>
                  </a:lnTo>
                  <a:lnTo>
                    <a:pt x="217944" y="64757"/>
                  </a:lnTo>
                  <a:lnTo>
                    <a:pt x="217106" y="64173"/>
                  </a:lnTo>
                  <a:lnTo>
                    <a:pt x="209829" y="62687"/>
                  </a:lnTo>
                  <a:lnTo>
                    <a:pt x="202679" y="64173"/>
                  </a:lnTo>
                  <a:lnTo>
                    <a:pt x="196786" y="68211"/>
                  </a:lnTo>
                  <a:lnTo>
                    <a:pt x="192786" y="74193"/>
                  </a:lnTo>
                  <a:lnTo>
                    <a:pt x="191312" y="81521"/>
                  </a:lnTo>
                  <a:lnTo>
                    <a:pt x="191312" y="89966"/>
                  </a:lnTo>
                  <a:lnTo>
                    <a:pt x="196837" y="97116"/>
                  </a:lnTo>
                  <a:lnTo>
                    <a:pt x="204635" y="99390"/>
                  </a:lnTo>
                  <a:lnTo>
                    <a:pt x="204635" y="139992"/>
                  </a:lnTo>
                  <a:lnTo>
                    <a:pt x="211772" y="147129"/>
                  </a:lnTo>
                  <a:lnTo>
                    <a:pt x="292658" y="147129"/>
                  </a:lnTo>
                  <a:lnTo>
                    <a:pt x="292976" y="152336"/>
                  </a:lnTo>
                  <a:lnTo>
                    <a:pt x="293306" y="157200"/>
                  </a:lnTo>
                  <a:lnTo>
                    <a:pt x="293306" y="69850"/>
                  </a:lnTo>
                  <a:lnTo>
                    <a:pt x="289356" y="64960"/>
                  </a:lnTo>
                  <a:lnTo>
                    <a:pt x="276745" y="49364"/>
                  </a:lnTo>
                  <a:lnTo>
                    <a:pt x="276745" y="95808"/>
                  </a:lnTo>
                  <a:lnTo>
                    <a:pt x="255955" y="95808"/>
                  </a:lnTo>
                  <a:lnTo>
                    <a:pt x="253682" y="93218"/>
                  </a:lnTo>
                  <a:lnTo>
                    <a:pt x="253682" y="64960"/>
                  </a:lnTo>
                  <a:lnTo>
                    <a:pt x="260248" y="72021"/>
                  </a:lnTo>
                  <a:lnTo>
                    <a:pt x="266306" y="79527"/>
                  </a:lnTo>
                  <a:lnTo>
                    <a:pt x="271818" y="87464"/>
                  </a:lnTo>
                  <a:lnTo>
                    <a:pt x="276745" y="95808"/>
                  </a:lnTo>
                  <a:lnTo>
                    <a:pt x="276745" y="49364"/>
                  </a:lnTo>
                  <a:lnTo>
                    <a:pt x="275437" y="47739"/>
                  </a:lnTo>
                  <a:lnTo>
                    <a:pt x="251345" y="27584"/>
                  </a:lnTo>
                  <a:lnTo>
                    <a:pt x="250786" y="27279"/>
                  </a:lnTo>
                  <a:lnTo>
                    <a:pt x="249593" y="26631"/>
                  </a:lnTo>
                  <a:lnTo>
                    <a:pt x="223951" y="12661"/>
                  </a:lnTo>
                  <a:lnTo>
                    <a:pt x="194132" y="3340"/>
                  </a:lnTo>
                  <a:lnTo>
                    <a:pt x="162725" y="0"/>
                  </a:lnTo>
                  <a:lnTo>
                    <a:pt x="161112" y="0"/>
                  </a:lnTo>
                  <a:lnTo>
                    <a:pt x="104863" y="10147"/>
                  </a:lnTo>
                  <a:lnTo>
                    <a:pt x="57162" y="38328"/>
                  </a:lnTo>
                  <a:lnTo>
                    <a:pt x="17056" y="89852"/>
                  </a:lnTo>
                  <a:lnTo>
                    <a:pt x="330" y="155257"/>
                  </a:lnTo>
                  <a:lnTo>
                    <a:pt x="330" y="159804"/>
                  </a:lnTo>
                  <a:lnTo>
                    <a:pt x="0" y="161429"/>
                  </a:lnTo>
                  <a:lnTo>
                    <a:pt x="12293" y="224637"/>
                  </a:lnTo>
                  <a:lnTo>
                    <a:pt x="46774" y="276415"/>
                  </a:lnTo>
                  <a:lnTo>
                    <a:pt x="98056" y="311658"/>
                  </a:lnTo>
                  <a:lnTo>
                    <a:pt x="160782" y="324485"/>
                  </a:lnTo>
                  <a:lnTo>
                    <a:pt x="161429" y="324485"/>
                  </a:lnTo>
                  <a:lnTo>
                    <a:pt x="211823" y="316115"/>
                  </a:lnTo>
                  <a:lnTo>
                    <a:pt x="246049" y="298170"/>
                  </a:lnTo>
                  <a:lnTo>
                    <a:pt x="251625" y="295249"/>
                  </a:lnTo>
                  <a:lnTo>
                    <a:pt x="255651" y="293128"/>
                  </a:lnTo>
                  <a:lnTo>
                    <a:pt x="270306" y="278358"/>
                  </a:lnTo>
                  <a:lnTo>
                    <a:pt x="290271" y="258229"/>
                  </a:lnTo>
                  <a:lnTo>
                    <a:pt x="300329" y="238734"/>
                  </a:lnTo>
                  <a:lnTo>
                    <a:pt x="313105" y="213982"/>
                  </a:lnTo>
                  <a:lnTo>
                    <a:pt x="317461" y="187731"/>
                  </a:lnTo>
                  <a:lnTo>
                    <a:pt x="321564" y="163055"/>
                  </a:lnTo>
                  <a:close/>
                </a:path>
                <a:path w="633730" h="324484">
                  <a:moveTo>
                    <a:pt x="633666" y="4559"/>
                  </a:moveTo>
                  <a:lnTo>
                    <a:pt x="626364" y="4559"/>
                  </a:lnTo>
                  <a:lnTo>
                    <a:pt x="626364" y="321983"/>
                  </a:lnTo>
                  <a:lnTo>
                    <a:pt x="633666" y="321983"/>
                  </a:lnTo>
                  <a:lnTo>
                    <a:pt x="633666" y="4559"/>
                  </a:lnTo>
                  <a:close/>
                </a:path>
              </a:pathLst>
            </a:custGeom>
            <a:solidFill>
              <a:srgbClr val="0095FF"/>
            </a:solidFill>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7" name="object 7"/>
            <p:cNvSpPr/>
            <p:nvPr/>
          </p:nvSpPr>
          <p:spPr>
            <a:xfrm>
              <a:off x="7620" y="0"/>
              <a:ext cx="7307580" cy="9740900"/>
            </a:xfrm>
            <a:custGeom>
              <a:avLst/>
              <a:gdLst/>
              <a:ahLst/>
              <a:cxnLst/>
              <a:rect l="l" t="t" r="r" b="b"/>
              <a:pathLst>
                <a:path w="7307580" h="9740900">
                  <a:moveTo>
                    <a:pt x="517575" y="9435084"/>
                  </a:moveTo>
                  <a:lnTo>
                    <a:pt x="373380" y="9435084"/>
                  </a:lnTo>
                  <a:lnTo>
                    <a:pt x="373380" y="9476829"/>
                  </a:lnTo>
                  <a:lnTo>
                    <a:pt x="413550" y="9476829"/>
                  </a:lnTo>
                  <a:lnTo>
                    <a:pt x="413550" y="9698901"/>
                  </a:lnTo>
                  <a:lnTo>
                    <a:pt x="373380" y="9698901"/>
                  </a:lnTo>
                  <a:lnTo>
                    <a:pt x="373380" y="9740316"/>
                  </a:lnTo>
                  <a:lnTo>
                    <a:pt x="515950" y="9740316"/>
                  </a:lnTo>
                  <a:lnTo>
                    <a:pt x="485419" y="9710268"/>
                  </a:lnTo>
                  <a:lnTo>
                    <a:pt x="462165" y="9673831"/>
                  </a:lnTo>
                  <a:lnTo>
                    <a:pt x="447421" y="9632328"/>
                  </a:lnTo>
                  <a:lnTo>
                    <a:pt x="442391" y="9587052"/>
                  </a:lnTo>
                  <a:lnTo>
                    <a:pt x="447903" y="9542081"/>
                  </a:lnTo>
                  <a:lnTo>
                    <a:pt x="463092" y="9500921"/>
                  </a:lnTo>
                  <a:lnTo>
                    <a:pt x="486740" y="9464840"/>
                  </a:lnTo>
                  <a:lnTo>
                    <a:pt x="517575" y="9435084"/>
                  </a:lnTo>
                  <a:close/>
                </a:path>
                <a:path w="7307580" h="9740900">
                  <a:moveTo>
                    <a:pt x="1017231" y="9529864"/>
                  </a:moveTo>
                  <a:lnTo>
                    <a:pt x="1010437" y="9490037"/>
                  </a:lnTo>
                  <a:lnTo>
                    <a:pt x="975029" y="9449257"/>
                  </a:lnTo>
                  <a:lnTo>
                    <a:pt x="950175" y="9439758"/>
                  </a:lnTo>
                  <a:lnTo>
                    <a:pt x="950175" y="9529331"/>
                  </a:lnTo>
                  <a:lnTo>
                    <a:pt x="949134" y="9542412"/>
                  </a:lnTo>
                  <a:lnTo>
                    <a:pt x="925334" y="9575978"/>
                  </a:lnTo>
                  <a:lnTo>
                    <a:pt x="888923" y="9582163"/>
                  </a:lnTo>
                  <a:lnTo>
                    <a:pt x="850036" y="9582163"/>
                  </a:lnTo>
                  <a:lnTo>
                    <a:pt x="850036" y="9476499"/>
                  </a:lnTo>
                  <a:lnTo>
                    <a:pt x="888276" y="9476499"/>
                  </a:lnTo>
                  <a:lnTo>
                    <a:pt x="915314" y="9479801"/>
                  </a:lnTo>
                  <a:lnTo>
                    <a:pt x="934656" y="9489707"/>
                  </a:lnTo>
                  <a:lnTo>
                    <a:pt x="946289" y="9506217"/>
                  </a:lnTo>
                  <a:lnTo>
                    <a:pt x="950175" y="9529331"/>
                  </a:lnTo>
                  <a:lnTo>
                    <a:pt x="950175" y="9439758"/>
                  </a:lnTo>
                  <a:lnTo>
                    <a:pt x="936891" y="9436671"/>
                  </a:lnTo>
                  <a:lnTo>
                    <a:pt x="913879" y="9435084"/>
                  </a:lnTo>
                  <a:lnTo>
                    <a:pt x="746671" y="9435084"/>
                  </a:lnTo>
                  <a:lnTo>
                    <a:pt x="746671" y="9435744"/>
                  </a:lnTo>
                  <a:lnTo>
                    <a:pt x="751662" y="9439910"/>
                  </a:lnTo>
                  <a:lnTo>
                    <a:pt x="756475" y="9444139"/>
                  </a:lnTo>
                  <a:lnTo>
                    <a:pt x="785558" y="9476829"/>
                  </a:lnTo>
                  <a:lnTo>
                    <a:pt x="785876" y="9476829"/>
                  </a:lnTo>
                  <a:lnTo>
                    <a:pt x="785876" y="9477477"/>
                  </a:lnTo>
                  <a:lnTo>
                    <a:pt x="800722" y="9502648"/>
                  </a:lnTo>
                  <a:lnTo>
                    <a:pt x="811555" y="9529864"/>
                  </a:lnTo>
                  <a:lnTo>
                    <a:pt x="818146" y="9558604"/>
                  </a:lnTo>
                  <a:lnTo>
                    <a:pt x="820229" y="9588360"/>
                  </a:lnTo>
                  <a:lnTo>
                    <a:pt x="820229" y="9589656"/>
                  </a:lnTo>
                  <a:lnTo>
                    <a:pt x="810945" y="9647949"/>
                  </a:lnTo>
                  <a:lnTo>
                    <a:pt x="785876" y="9698901"/>
                  </a:lnTo>
                  <a:lnTo>
                    <a:pt x="757542" y="9731426"/>
                  </a:lnTo>
                  <a:lnTo>
                    <a:pt x="746671" y="9740646"/>
                  </a:lnTo>
                  <a:lnTo>
                    <a:pt x="898321" y="9740646"/>
                  </a:lnTo>
                  <a:lnTo>
                    <a:pt x="898321" y="9698901"/>
                  </a:lnTo>
                  <a:lnTo>
                    <a:pt x="850036" y="9698901"/>
                  </a:lnTo>
                  <a:lnTo>
                    <a:pt x="850036" y="9623895"/>
                  </a:lnTo>
                  <a:lnTo>
                    <a:pt x="906094" y="9623895"/>
                  </a:lnTo>
                  <a:lnTo>
                    <a:pt x="929932" y="9622853"/>
                  </a:lnTo>
                  <a:lnTo>
                    <a:pt x="967613" y="9614281"/>
                  </a:lnTo>
                  <a:lnTo>
                    <a:pt x="1003719" y="9582163"/>
                  </a:lnTo>
                  <a:lnTo>
                    <a:pt x="1008291" y="9574987"/>
                  </a:lnTo>
                  <a:lnTo>
                    <a:pt x="1014996" y="9554070"/>
                  </a:lnTo>
                  <a:lnTo>
                    <a:pt x="1017231" y="9529864"/>
                  </a:lnTo>
                  <a:close/>
                </a:path>
                <a:path w="7307580" h="9740900">
                  <a:moveTo>
                    <a:pt x="7307580" y="0"/>
                  </a:moveTo>
                  <a:lnTo>
                    <a:pt x="0" y="0"/>
                  </a:lnTo>
                  <a:lnTo>
                    <a:pt x="0" y="1516380"/>
                  </a:lnTo>
                  <a:lnTo>
                    <a:pt x="7307580" y="1516380"/>
                  </a:lnTo>
                  <a:lnTo>
                    <a:pt x="7307580" y="0"/>
                  </a:lnTo>
                  <a:close/>
                </a:path>
              </a:pathLst>
            </a:custGeom>
            <a:solidFill>
              <a:srgbClr val="1A5192"/>
            </a:solidFill>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8" name="object 8"/>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grpSp>
      <p:sp>
        <p:nvSpPr>
          <p:cNvPr id="9" name="object 9"/>
          <p:cNvSpPr txBox="1">
            <a:spLocks noGrp="1"/>
          </p:cNvSpPr>
          <p:nvPr>
            <p:ph type="title"/>
          </p:nvPr>
        </p:nvSpPr>
        <p:spPr>
          <a:xfrm>
            <a:off x="860422" y="3066056"/>
            <a:ext cx="5593715" cy="3120341"/>
          </a:xfrm>
          <a:prstGeom prst="rect">
            <a:avLst/>
          </a:prstGeom>
        </p:spPr>
        <p:txBody>
          <a:bodyPr vert="horz" wrap="square" lIns="0" tIns="12700" rIns="0" bIns="0" rtlCol="0">
            <a:spAutoFit/>
          </a:bodyPr>
          <a:lstStyle/>
          <a:p>
            <a:pPr marL="608965" marR="600710" indent="-1905" algn="ctr">
              <a:lnSpc>
                <a:spcPct val="105800"/>
              </a:lnSpc>
              <a:spcBef>
                <a:spcPts val="100"/>
              </a:spcBef>
            </a:pPr>
            <a:r>
              <a:rPr sz="8000" spc="-20" dirty="0">
                <a:solidFill>
                  <a:srgbClr val="0E3E75"/>
                </a:solidFill>
                <a:latin typeface="Source Sans Pro" panose="020B0503030403020204" pitchFamily="34" charset="0"/>
                <a:ea typeface="Source Sans Pro" panose="020B0503030403020204" pitchFamily="34" charset="0"/>
              </a:rPr>
              <a:t>TEXT </a:t>
            </a:r>
            <a:r>
              <a:rPr sz="8000" spc="-50" dirty="0">
                <a:solidFill>
                  <a:srgbClr val="0E3E75"/>
                </a:solidFill>
                <a:latin typeface="Source Sans Pro" panose="020B0503030403020204" pitchFamily="34" charset="0"/>
                <a:ea typeface="Source Sans Pro" panose="020B0503030403020204" pitchFamily="34" charset="0"/>
              </a:rPr>
              <a:t>MESSAGE</a:t>
            </a:r>
            <a:endParaRPr sz="8000">
              <a:latin typeface="Source Sans Pro" panose="020B0503030403020204" pitchFamily="34" charset="0"/>
              <a:ea typeface="Source Sans Pro" panose="020B0503030403020204" pitchFamily="34" charset="0"/>
            </a:endParaRPr>
          </a:p>
          <a:p>
            <a:pPr algn="ctr">
              <a:lnSpc>
                <a:spcPct val="100000"/>
              </a:lnSpc>
              <a:spcBef>
                <a:spcPts val="965"/>
              </a:spcBef>
            </a:pPr>
            <a:r>
              <a:rPr sz="2400" b="0" spc="-25" dirty="0">
                <a:solidFill>
                  <a:srgbClr val="0E3E75"/>
                </a:solidFill>
                <a:latin typeface="Source Sans Pro" panose="020B0503030403020204" pitchFamily="34" charset="0"/>
                <a:ea typeface="Source Sans Pro" panose="020B0503030403020204" pitchFamily="34" charset="0"/>
              </a:rPr>
              <a:t>2-</a:t>
            </a:r>
            <a:r>
              <a:rPr sz="2400" b="0" dirty="0">
                <a:solidFill>
                  <a:srgbClr val="0E3E75"/>
                </a:solidFill>
                <a:latin typeface="Source Sans Pro" panose="020B0503030403020204" pitchFamily="34" charset="0"/>
                <a:ea typeface="Source Sans Pro" panose="020B0503030403020204" pitchFamily="34" charset="0"/>
              </a:rPr>
              <a:t>Step</a:t>
            </a:r>
            <a:r>
              <a:rPr sz="2400" b="0" spc="-80" dirty="0">
                <a:solidFill>
                  <a:srgbClr val="0E3E75"/>
                </a:solidFill>
                <a:latin typeface="Source Sans Pro" panose="020B0503030403020204" pitchFamily="34" charset="0"/>
                <a:ea typeface="Source Sans Pro" panose="020B0503030403020204" pitchFamily="34" charset="0"/>
              </a:rPr>
              <a:t> </a:t>
            </a:r>
            <a:r>
              <a:rPr sz="2400" b="0" spc="-20" dirty="0">
                <a:solidFill>
                  <a:srgbClr val="0E3E75"/>
                </a:solidFill>
                <a:latin typeface="Source Sans Pro" panose="020B0503030403020204" pitchFamily="34" charset="0"/>
                <a:ea typeface="Source Sans Pro" panose="020B0503030403020204" pitchFamily="34" charset="0"/>
              </a:rPr>
              <a:t>Verification</a:t>
            </a:r>
            <a:r>
              <a:rPr sz="2400" b="0" spc="-85" dirty="0">
                <a:solidFill>
                  <a:srgbClr val="0E3E75"/>
                </a:solidFill>
                <a:latin typeface="Source Sans Pro" panose="020B0503030403020204" pitchFamily="34" charset="0"/>
                <a:ea typeface="Source Sans Pro" panose="020B0503030403020204" pitchFamily="34" charset="0"/>
              </a:rPr>
              <a:t> </a:t>
            </a:r>
            <a:r>
              <a:rPr sz="2400" b="0" dirty="0">
                <a:solidFill>
                  <a:srgbClr val="0E3E75"/>
                </a:solidFill>
                <a:latin typeface="Source Sans Pro" panose="020B0503030403020204" pitchFamily="34" charset="0"/>
                <a:ea typeface="Source Sans Pro" panose="020B0503030403020204" pitchFamily="34" charset="0"/>
              </a:rPr>
              <a:t>Enrollment</a:t>
            </a:r>
            <a:r>
              <a:rPr sz="2400" b="0" spc="-65" dirty="0">
                <a:solidFill>
                  <a:srgbClr val="0E3E75"/>
                </a:solidFill>
                <a:latin typeface="Source Sans Pro" panose="020B0503030403020204" pitchFamily="34" charset="0"/>
                <a:ea typeface="Source Sans Pro" panose="020B0503030403020204" pitchFamily="34" charset="0"/>
              </a:rPr>
              <a:t> </a:t>
            </a:r>
            <a:r>
              <a:rPr sz="2400" b="0" spc="-10" dirty="0">
                <a:solidFill>
                  <a:srgbClr val="0E3E75"/>
                </a:solidFill>
                <a:latin typeface="Source Sans Pro" panose="020B0503030403020204" pitchFamily="34" charset="0"/>
                <a:ea typeface="Source Sans Pro" panose="020B0503030403020204" pitchFamily="34" charset="0"/>
              </a:rPr>
              <a:t>Method</a:t>
            </a:r>
            <a:endParaRPr sz="2400">
              <a:latin typeface="Source Sans Pro" panose="020B0503030403020204" pitchFamily="34" charset="0"/>
              <a:ea typeface="Source Sans Pro" panose="020B0503030403020204" pitchFamily="34" charset="0"/>
            </a:endParaRPr>
          </a:p>
        </p:txBody>
      </p:sp>
      <p:grpSp>
        <p:nvGrpSpPr>
          <p:cNvPr id="10" name="object 10">
            <a:extLst>
              <a:ext uri="{C183D7F6-B498-43B3-948B-1728B52AA6E4}">
                <adec:decorative xmlns:adec="http://schemas.microsoft.com/office/drawing/2017/decorative" val="1"/>
              </a:ext>
            </a:extLst>
          </p:cNvPr>
          <p:cNvGrpSpPr/>
          <p:nvPr/>
        </p:nvGrpSpPr>
        <p:grpSpPr>
          <a:xfrm>
            <a:off x="706373" y="3047238"/>
            <a:ext cx="5903595" cy="3779520"/>
            <a:chOff x="706373" y="3047238"/>
            <a:chExt cx="5903595" cy="3779520"/>
          </a:xfrm>
        </p:grpSpPr>
        <p:sp>
          <p:nvSpPr>
            <p:cNvPr id="11" name="object 11">
              <a:extLst>
                <a:ext uri="{C183D7F6-B498-43B3-948B-1728B52AA6E4}">
                  <adec:decorative xmlns:adec="http://schemas.microsoft.com/office/drawing/2017/decorative" val="1"/>
                </a:ext>
              </a:extLst>
            </p:cNvPr>
            <p:cNvSpPr/>
            <p:nvPr/>
          </p:nvSpPr>
          <p:spPr>
            <a:xfrm>
              <a:off x="706373" y="3047238"/>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12" name="object 12">
              <a:extLst>
                <a:ext uri="{C183D7F6-B498-43B3-948B-1728B52AA6E4}">
                  <adec:decorative xmlns:adec="http://schemas.microsoft.com/office/drawing/2017/decorative" val="1"/>
                </a:ext>
              </a:extLst>
            </p:cNvPr>
            <p:cNvSpPr/>
            <p:nvPr/>
          </p:nvSpPr>
          <p:spPr>
            <a:xfrm>
              <a:off x="706373" y="6826758"/>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grpSp>
      <p:sp>
        <p:nvSpPr>
          <p:cNvPr id="13" name="Slide Number Placeholder 12">
            <a:extLst>
              <a:ext uri="{FF2B5EF4-FFF2-40B4-BE49-F238E27FC236}">
                <a16:creationId xmlns:a16="http://schemas.microsoft.com/office/drawing/2014/main" id="{6D7EEB34-1477-25CD-3C57-6CD3BBAF4458}"/>
              </a:ext>
            </a:extLst>
          </p:cNvPr>
          <p:cNvSpPr>
            <a:spLocks noGrp="1"/>
          </p:cNvSpPr>
          <p:nvPr>
            <p:ph type="sldNum" sz="quarter" idx="7"/>
          </p:nvPr>
        </p:nvSpPr>
        <p:spPr/>
        <p:txBody>
          <a:bodyPr/>
          <a:lstStyle/>
          <a:p>
            <a:pPr marL="95885">
              <a:lnSpc>
                <a:spcPct val="100000"/>
              </a:lnSpc>
              <a:spcBef>
                <a:spcPts val="70"/>
              </a:spcBef>
            </a:pPr>
            <a:fld id="{81D60167-4931-47E6-BA6A-407CBD079E47}" type="slidenum">
              <a:rPr lang="en-US" spc="-50" smtClean="0"/>
              <a:t>20</a:t>
            </a:fld>
            <a:endParaRPr lang="en-US" spc="-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020" y="204477"/>
            <a:ext cx="6613633" cy="1288494"/>
          </a:xfrm>
          <a:prstGeom prst="rect">
            <a:avLst/>
          </a:prstGeom>
        </p:spPr>
        <p:txBody>
          <a:bodyPr vert="horz" wrap="square" lIns="0" tIns="59690" rIns="0" bIns="0" rtlCol="0" anchor="t">
            <a:spAutoFit/>
          </a:bodyPr>
          <a:lstStyle/>
          <a:p>
            <a:pPr marL="12700" marR="5080">
              <a:lnSpc>
                <a:spcPct val="163302"/>
              </a:lnSpc>
              <a:spcBef>
                <a:spcPts val="470"/>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TEXT </a:t>
            </a:r>
            <a:r>
              <a:rPr sz="2600" spc="-10" dirty="0">
                <a:latin typeface="Source Sans Pro" panose="020B0503030403020204" pitchFamily="34" charset="0"/>
                <a:ea typeface="Source Sans Pro" panose="020B0503030403020204" pitchFamily="34" charset="0"/>
              </a:rPr>
              <a:t>MESSAGE</a:t>
            </a:r>
            <a:r>
              <a:rPr lang="en-US" sz="2600" spc="-10" dirty="0">
                <a:latin typeface="Source Sans Pro" panose="020B0503030403020204" pitchFamily="34" charset="0"/>
                <a:ea typeface="Source Sans Pro" panose="020B0503030403020204" pitchFamily="34" charset="0"/>
              </a:rPr>
              <a:t> (1 of 2)</a:t>
            </a:r>
            <a:endParaRPr lang="en-US" sz="2600" dirty="0">
              <a:latin typeface="Source Sans Pro" panose="020B0503030403020204" pitchFamily="34" charset="0"/>
              <a:ea typeface="Source Sans Pro" panose="020B0503030403020204" pitchFamily="34" charset="0"/>
            </a:endParaRPr>
          </a:p>
        </p:txBody>
      </p:sp>
      <p:grpSp>
        <p:nvGrpSpPr>
          <p:cNvPr id="26" name="object 26" descr="Two-step verification - Step 1 icon for Text Message"/>
          <p:cNvGrpSpPr/>
          <p:nvPr/>
        </p:nvGrpSpPr>
        <p:grpSpPr>
          <a:xfrm>
            <a:off x="224218" y="1662874"/>
            <a:ext cx="400685" cy="389890"/>
            <a:chOff x="224218" y="1662874"/>
            <a:chExt cx="400685" cy="389890"/>
          </a:xfrm>
        </p:grpSpPr>
        <p:sp>
          <p:nvSpPr>
            <p:cNvPr id="27" name="object 27"/>
            <p:cNvSpPr/>
            <p:nvPr/>
          </p:nvSpPr>
          <p:spPr>
            <a:xfrm>
              <a:off x="238506" y="1677161"/>
              <a:ext cx="372110" cy="361315"/>
            </a:xfrm>
            <a:custGeom>
              <a:avLst/>
              <a:gdLst/>
              <a:ahLst/>
              <a:cxnLst/>
              <a:rect l="l" t="t" r="r" b="b"/>
              <a:pathLst>
                <a:path w="372109" h="361314">
                  <a:moveTo>
                    <a:pt x="185928" y="0"/>
                  </a:moveTo>
                  <a:lnTo>
                    <a:pt x="136502" y="6451"/>
                  </a:lnTo>
                  <a:lnTo>
                    <a:pt x="92089" y="24657"/>
                  </a:lnTo>
                  <a:lnTo>
                    <a:pt x="54459" y="52897"/>
                  </a:lnTo>
                  <a:lnTo>
                    <a:pt x="25385" y="89447"/>
                  </a:lnTo>
                  <a:lnTo>
                    <a:pt x="6641" y="132587"/>
                  </a:lnTo>
                  <a:lnTo>
                    <a:pt x="0" y="180594"/>
                  </a:lnTo>
                  <a:lnTo>
                    <a:pt x="6641" y="228605"/>
                  </a:lnTo>
                  <a:lnTo>
                    <a:pt x="25385" y="271746"/>
                  </a:lnTo>
                  <a:lnTo>
                    <a:pt x="54459" y="308295"/>
                  </a:lnTo>
                  <a:lnTo>
                    <a:pt x="92089" y="336533"/>
                  </a:lnTo>
                  <a:lnTo>
                    <a:pt x="136502" y="354737"/>
                  </a:lnTo>
                  <a:lnTo>
                    <a:pt x="185928" y="361188"/>
                  </a:lnTo>
                  <a:lnTo>
                    <a:pt x="235353" y="354737"/>
                  </a:lnTo>
                  <a:lnTo>
                    <a:pt x="279766" y="336533"/>
                  </a:lnTo>
                  <a:lnTo>
                    <a:pt x="317396" y="308295"/>
                  </a:lnTo>
                  <a:lnTo>
                    <a:pt x="346470" y="271746"/>
                  </a:lnTo>
                  <a:lnTo>
                    <a:pt x="365214" y="228605"/>
                  </a:lnTo>
                  <a:lnTo>
                    <a:pt x="371856" y="180594"/>
                  </a:lnTo>
                  <a:lnTo>
                    <a:pt x="365214" y="132587"/>
                  </a:lnTo>
                  <a:lnTo>
                    <a:pt x="346470" y="89447"/>
                  </a:lnTo>
                  <a:lnTo>
                    <a:pt x="317396" y="52897"/>
                  </a:lnTo>
                  <a:lnTo>
                    <a:pt x="279766" y="24657"/>
                  </a:lnTo>
                  <a:lnTo>
                    <a:pt x="235353" y="6451"/>
                  </a:lnTo>
                  <a:lnTo>
                    <a:pt x="18592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p:nvPr/>
          </p:nvSpPr>
          <p:spPr>
            <a:xfrm>
              <a:off x="238506" y="1677161"/>
              <a:ext cx="372110" cy="361315"/>
            </a:xfrm>
            <a:custGeom>
              <a:avLst/>
              <a:gdLst/>
              <a:ahLst/>
              <a:cxnLst/>
              <a:rect l="l" t="t" r="r" b="b"/>
              <a:pathLst>
                <a:path w="372109" h="361314">
                  <a:moveTo>
                    <a:pt x="0" y="180594"/>
                  </a:moveTo>
                  <a:lnTo>
                    <a:pt x="6641" y="132587"/>
                  </a:lnTo>
                  <a:lnTo>
                    <a:pt x="25385" y="89447"/>
                  </a:lnTo>
                  <a:lnTo>
                    <a:pt x="54459" y="52897"/>
                  </a:lnTo>
                  <a:lnTo>
                    <a:pt x="92089" y="24657"/>
                  </a:lnTo>
                  <a:lnTo>
                    <a:pt x="136502" y="6451"/>
                  </a:lnTo>
                  <a:lnTo>
                    <a:pt x="185928" y="0"/>
                  </a:lnTo>
                  <a:lnTo>
                    <a:pt x="235353" y="6451"/>
                  </a:lnTo>
                  <a:lnTo>
                    <a:pt x="279766" y="24657"/>
                  </a:lnTo>
                  <a:lnTo>
                    <a:pt x="317396" y="52897"/>
                  </a:lnTo>
                  <a:lnTo>
                    <a:pt x="346470" y="89447"/>
                  </a:lnTo>
                  <a:lnTo>
                    <a:pt x="365214" y="132587"/>
                  </a:lnTo>
                  <a:lnTo>
                    <a:pt x="371856" y="180594"/>
                  </a:lnTo>
                  <a:lnTo>
                    <a:pt x="365214" y="228605"/>
                  </a:lnTo>
                  <a:lnTo>
                    <a:pt x="346470" y="271746"/>
                  </a:lnTo>
                  <a:lnTo>
                    <a:pt x="317396" y="308295"/>
                  </a:lnTo>
                  <a:lnTo>
                    <a:pt x="279766" y="336533"/>
                  </a:lnTo>
                  <a:lnTo>
                    <a:pt x="235353" y="354737"/>
                  </a:lnTo>
                  <a:lnTo>
                    <a:pt x="185928" y="361188"/>
                  </a:lnTo>
                  <a:lnTo>
                    <a:pt x="136502" y="354737"/>
                  </a:lnTo>
                  <a:lnTo>
                    <a:pt x="92089" y="336533"/>
                  </a:lnTo>
                  <a:lnTo>
                    <a:pt x="54459" y="308295"/>
                  </a:lnTo>
                  <a:lnTo>
                    <a:pt x="25385" y="271746"/>
                  </a:lnTo>
                  <a:lnTo>
                    <a:pt x="6641" y="228605"/>
                  </a:lnTo>
                  <a:lnTo>
                    <a:pt x="0" y="180594"/>
                  </a:lnTo>
                  <a:close/>
                </a:path>
              </a:pathLst>
            </a:custGeom>
            <a:ln w="28574">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 name="object 3"/>
          <p:cNvSpPr txBox="1"/>
          <p:nvPr/>
        </p:nvSpPr>
        <p:spPr>
          <a:xfrm>
            <a:off x="684081" y="1676400"/>
            <a:ext cx="3811719"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“New number” highlighted</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4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blue.</a:t>
            </a:r>
            <a:endParaRPr sz="1600" dirty="0">
              <a:latin typeface="Source Sans Pro" panose="020B0503030403020204" pitchFamily="34" charset="0"/>
              <a:ea typeface="Source Sans Pro" panose="020B0503030403020204" pitchFamily="34" charset="0"/>
              <a:cs typeface="Calibri"/>
            </a:endParaRPr>
          </a:p>
        </p:txBody>
      </p:sp>
      <p:grpSp>
        <p:nvGrpSpPr>
          <p:cNvPr id="4" name="object 4" descr="Screenshot of Step 1 in the two-step verication - text message set up."/>
          <p:cNvGrpSpPr/>
          <p:nvPr/>
        </p:nvGrpSpPr>
        <p:grpSpPr>
          <a:xfrm>
            <a:off x="1591055" y="1827466"/>
            <a:ext cx="4213860" cy="1398905"/>
            <a:chOff x="1591055" y="1827466"/>
            <a:chExt cx="4213860" cy="1398905"/>
          </a:xfrm>
        </p:grpSpPr>
        <p:pic>
          <p:nvPicPr>
            <p:cNvPr id="5" name="object 5"/>
            <p:cNvPicPr/>
            <p:nvPr/>
          </p:nvPicPr>
          <p:blipFill>
            <a:blip r:embed="rId2" cstate="print"/>
            <a:stretch>
              <a:fillRect/>
            </a:stretch>
          </p:blipFill>
          <p:spPr>
            <a:xfrm>
              <a:off x="1591055" y="1930908"/>
              <a:ext cx="4213859" cy="1295399"/>
            </a:xfrm>
            <a:prstGeom prst="rect">
              <a:avLst/>
            </a:prstGeom>
          </p:spPr>
        </p:pic>
        <p:sp>
          <p:nvSpPr>
            <p:cNvPr id="6" name="object 6"/>
            <p:cNvSpPr/>
            <p:nvPr/>
          </p:nvSpPr>
          <p:spPr>
            <a:xfrm>
              <a:off x="4340351" y="2308860"/>
              <a:ext cx="1074420" cy="314325"/>
            </a:xfrm>
            <a:custGeom>
              <a:avLst/>
              <a:gdLst/>
              <a:ahLst/>
              <a:cxnLst/>
              <a:rect l="l" t="t" r="r" b="b"/>
              <a:pathLst>
                <a:path w="1074420" h="314325">
                  <a:moveTo>
                    <a:pt x="0" y="0"/>
                  </a:moveTo>
                  <a:lnTo>
                    <a:pt x="1074420" y="0"/>
                  </a:lnTo>
                  <a:lnTo>
                    <a:pt x="1074420" y="313944"/>
                  </a:lnTo>
                  <a:lnTo>
                    <a:pt x="0" y="313944"/>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Two-step verification, text message step 1 icon tagging image."/>
            <p:cNvSpPr/>
            <p:nvPr/>
          </p:nvSpPr>
          <p:spPr>
            <a:xfrm>
              <a:off x="5255514" y="1841754"/>
              <a:ext cx="372110" cy="361315"/>
            </a:xfrm>
            <a:custGeom>
              <a:avLst/>
              <a:gdLst/>
              <a:ahLst/>
              <a:cxnLst/>
              <a:rect l="l" t="t" r="r" b="b"/>
              <a:pathLst>
                <a:path w="372110" h="361314">
                  <a:moveTo>
                    <a:pt x="185928" y="0"/>
                  </a:moveTo>
                  <a:lnTo>
                    <a:pt x="136502" y="6451"/>
                  </a:lnTo>
                  <a:lnTo>
                    <a:pt x="92089" y="24657"/>
                  </a:lnTo>
                  <a:lnTo>
                    <a:pt x="54459" y="52897"/>
                  </a:lnTo>
                  <a:lnTo>
                    <a:pt x="25385" y="89447"/>
                  </a:lnTo>
                  <a:lnTo>
                    <a:pt x="6641" y="132587"/>
                  </a:lnTo>
                  <a:lnTo>
                    <a:pt x="0" y="180594"/>
                  </a:lnTo>
                  <a:lnTo>
                    <a:pt x="6641" y="228605"/>
                  </a:lnTo>
                  <a:lnTo>
                    <a:pt x="25385" y="271746"/>
                  </a:lnTo>
                  <a:lnTo>
                    <a:pt x="54459" y="308295"/>
                  </a:lnTo>
                  <a:lnTo>
                    <a:pt x="92089" y="336533"/>
                  </a:lnTo>
                  <a:lnTo>
                    <a:pt x="136502" y="354737"/>
                  </a:lnTo>
                  <a:lnTo>
                    <a:pt x="185928" y="361188"/>
                  </a:lnTo>
                  <a:lnTo>
                    <a:pt x="235353" y="354737"/>
                  </a:lnTo>
                  <a:lnTo>
                    <a:pt x="279766" y="336533"/>
                  </a:lnTo>
                  <a:lnTo>
                    <a:pt x="317396" y="308295"/>
                  </a:lnTo>
                  <a:lnTo>
                    <a:pt x="346470" y="271746"/>
                  </a:lnTo>
                  <a:lnTo>
                    <a:pt x="365214" y="228605"/>
                  </a:lnTo>
                  <a:lnTo>
                    <a:pt x="371856" y="180594"/>
                  </a:lnTo>
                  <a:lnTo>
                    <a:pt x="365214" y="132587"/>
                  </a:lnTo>
                  <a:lnTo>
                    <a:pt x="346470" y="89447"/>
                  </a:lnTo>
                  <a:lnTo>
                    <a:pt x="317396" y="52897"/>
                  </a:lnTo>
                  <a:lnTo>
                    <a:pt x="279766" y="24657"/>
                  </a:lnTo>
                  <a:lnTo>
                    <a:pt x="235353" y="6451"/>
                  </a:lnTo>
                  <a:lnTo>
                    <a:pt x="18592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5255514" y="1841754"/>
              <a:ext cx="372110" cy="361315"/>
            </a:xfrm>
            <a:custGeom>
              <a:avLst/>
              <a:gdLst/>
              <a:ahLst/>
              <a:cxnLst/>
              <a:rect l="l" t="t" r="r" b="b"/>
              <a:pathLst>
                <a:path w="372110" h="361314">
                  <a:moveTo>
                    <a:pt x="0" y="180594"/>
                  </a:moveTo>
                  <a:lnTo>
                    <a:pt x="6641" y="132587"/>
                  </a:lnTo>
                  <a:lnTo>
                    <a:pt x="25385" y="89447"/>
                  </a:lnTo>
                  <a:lnTo>
                    <a:pt x="54459" y="52897"/>
                  </a:lnTo>
                  <a:lnTo>
                    <a:pt x="92089" y="24657"/>
                  </a:lnTo>
                  <a:lnTo>
                    <a:pt x="136502" y="6451"/>
                  </a:lnTo>
                  <a:lnTo>
                    <a:pt x="185928" y="0"/>
                  </a:lnTo>
                  <a:lnTo>
                    <a:pt x="235353" y="6451"/>
                  </a:lnTo>
                  <a:lnTo>
                    <a:pt x="279766" y="24657"/>
                  </a:lnTo>
                  <a:lnTo>
                    <a:pt x="317396" y="52897"/>
                  </a:lnTo>
                  <a:lnTo>
                    <a:pt x="346470" y="89447"/>
                  </a:lnTo>
                  <a:lnTo>
                    <a:pt x="365214" y="132587"/>
                  </a:lnTo>
                  <a:lnTo>
                    <a:pt x="371856" y="180594"/>
                  </a:lnTo>
                  <a:lnTo>
                    <a:pt x="365214" y="228605"/>
                  </a:lnTo>
                  <a:lnTo>
                    <a:pt x="346470" y="271746"/>
                  </a:lnTo>
                  <a:lnTo>
                    <a:pt x="317396" y="308295"/>
                  </a:lnTo>
                  <a:lnTo>
                    <a:pt x="279766" y="336533"/>
                  </a:lnTo>
                  <a:lnTo>
                    <a:pt x="235353" y="354737"/>
                  </a:lnTo>
                  <a:lnTo>
                    <a:pt x="185928" y="361188"/>
                  </a:lnTo>
                  <a:lnTo>
                    <a:pt x="136502" y="354737"/>
                  </a:lnTo>
                  <a:lnTo>
                    <a:pt x="92089" y="336533"/>
                  </a:lnTo>
                  <a:lnTo>
                    <a:pt x="54459" y="308295"/>
                  </a:lnTo>
                  <a:lnTo>
                    <a:pt x="25385" y="271746"/>
                  </a:lnTo>
                  <a:lnTo>
                    <a:pt x="6641" y="228605"/>
                  </a:lnTo>
                  <a:lnTo>
                    <a:pt x="0" y="180594"/>
                  </a:lnTo>
                  <a:close/>
                </a:path>
              </a:pathLst>
            </a:custGeom>
            <a:ln w="28574">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30" name="object 30" descr="Two-step verification, text message Step 2 icon"/>
          <p:cNvGrpSpPr/>
          <p:nvPr/>
        </p:nvGrpSpPr>
        <p:grpSpPr>
          <a:xfrm>
            <a:off x="224218" y="3147250"/>
            <a:ext cx="400685" cy="389890"/>
            <a:chOff x="224218" y="3147250"/>
            <a:chExt cx="400685" cy="389890"/>
          </a:xfrm>
        </p:grpSpPr>
        <p:sp>
          <p:nvSpPr>
            <p:cNvPr id="31" name="object 31"/>
            <p:cNvSpPr/>
            <p:nvPr/>
          </p:nvSpPr>
          <p:spPr>
            <a:xfrm>
              <a:off x="238506" y="3161538"/>
              <a:ext cx="372110" cy="361315"/>
            </a:xfrm>
            <a:custGeom>
              <a:avLst/>
              <a:gdLst/>
              <a:ahLst/>
              <a:cxnLst/>
              <a:rect l="l" t="t" r="r" b="b"/>
              <a:pathLst>
                <a:path w="372109" h="361314">
                  <a:moveTo>
                    <a:pt x="185928" y="0"/>
                  </a:moveTo>
                  <a:lnTo>
                    <a:pt x="136502" y="6451"/>
                  </a:lnTo>
                  <a:lnTo>
                    <a:pt x="92089" y="24657"/>
                  </a:lnTo>
                  <a:lnTo>
                    <a:pt x="54459" y="52897"/>
                  </a:lnTo>
                  <a:lnTo>
                    <a:pt x="25385" y="89447"/>
                  </a:lnTo>
                  <a:lnTo>
                    <a:pt x="6641" y="132587"/>
                  </a:lnTo>
                  <a:lnTo>
                    <a:pt x="0" y="180594"/>
                  </a:lnTo>
                  <a:lnTo>
                    <a:pt x="6641" y="228605"/>
                  </a:lnTo>
                  <a:lnTo>
                    <a:pt x="25385" y="271746"/>
                  </a:lnTo>
                  <a:lnTo>
                    <a:pt x="54459" y="308295"/>
                  </a:lnTo>
                  <a:lnTo>
                    <a:pt x="92089" y="336533"/>
                  </a:lnTo>
                  <a:lnTo>
                    <a:pt x="136502" y="354737"/>
                  </a:lnTo>
                  <a:lnTo>
                    <a:pt x="185928" y="361188"/>
                  </a:lnTo>
                  <a:lnTo>
                    <a:pt x="235353" y="354737"/>
                  </a:lnTo>
                  <a:lnTo>
                    <a:pt x="279766" y="336533"/>
                  </a:lnTo>
                  <a:lnTo>
                    <a:pt x="317396" y="308295"/>
                  </a:lnTo>
                  <a:lnTo>
                    <a:pt x="346470" y="271746"/>
                  </a:lnTo>
                  <a:lnTo>
                    <a:pt x="365214" y="228605"/>
                  </a:lnTo>
                  <a:lnTo>
                    <a:pt x="371856" y="180594"/>
                  </a:lnTo>
                  <a:lnTo>
                    <a:pt x="365214" y="132587"/>
                  </a:lnTo>
                  <a:lnTo>
                    <a:pt x="346470" y="89447"/>
                  </a:lnTo>
                  <a:lnTo>
                    <a:pt x="317396" y="52897"/>
                  </a:lnTo>
                  <a:lnTo>
                    <a:pt x="279766" y="24657"/>
                  </a:lnTo>
                  <a:lnTo>
                    <a:pt x="235353" y="6451"/>
                  </a:lnTo>
                  <a:lnTo>
                    <a:pt x="18592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2" name="object 32"/>
            <p:cNvSpPr/>
            <p:nvPr/>
          </p:nvSpPr>
          <p:spPr>
            <a:xfrm>
              <a:off x="238506" y="3161538"/>
              <a:ext cx="372110" cy="361315"/>
            </a:xfrm>
            <a:custGeom>
              <a:avLst/>
              <a:gdLst/>
              <a:ahLst/>
              <a:cxnLst/>
              <a:rect l="l" t="t" r="r" b="b"/>
              <a:pathLst>
                <a:path w="372109" h="361314">
                  <a:moveTo>
                    <a:pt x="0" y="180594"/>
                  </a:moveTo>
                  <a:lnTo>
                    <a:pt x="6641" y="132587"/>
                  </a:lnTo>
                  <a:lnTo>
                    <a:pt x="25385" y="89447"/>
                  </a:lnTo>
                  <a:lnTo>
                    <a:pt x="54459" y="52897"/>
                  </a:lnTo>
                  <a:lnTo>
                    <a:pt x="92089" y="24657"/>
                  </a:lnTo>
                  <a:lnTo>
                    <a:pt x="136502" y="6451"/>
                  </a:lnTo>
                  <a:lnTo>
                    <a:pt x="185928" y="0"/>
                  </a:lnTo>
                  <a:lnTo>
                    <a:pt x="235353" y="6451"/>
                  </a:lnTo>
                  <a:lnTo>
                    <a:pt x="279766" y="24657"/>
                  </a:lnTo>
                  <a:lnTo>
                    <a:pt x="317396" y="52897"/>
                  </a:lnTo>
                  <a:lnTo>
                    <a:pt x="346470" y="89447"/>
                  </a:lnTo>
                  <a:lnTo>
                    <a:pt x="365214" y="132587"/>
                  </a:lnTo>
                  <a:lnTo>
                    <a:pt x="371856" y="180594"/>
                  </a:lnTo>
                  <a:lnTo>
                    <a:pt x="365214" y="228605"/>
                  </a:lnTo>
                  <a:lnTo>
                    <a:pt x="346470" y="271746"/>
                  </a:lnTo>
                  <a:lnTo>
                    <a:pt x="317396" y="308295"/>
                  </a:lnTo>
                  <a:lnTo>
                    <a:pt x="279766" y="336533"/>
                  </a:lnTo>
                  <a:lnTo>
                    <a:pt x="235353" y="354737"/>
                  </a:lnTo>
                  <a:lnTo>
                    <a:pt x="185928" y="361188"/>
                  </a:lnTo>
                  <a:lnTo>
                    <a:pt x="136502" y="354737"/>
                  </a:lnTo>
                  <a:lnTo>
                    <a:pt x="92089" y="336533"/>
                  </a:lnTo>
                  <a:lnTo>
                    <a:pt x="54459" y="308295"/>
                  </a:lnTo>
                  <a:lnTo>
                    <a:pt x="25385" y="271746"/>
                  </a:lnTo>
                  <a:lnTo>
                    <a:pt x="6641" y="228605"/>
                  </a:lnTo>
                  <a:lnTo>
                    <a:pt x="0" y="180594"/>
                  </a:lnTo>
                  <a:close/>
                </a:path>
              </a:pathLst>
            </a:custGeom>
            <a:ln w="28574">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a:extLst>
              <a:ext uri="{C183D7F6-B498-43B3-948B-1728B52AA6E4}">
                <adec:decorative xmlns:adec="http://schemas.microsoft.com/office/drawing/2017/decorative" val="1"/>
              </a:ext>
            </a:extLst>
          </p:cNvPr>
          <p:cNvSpPr txBox="1"/>
          <p:nvPr/>
        </p:nvSpPr>
        <p:spPr>
          <a:xfrm>
            <a:off x="5375592" y="1872601"/>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23" name="object 23"/>
          <p:cNvSpPr txBox="1"/>
          <p:nvPr/>
        </p:nvSpPr>
        <p:spPr>
          <a:xfrm>
            <a:off x="637024" y="3142080"/>
            <a:ext cx="6045835" cy="1423081"/>
          </a:xfrm>
          <a:prstGeom prst="rect">
            <a:avLst/>
          </a:prstGeom>
        </p:spPr>
        <p:txBody>
          <a:bodyPr vert="horz" wrap="square" lIns="0" tIns="52069" rIns="0" bIns="0" rtlCol="0" anchor="t">
            <a:spAutoFit/>
          </a:bodyPr>
          <a:lstStyle/>
          <a:p>
            <a:pPr marL="38100">
              <a:lnSpc>
                <a:spcPct val="100000"/>
              </a:lnSpc>
              <a:spcBef>
                <a:spcPts val="409"/>
              </a:spcBef>
            </a:pPr>
            <a:r>
              <a:rPr sz="1600" dirty="0">
                <a:latin typeface="Source Sans Pro" panose="020B0503030403020204" pitchFamily="34" charset="0"/>
                <a:ea typeface="Source Sans Pro" panose="020B0503030403020204" pitchFamily="34" charset="0"/>
                <a:cs typeface="Calibri"/>
              </a:rPr>
              <a:t>Enter</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your</a:t>
            </a:r>
            <a:r>
              <a:rPr sz="1600" spc="-20" dirty="0">
                <a:latin typeface="Source Sans Pro" panose="020B0503030403020204" pitchFamily="34" charset="0"/>
                <a:ea typeface="Source Sans Pro" panose="020B0503030403020204" pitchFamily="34" charset="0"/>
                <a:cs typeface="Calibri"/>
              </a:rPr>
              <a:t> </a:t>
            </a:r>
            <a:r>
              <a:rPr lang="en-US" sz="1600" spc="-20" dirty="0">
                <a:latin typeface="Source Sans Pro" panose="020B0503030403020204" pitchFamily="34" charset="0"/>
                <a:ea typeface="Source Sans Pro" panose="020B0503030403020204" pitchFamily="34" charset="0"/>
                <a:cs typeface="Calibri"/>
              </a:rPr>
              <a:t>m</a:t>
            </a:r>
            <a:r>
              <a:rPr sz="1600" dirty="0">
                <a:latin typeface="Source Sans Pro" panose="020B0503030403020204" pitchFamily="34" charset="0"/>
                <a:ea typeface="Source Sans Pro" panose="020B0503030403020204" pitchFamily="34" charset="0"/>
                <a:cs typeface="Calibri"/>
              </a:rPr>
              <a:t>obile</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number</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“Send</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access</a:t>
            </a:r>
            <a:r>
              <a:rPr sz="1600" spc="-35"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code</a:t>
            </a:r>
            <a:r>
              <a:rPr lang="en-US" sz="1600" spc="-10" dirty="0">
                <a:latin typeface="Source Sans Pro" panose="020B0503030403020204" pitchFamily="34" charset="0"/>
                <a:ea typeface="Source Sans Pro" panose="020B0503030403020204" pitchFamily="34" charset="0"/>
                <a:cs typeface="Calibri"/>
              </a:rPr>
              <a:t>.</a:t>
            </a:r>
            <a:r>
              <a:rPr sz="1600" spc="-10"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a:p>
            <a:pPr marL="59055" marR="30480">
              <a:lnSpc>
                <a:spcPct val="100000"/>
              </a:lnSpc>
              <a:spcBef>
                <a:spcPts val="280"/>
              </a:spcBef>
            </a:pPr>
            <a:r>
              <a:rPr sz="1600" b="1" dirty="0">
                <a:latin typeface="Source Sans Pro" panose="020B0503030403020204" pitchFamily="34" charset="0"/>
                <a:ea typeface="Source Sans Pro" panose="020B0503030403020204" pitchFamily="34" charset="0"/>
                <a:cs typeface="Calibri"/>
              </a:rPr>
              <a:t>Note</a:t>
            </a:r>
            <a:r>
              <a:rPr sz="1600" dirty="0">
                <a:latin typeface="Source Sans Pro" panose="020B0503030403020204" pitchFamily="34" charset="0"/>
                <a:ea typeface="Source Sans Pro" panose="020B0503030403020204" pitchFamily="34" charset="0"/>
                <a:cs typeface="Book Antiqua"/>
              </a:rPr>
              <a:t>:</a:t>
            </a:r>
            <a:r>
              <a:rPr sz="1600" spc="-25" dirty="0">
                <a:latin typeface="Source Sans Pro" panose="020B0503030403020204" pitchFamily="34" charset="0"/>
                <a:ea typeface="Source Sans Pro" panose="020B0503030403020204" pitchFamily="34" charset="0"/>
                <a:cs typeface="Book Antiqua"/>
              </a:rPr>
              <a:t> </a:t>
            </a:r>
            <a:r>
              <a:rPr sz="1600" dirty="0">
                <a:latin typeface="Source Sans Pro" panose="020B0503030403020204" pitchFamily="34" charset="0"/>
                <a:ea typeface="Source Sans Pro" panose="020B0503030403020204" pitchFamily="34" charset="0"/>
                <a:cs typeface="Calibri"/>
              </a:rPr>
              <a:t>If</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same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phone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number</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is</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entered</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for</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more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than</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one</a:t>
            </a:r>
            <a:r>
              <a:rPr sz="1600" spc="5" dirty="0">
                <a:latin typeface="Source Sans Pro" panose="020B0503030403020204" pitchFamily="34" charset="0"/>
                <a:ea typeface="Source Sans Pro" panose="020B0503030403020204" pitchFamily="34" charset="0"/>
                <a:cs typeface="Calibri"/>
              </a:rPr>
              <a:t> </a:t>
            </a:r>
            <a:r>
              <a:rPr sz="1600" spc="-20" dirty="0">
                <a:latin typeface="Source Sans Pro" panose="020B0503030403020204" pitchFamily="34" charset="0"/>
                <a:ea typeface="Source Sans Pro" panose="020B0503030403020204" pitchFamily="34" charset="0"/>
                <a:cs typeface="Calibri"/>
              </a:rPr>
              <a:t>2-</a:t>
            </a:r>
            <a:r>
              <a:rPr sz="1600" dirty="0">
                <a:latin typeface="Source Sans Pro" panose="020B0503030403020204" pitchFamily="34" charset="0"/>
                <a:ea typeface="Source Sans Pro" panose="020B0503030403020204" pitchFamily="34" charset="0"/>
                <a:cs typeface="Calibri"/>
              </a:rPr>
              <a:t>Step</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Verification </a:t>
            </a:r>
            <a:r>
              <a:rPr sz="1600" dirty="0">
                <a:latin typeface="Source Sans Pro" panose="020B0503030403020204" pitchFamily="34" charset="0"/>
                <a:ea typeface="Source Sans Pro" panose="020B0503030403020204" pitchFamily="34" charset="0"/>
                <a:cs typeface="Calibri"/>
              </a:rPr>
              <a:t>options,</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will</a:t>
            </a:r>
            <a:r>
              <a:rPr sz="1600" spc="6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be</a:t>
            </a:r>
            <a:r>
              <a:rPr sz="1600" spc="6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prompted</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to</a:t>
            </a:r>
            <a:r>
              <a:rPr sz="1600" spc="6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"Enroll</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another</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method</a:t>
            </a:r>
            <a:r>
              <a:rPr lang="en-US" sz="1600" spc="-10" dirty="0">
                <a:latin typeface="Source Sans Pro" panose="020B0503030403020204" pitchFamily="34" charset="0"/>
                <a:ea typeface="Source Sans Pro" panose="020B0503030403020204" pitchFamily="34" charset="0"/>
                <a:cs typeface="Calibri"/>
              </a:rPr>
              <a:t>.</a:t>
            </a:r>
            <a:r>
              <a:rPr sz="1600" spc="-10"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a:p>
            <a:pPr marL="5164455">
              <a:lnSpc>
                <a:spcPct val="159394"/>
              </a:lnSpc>
            </a:pPr>
            <a:r>
              <a:rPr sz="2400" b="1" spc="-1125" baseline="-8680" dirty="0">
                <a:solidFill>
                  <a:srgbClr val="FFFFFF"/>
                </a:solidFill>
                <a:latin typeface="Source Sans Pro" panose="020B0503030403020204" pitchFamily="34" charset="0"/>
                <a:ea typeface="Source Sans Pro" panose="020B0503030403020204" pitchFamily="34" charset="0"/>
                <a:cs typeface="Calibri"/>
              </a:rPr>
              <a:t>2</a:t>
            </a:r>
            <a:r>
              <a:rPr sz="1600" b="1" spc="-25" dirty="0">
                <a:solidFill>
                  <a:srgbClr val="FFFFFF"/>
                </a:solidFill>
                <a:latin typeface="Source Sans Pro" panose="020B0503030403020204" pitchFamily="34" charset="0"/>
                <a:ea typeface="Source Sans Pro" panose="020B0503030403020204" pitchFamily="34" charset="0"/>
                <a:cs typeface="Calibri"/>
              </a:rPr>
              <a:t>6</a:t>
            </a:r>
            <a:endParaRPr sz="1600" dirty="0">
              <a:latin typeface="Source Sans Pro" panose="020B0503030403020204" pitchFamily="34" charset="0"/>
              <a:ea typeface="Source Sans Pro" panose="020B0503030403020204" pitchFamily="34" charset="0"/>
              <a:cs typeface="Calibri"/>
            </a:endParaRPr>
          </a:p>
        </p:txBody>
      </p:sp>
      <p:grpSp>
        <p:nvGrpSpPr>
          <p:cNvPr id="15" name="object 15" descr="Screenshot image of two-step verification, text message, Step 2, send access code."/>
          <p:cNvGrpSpPr/>
          <p:nvPr/>
        </p:nvGrpSpPr>
        <p:grpSpPr>
          <a:xfrm>
            <a:off x="1752600" y="3858958"/>
            <a:ext cx="4302125" cy="2341880"/>
            <a:chOff x="1752600" y="3858958"/>
            <a:chExt cx="4302125" cy="2341880"/>
          </a:xfrm>
        </p:grpSpPr>
        <p:pic>
          <p:nvPicPr>
            <p:cNvPr id="16" name="object 16"/>
            <p:cNvPicPr/>
            <p:nvPr/>
          </p:nvPicPr>
          <p:blipFill>
            <a:blip r:embed="rId3" cstate="print"/>
            <a:stretch>
              <a:fillRect/>
            </a:stretch>
          </p:blipFill>
          <p:spPr>
            <a:xfrm>
              <a:off x="1752600" y="4000500"/>
              <a:ext cx="4075175" cy="2127503"/>
            </a:xfrm>
            <a:prstGeom prst="rect">
              <a:avLst/>
            </a:prstGeom>
          </p:spPr>
        </p:pic>
        <p:sp>
          <p:nvSpPr>
            <p:cNvPr id="17" name="object 17"/>
            <p:cNvSpPr/>
            <p:nvPr/>
          </p:nvSpPr>
          <p:spPr>
            <a:xfrm>
              <a:off x="3768851" y="5788152"/>
              <a:ext cx="1184275" cy="382905"/>
            </a:xfrm>
            <a:custGeom>
              <a:avLst/>
              <a:gdLst/>
              <a:ahLst/>
              <a:cxnLst/>
              <a:rect l="l" t="t" r="r" b="b"/>
              <a:pathLst>
                <a:path w="1184275" h="382904">
                  <a:moveTo>
                    <a:pt x="0" y="0"/>
                  </a:moveTo>
                  <a:lnTo>
                    <a:pt x="1184148" y="0"/>
                  </a:lnTo>
                  <a:lnTo>
                    <a:pt x="1184148" y="382524"/>
                  </a:lnTo>
                  <a:lnTo>
                    <a:pt x="0" y="382524"/>
                  </a:lnTo>
                  <a:lnTo>
                    <a:pt x="0" y="0"/>
                  </a:lnTo>
                  <a:close/>
                </a:path>
              </a:pathLst>
            </a:custGeom>
            <a:ln w="6032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p:cNvSpPr/>
            <p:nvPr/>
          </p:nvSpPr>
          <p:spPr>
            <a:xfrm>
              <a:off x="5714237" y="3882390"/>
              <a:ext cx="304800" cy="281940"/>
            </a:xfrm>
            <a:custGeom>
              <a:avLst/>
              <a:gdLst/>
              <a:ahLst/>
              <a:cxnLst/>
              <a:rect l="l" t="t" r="r" b="b"/>
              <a:pathLst>
                <a:path w="304800" h="281939">
                  <a:moveTo>
                    <a:pt x="152400" y="0"/>
                  </a:moveTo>
                  <a:lnTo>
                    <a:pt x="104231" y="7187"/>
                  </a:lnTo>
                  <a:lnTo>
                    <a:pt x="62396" y="27200"/>
                  </a:lnTo>
                  <a:lnTo>
                    <a:pt x="29405" y="57716"/>
                  </a:lnTo>
                  <a:lnTo>
                    <a:pt x="7769" y="96414"/>
                  </a:lnTo>
                  <a:lnTo>
                    <a:pt x="0" y="140970"/>
                  </a:lnTo>
                  <a:lnTo>
                    <a:pt x="7769" y="185525"/>
                  </a:lnTo>
                  <a:lnTo>
                    <a:pt x="29405" y="224223"/>
                  </a:lnTo>
                  <a:lnTo>
                    <a:pt x="62396" y="254739"/>
                  </a:lnTo>
                  <a:lnTo>
                    <a:pt x="104231" y="274752"/>
                  </a:lnTo>
                  <a:lnTo>
                    <a:pt x="152400" y="281940"/>
                  </a:lnTo>
                  <a:lnTo>
                    <a:pt x="200568" y="274752"/>
                  </a:lnTo>
                  <a:lnTo>
                    <a:pt x="242403" y="254739"/>
                  </a:lnTo>
                  <a:lnTo>
                    <a:pt x="275394" y="224223"/>
                  </a:lnTo>
                  <a:lnTo>
                    <a:pt x="297030" y="185525"/>
                  </a:lnTo>
                  <a:lnTo>
                    <a:pt x="304800" y="140970"/>
                  </a:lnTo>
                  <a:lnTo>
                    <a:pt x="297030" y="96414"/>
                  </a:lnTo>
                  <a:lnTo>
                    <a:pt x="275394" y="57716"/>
                  </a:lnTo>
                  <a:lnTo>
                    <a:pt x="242403" y="27200"/>
                  </a:lnTo>
                  <a:lnTo>
                    <a:pt x="200568" y="7187"/>
                  </a:lnTo>
                  <a:lnTo>
                    <a:pt x="152400"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9" name="object 19"/>
            <p:cNvSpPr/>
            <p:nvPr/>
          </p:nvSpPr>
          <p:spPr>
            <a:xfrm>
              <a:off x="5714237" y="3882390"/>
              <a:ext cx="304800" cy="281940"/>
            </a:xfrm>
            <a:custGeom>
              <a:avLst/>
              <a:gdLst/>
              <a:ahLst/>
              <a:cxnLst/>
              <a:rect l="l" t="t" r="r" b="b"/>
              <a:pathLst>
                <a:path w="304800" h="281939">
                  <a:moveTo>
                    <a:pt x="0" y="140970"/>
                  </a:moveTo>
                  <a:lnTo>
                    <a:pt x="7769" y="96414"/>
                  </a:lnTo>
                  <a:lnTo>
                    <a:pt x="29405" y="57716"/>
                  </a:lnTo>
                  <a:lnTo>
                    <a:pt x="62396" y="27200"/>
                  </a:lnTo>
                  <a:lnTo>
                    <a:pt x="104231" y="7187"/>
                  </a:lnTo>
                  <a:lnTo>
                    <a:pt x="152400" y="0"/>
                  </a:lnTo>
                  <a:lnTo>
                    <a:pt x="200568" y="7187"/>
                  </a:lnTo>
                  <a:lnTo>
                    <a:pt x="242403" y="27200"/>
                  </a:lnTo>
                  <a:lnTo>
                    <a:pt x="275394" y="57716"/>
                  </a:lnTo>
                  <a:lnTo>
                    <a:pt x="297030" y="96414"/>
                  </a:lnTo>
                  <a:lnTo>
                    <a:pt x="304800" y="140970"/>
                  </a:lnTo>
                  <a:lnTo>
                    <a:pt x="297030" y="185525"/>
                  </a:lnTo>
                  <a:lnTo>
                    <a:pt x="275394" y="224223"/>
                  </a:lnTo>
                  <a:lnTo>
                    <a:pt x="242403" y="254739"/>
                  </a:lnTo>
                  <a:lnTo>
                    <a:pt x="200568" y="274752"/>
                  </a:lnTo>
                  <a:lnTo>
                    <a:pt x="152400" y="281940"/>
                  </a:lnTo>
                  <a:lnTo>
                    <a:pt x="104231" y="274752"/>
                  </a:lnTo>
                  <a:lnTo>
                    <a:pt x="62396" y="254739"/>
                  </a:lnTo>
                  <a:lnTo>
                    <a:pt x="29405" y="224223"/>
                  </a:lnTo>
                  <a:lnTo>
                    <a:pt x="7769" y="185525"/>
                  </a:lnTo>
                  <a:lnTo>
                    <a:pt x="0" y="140970"/>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0" name="object 20"/>
            <p:cNvSpPr/>
            <p:nvPr/>
          </p:nvSpPr>
          <p:spPr>
            <a:xfrm>
              <a:off x="3749039" y="4454652"/>
              <a:ext cx="1813560" cy="506095"/>
            </a:xfrm>
            <a:custGeom>
              <a:avLst/>
              <a:gdLst/>
              <a:ahLst/>
              <a:cxnLst/>
              <a:rect l="l" t="t" r="r" b="b"/>
              <a:pathLst>
                <a:path w="1813560" h="506095">
                  <a:moveTo>
                    <a:pt x="0" y="0"/>
                  </a:moveTo>
                  <a:lnTo>
                    <a:pt x="1813560" y="0"/>
                  </a:lnTo>
                  <a:lnTo>
                    <a:pt x="1813560" y="505968"/>
                  </a:lnTo>
                  <a:lnTo>
                    <a:pt x="0" y="505968"/>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1" name="object 21"/>
            <p:cNvSpPr/>
            <p:nvPr/>
          </p:nvSpPr>
          <p:spPr>
            <a:xfrm>
              <a:off x="5670042" y="3873246"/>
              <a:ext cx="370840" cy="360045"/>
            </a:xfrm>
            <a:custGeom>
              <a:avLst/>
              <a:gdLst/>
              <a:ahLst/>
              <a:cxnLst/>
              <a:rect l="l" t="t" r="r" b="b"/>
              <a:pathLst>
                <a:path w="370839" h="360045">
                  <a:moveTo>
                    <a:pt x="185166" y="0"/>
                  </a:moveTo>
                  <a:lnTo>
                    <a:pt x="135942" y="6424"/>
                  </a:lnTo>
                  <a:lnTo>
                    <a:pt x="91710" y="24553"/>
                  </a:lnTo>
                  <a:lnTo>
                    <a:pt x="54235" y="52673"/>
                  </a:lnTo>
                  <a:lnTo>
                    <a:pt x="25281" y="89069"/>
                  </a:lnTo>
                  <a:lnTo>
                    <a:pt x="6614" y="132027"/>
                  </a:lnTo>
                  <a:lnTo>
                    <a:pt x="0" y="179832"/>
                  </a:lnTo>
                  <a:lnTo>
                    <a:pt x="6614" y="227636"/>
                  </a:lnTo>
                  <a:lnTo>
                    <a:pt x="25281" y="270594"/>
                  </a:lnTo>
                  <a:lnTo>
                    <a:pt x="54235" y="306990"/>
                  </a:lnTo>
                  <a:lnTo>
                    <a:pt x="91710" y="335110"/>
                  </a:lnTo>
                  <a:lnTo>
                    <a:pt x="135942" y="353239"/>
                  </a:lnTo>
                  <a:lnTo>
                    <a:pt x="185166" y="359664"/>
                  </a:lnTo>
                  <a:lnTo>
                    <a:pt x="234389" y="353239"/>
                  </a:lnTo>
                  <a:lnTo>
                    <a:pt x="278621" y="335110"/>
                  </a:lnTo>
                  <a:lnTo>
                    <a:pt x="316096" y="306990"/>
                  </a:lnTo>
                  <a:lnTo>
                    <a:pt x="345050" y="270594"/>
                  </a:lnTo>
                  <a:lnTo>
                    <a:pt x="363717" y="227636"/>
                  </a:lnTo>
                  <a:lnTo>
                    <a:pt x="370332" y="179832"/>
                  </a:lnTo>
                  <a:lnTo>
                    <a:pt x="363717" y="132027"/>
                  </a:lnTo>
                  <a:lnTo>
                    <a:pt x="345050" y="89069"/>
                  </a:lnTo>
                  <a:lnTo>
                    <a:pt x="316096" y="52673"/>
                  </a:lnTo>
                  <a:lnTo>
                    <a:pt x="278621" y="24553"/>
                  </a:lnTo>
                  <a:lnTo>
                    <a:pt x="234389" y="6424"/>
                  </a:lnTo>
                  <a:lnTo>
                    <a:pt x="18516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2" name="object 22"/>
            <p:cNvSpPr/>
            <p:nvPr/>
          </p:nvSpPr>
          <p:spPr>
            <a:xfrm>
              <a:off x="5670042" y="3873246"/>
              <a:ext cx="370840" cy="360045"/>
            </a:xfrm>
            <a:custGeom>
              <a:avLst/>
              <a:gdLst/>
              <a:ahLst/>
              <a:cxnLst/>
              <a:rect l="l" t="t" r="r" b="b"/>
              <a:pathLst>
                <a:path w="370839" h="360045">
                  <a:moveTo>
                    <a:pt x="0" y="179832"/>
                  </a:moveTo>
                  <a:lnTo>
                    <a:pt x="6614" y="132027"/>
                  </a:lnTo>
                  <a:lnTo>
                    <a:pt x="25281" y="89069"/>
                  </a:lnTo>
                  <a:lnTo>
                    <a:pt x="54235" y="52673"/>
                  </a:lnTo>
                  <a:lnTo>
                    <a:pt x="91710" y="24553"/>
                  </a:lnTo>
                  <a:lnTo>
                    <a:pt x="135942" y="6424"/>
                  </a:lnTo>
                  <a:lnTo>
                    <a:pt x="185166" y="0"/>
                  </a:lnTo>
                  <a:lnTo>
                    <a:pt x="234389" y="6424"/>
                  </a:lnTo>
                  <a:lnTo>
                    <a:pt x="278621" y="24553"/>
                  </a:lnTo>
                  <a:lnTo>
                    <a:pt x="316096" y="52673"/>
                  </a:lnTo>
                  <a:lnTo>
                    <a:pt x="345050" y="89069"/>
                  </a:lnTo>
                  <a:lnTo>
                    <a:pt x="363717" y="132027"/>
                  </a:lnTo>
                  <a:lnTo>
                    <a:pt x="370332" y="179832"/>
                  </a:lnTo>
                  <a:lnTo>
                    <a:pt x="363717" y="227636"/>
                  </a:lnTo>
                  <a:lnTo>
                    <a:pt x="345050" y="270594"/>
                  </a:lnTo>
                  <a:lnTo>
                    <a:pt x="316096" y="306990"/>
                  </a:lnTo>
                  <a:lnTo>
                    <a:pt x="278621" y="335110"/>
                  </a:lnTo>
                  <a:lnTo>
                    <a:pt x="234389" y="353239"/>
                  </a:lnTo>
                  <a:lnTo>
                    <a:pt x="185166" y="359664"/>
                  </a:lnTo>
                  <a:lnTo>
                    <a:pt x="135942" y="353239"/>
                  </a:lnTo>
                  <a:lnTo>
                    <a:pt x="91710" y="335110"/>
                  </a:lnTo>
                  <a:lnTo>
                    <a:pt x="54235" y="306990"/>
                  </a:lnTo>
                  <a:lnTo>
                    <a:pt x="25281" y="270594"/>
                  </a:lnTo>
                  <a:lnTo>
                    <a:pt x="6614" y="227636"/>
                  </a:lnTo>
                  <a:lnTo>
                    <a:pt x="0" y="179832"/>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0" name="object 10">
            <a:extLst>
              <a:ext uri="{C183D7F6-B498-43B3-948B-1728B52AA6E4}">
                <adec:decorative xmlns:adec="http://schemas.microsoft.com/office/drawing/2017/decorative" val="1"/>
              </a:ext>
            </a:extLst>
          </p:cNvPr>
          <p:cNvGrpSpPr/>
          <p:nvPr/>
        </p:nvGrpSpPr>
        <p:grpSpPr>
          <a:xfrm>
            <a:off x="1504188" y="6621970"/>
            <a:ext cx="4579620" cy="2796540"/>
            <a:chOff x="1504188" y="6621970"/>
            <a:chExt cx="4579620" cy="2796540"/>
          </a:xfrm>
        </p:grpSpPr>
        <p:pic>
          <p:nvPicPr>
            <p:cNvPr id="11" name="object 11" descr="Two-step verification, text message, Step 3 &quot;Verify&quot; screenshot"/>
            <p:cNvPicPr/>
            <p:nvPr/>
          </p:nvPicPr>
          <p:blipFill>
            <a:blip r:embed="rId4" cstate="print"/>
            <a:stretch>
              <a:fillRect/>
            </a:stretch>
          </p:blipFill>
          <p:spPr>
            <a:xfrm>
              <a:off x="1504188" y="6806183"/>
              <a:ext cx="4387595" cy="2581643"/>
            </a:xfrm>
            <a:prstGeom prst="rect">
              <a:avLst/>
            </a:prstGeom>
          </p:spPr>
        </p:pic>
        <p:sp>
          <p:nvSpPr>
            <p:cNvPr id="12" name="object 12"/>
            <p:cNvSpPr/>
            <p:nvPr/>
          </p:nvSpPr>
          <p:spPr>
            <a:xfrm>
              <a:off x="3627120" y="7452359"/>
              <a:ext cx="1588135" cy="1935480"/>
            </a:xfrm>
            <a:custGeom>
              <a:avLst/>
              <a:gdLst/>
              <a:ahLst/>
              <a:cxnLst/>
              <a:rect l="l" t="t" r="r" b="b"/>
              <a:pathLst>
                <a:path w="1588135" h="1935479">
                  <a:moveTo>
                    <a:pt x="30479" y="1522476"/>
                  </a:moveTo>
                  <a:lnTo>
                    <a:pt x="944879" y="1522476"/>
                  </a:lnTo>
                  <a:lnTo>
                    <a:pt x="944879" y="1935480"/>
                  </a:lnTo>
                  <a:lnTo>
                    <a:pt x="30479" y="1935480"/>
                  </a:lnTo>
                  <a:lnTo>
                    <a:pt x="30479" y="1522476"/>
                  </a:lnTo>
                  <a:close/>
                </a:path>
                <a:path w="1588135" h="1935479">
                  <a:moveTo>
                    <a:pt x="0" y="0"/>
                  </a:moveTo>
                  <a:lnTo>
                    <a:pt x="1588008" y="0"/>
                  </a:lnTo>
                  <a:lnTo>
                    <a:pt x="1588008" y="531876"/>
                  </a:lnTo>
                  <a:lnTo>
                    <a:pt x="0" y="531876"/>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5741670" y="6636257"/>
              <a:ext cx="327660" cy="341630"/>
            </a:xfrm>
            <a:custGeom>
              <a:avLst/>
              <a:gdLst/>
              <a:ahLst/>
              <a:cxnLst/>
              <a:rect l="l" t="t" r="r" b="b"/>
              <a:pathLst>
                <a:path w="327660" h="341629">
                  <a:moveTo>
                    <a:pt x="163830" y="0"/>
                  </a:moveTo>
                  <a:lnTo>
                    <a:pt x="120279" y="6096"/>
                  </a:lnTo>
                  <a:lnTo>
                    <a:pt x="81144" y="23303"/>
                  </a:lnTo>
                  <a:lnTo>
                    <a:pt x="47986" y="49991"/>
                  </a:lnTo>
                  <a:lnTo>
                    <a:pt x="22368" y="84536"/>
                  </a:lnTo>
                  <a:lnTo>
                    <a:pt x="5852" y="125311"/>
                  </a:lnTo>
                  <a:lnTo>
                    <a:pt x="0" y="170688"/>
                  </a:lnTo>
                  <a:lnTo>
                    <a:pt x="5852" y="216064"/>
                  </a:lnTo>
                  <a:lnTo>
                    <a:pt x="22368" y="256839"/>
                  </a:lnTo>
                  <a:lnTo>
                    <a:pt x="47986" y="291384"/>
                  </a:lnTo>
                  <a:lnTo>
                    <a:pt x="81144" y="318072"/>
                  </a:lnTo>
                  <a:lnTo>
                    <a:pt x="120279" y="335279"/>
                  </a:lnTo>
                  <a:lnTo>
                    <a:pt x="163830" y="341376"/>
                  </a:lnTo>
                  <a:lnTo>
                    <a:pt x="207380" y="335279"/>
                  </a:lnTo>
                  <a:lnTo>
                    <a:pt x="246515" y="318072"/>
                  </a:lnTo>
                  <a:lnTo>
                    <a:pt x="279673" y="291384"/>
                  </a:lnTo>
                  <a:lnTo>
                    <a:pt x="305291" y="256839"/>
                  </a:lnTo>
                  <a:lnTo>
                    <a:pt x="321807" y="216064"/>
                  </a:lnTo>
                  <a:lnTo>
                    <a:pt x="327660" y="170688"/>
                  </a:lnTo>
                  <a:lnTo>
                    <a:pt x="321807" y="125311"/>
                  </a:lnTo>
                  <a:lnTo>
                    <a:pt x="305291" y="84536"/>
                  </a:lnTo>
                  <a:lnTo>
                    <a:pt x="279673" y="49991"/>
                  </a:lnTo>
                  <a:lnTo>
                    <a:pt x="246515" y="23303"/>
                  </a:lnTo>
                  <a:lnTo>
                    <a:pt x="207380" y="6096"/>
                  </a:lnTo>
                  <a:lnTo>
                    <a:pt x="163830"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4" name="object 14" descr="Two-step verification, text message, Step 3 icon tagging screenshot."/>
            <p:cNvSpPr/>
            <p:nvPr/>
          </p:nvSpPr>
          <p:spPr>
            <a:xfrm>
              <a:off x="5741670" y="6636257"/>
              <a:ext cx="327660" cy="341630"/>
            </a:xfrm>
            <a:custGeom>
              <a:avLst/>
              <a:gdLst/>
              <a:ahLst/>
              <a:cxnLst/>
              <a:rect l="l" t="t" r="r" b="b"/>
              <a:pathLst>
                <a:path w="327660" h="341629">
                  <a:moveTo>
                    <a:pt x="0" y="170688"/>
                  </a:moveTo>
                  <a:lnTo>
                    <a:pt x="5852" y="125311"/>
                  </a:lnTo>
                  <a:lnTo>
                    <a:pt x="22368" y="84536"/>
                  </a:lnTo>
                  <a:lnTo>
                    <a:pt x="47986" y="49991"/>
                  </a:lnTo>
                  <a:lnTo>
                    <a:pt x="81144" y="23303"/>
                  </a:lnTo>
                  <a:lnTo>
                    <a:pt x="120279" y="6096"/>
                  </a:lnTo>
                  <a:lnTo>
                    <a:pt x="163830" y="0"/>
                  </a:lnTo>
                  <a:lnTo>
                    <a:pt x="207380" y="6096"/>
                  </a:lnTo>
                  <a:lnTo>
                    <a:pt x="246515" y="23303"/>
                  </a:lnTo>
                  <a:lnTo>
                    <a:pt x="279673" y="49991"/>
                  </a:lnTo>
                  <a:lnTo>
                    <a:pt x="305291" y="84536"/>
                  </a:lnTo>
                  <a:lnTo>
                    <a:pt x="321807" y="125311"/>
                  </a:lnTo>
                  <a:lnTo>
                    <a:pt x="327660" y="170688"/>
                  </a:lnTo>
                  <a:lnTo>
                    <a:pt x="321807" y="216064"/>
                  </a:lnTo>
                  <a:lnTo>
                    <a:pt x="305291" y="256839"/>
                  </a:lnTo>
                  <a:lnTo>
                    <a:pt x="279673" y="291384"/>
                  </a:lnTo>
                  <a:lnTo>
                    <a:pt x="246515" y="318072"/>
                  </a:lnTo>
                  <a:lnTo>
                    <a:pt x="207380" y="335279"/>
                  </a:lnTo>
                  <a:lnTo>
                    <a:pt x="163830" y="341376"/>
                  </a:lnTo>
                  <a:lnTo>
                    <a:pt x="120279" y="335279"/>
                  </a:lnTo>
                  <a:lnTo>
                    <a:pt x="81144" y="318072"/>
                  </a:lnTo>
                  <a:lnTo>
                    <a:pt x="47986" y="291384"/>
                  </a:lnTo>
                  <a:lnTo>
                    <a:pt x="22368" y="256839"/>
                  </a:lnTo>
                  <a:lnTo>
                    <a:pt x="5852" y="216064"/>
                  </a:lnTo>
                  <a:lnTo>
                    <a:pt x="0" y="170688"/>
                  </a:lnTo>
                  <a:close/>
                </a:path>
              </a:pathLst>
            </a:custGeom>
            <a:ln w="28574">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4" name="object 24"/>
          <p:cNvSpPr txBox="1"/>
          <p:nvPr/>
        </p:nvSpPr>
        <p:spPr>
          <a:xfrm>
            <a:off x="683899" y="6220514"/>
            <a:ext cx="5871210" cy="805605"/>
          </a:xfrm>
          <a:prstGeom prst="rect">
            <a:avLst/>
          </a:prstGeom>
        </p:spPr>
        <p:txBody>
          <a:bodyPr vert="horz" wrap="square" lIns="0" tIns="12065" rIns="0" bIns="0" rtlCol="0" anchor="t">
            <a:spAutoFit/>
          </a:bodyPr>
          <a:lstStyle/>
          <a:p>
            <a:pPr marL="12700" marR="5080">
              <a:lnSpc>
                <a:spcPct val="100000"/>
              </a:lnSpc>
              <a:spcBef>
                <a:spcPts val="95"/>
              </a:spcBef>
            </a:pPr>
            <a:r>
              <a:rPr sz="1600" dirty="0">
                <a:latin typeface="Source Sans Pro" panose="020B0503030403020204" pitchFamily="34" charset="0"/>
                <a:ea typeface="Source Sans Pro" panose="020B0503030403020204" pitchFamily="34" charset="0"/>
                <a:cs typeface="Calibri"/>
              </a:rPr>
              <a:t>Enter</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access</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code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that</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appears</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text</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message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sent</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to</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3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and </a:t>
            </a:r>
            <a:r>
              <a:rPr sz="1600" dirty="0">
                <a:latin typeface="Source Sans Pro" panose="020B0503030403020204" pitchFamily="34" charset="0"/>
                <a:ea typeface="Source Sans Pro" panose="020B0503030403020204" pitchFamily="34" charset="0"/>
                <a:cs typeface="Calibri"/>
              </a:rPr>
              <a:t>select</a:t>
            </a:r>
            <a:r>
              <a:rPr sz="1600" spc="-35"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“Verify.”</a:t>
            </a:r>
            <a:endParaRPr sz="1600" dirty="0">
              <a:latin typeface="Source Sans Pro" panose="020B0503030403020204" pitchFamily="34" charset="0"/>
              <a:ea typeface="Source Sans Pro" panose="020B0503030403020204" pitchFamily="34" charset="0"/>
              <a:cs typeface="Calibri"/>
            </a:endParaRPr>
          </a:p>
          <a:p>
            <a:pPr marL="5168900">
              <a:lnSpc>
                <a:spcPct val="134434"/>
              </a:lnSpc>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dirty="0">
              <a:latin typeface="Source Sans Pro" panose="020B0503030403020204" pitchFamily="34" charset="0"/>
              <a:ea typeface="Source Sans Pro" panose="020B0503030403020204" pitchFamily="34" charset="0"/>
              <a:cs typeface="Calibri"/>
            </a:endParaRPr>
          </a:p>
        </p:txBody>
      </p:sp>
      <p:sp>
        <p:nvSpPr>
          <p:cNvPr id="25" name="object 25"/>
          <p:cNvSpPr txBox="1"/>
          <p:nvPr/>
        </p:nvSpPr>
        <p:spPr>
          <a:xfrm>
            <a:off x="3619500" y="7277100"/>
            <a:ext cx="1579245" cy="129523"/>
          </a:xfrm>
          <a:prstGeom prst="rect">
            <a:avLst/>
          </a:prstGeom>
          <a:solidFill>
            <a:srgbClr val="FFFFFF"/>
          </a:solidFill>
        </p:spPr>
        <p:txBody>
          <a:bodyPr vert="horz" wrap="square" lIns="0" tIns="6350" rIns="0" bIns="0" rtlCol="0">
            <a:spAutoFit/>
          </a:bodyPr>
          <a:lstStyle/>
          <a:p>
            <a:pPr marL="90805">
              <a:lnSpc>
                <a:spcPct val="100000"/>
              </a:lnSpc>
              <a:spcBef>
                <a:spcPts val="50"/>
              </a:spcBef>
            </a:pPr>
            <a:r>
              <a:rPr sz="800" b="1" dirty="0">
                <a:solidFill>
                  <a:srgbClr val="0E3E75"/>
                </a:solidFill>
                <a:latin typeface="Source Sans Pro" panose="020B0503030403020204" pitchFamily="34" charset="0"/>
                <a:ea typeface="Source Sans Pro" panose="020B0503030403020204" pitchFamily="34" charset="0"/>
                <a:cs typeface="Calibri"/>
              </a:rPr>
              <a:t>1-000-000-</a:t>
            </a:r>
            <a:r>
              <a:rPr sz="800" b="1" spc="-20" dirty="0">
                <a:solidFill>
                  <a:srgbClr val="0E3E75"/>
                </a:solidFill>
                <a:latin typeface="Source Sans Pro" panose="020B0503030403020204" pitchFamily="34" charset="0"/>
                <a:ea typeface="Source Sans Pro" panose="020B0503030403020204" pitchFamily="34" charset="0"/>
                <a:cs typeface="Calibri"/>
              </a:rPr>
              <a:t>0000</a:t>
            </a:r>
            <a:endParaRPr sz="800">
              <a:latin typeface="Source Sans Pro" panose="020B0503030403020204" pitchFamily="34" charset="0"/>
              <a:ea typeface="Source Sans Pro" panose="020B0503030403020204" pitchFamily="34" charset="0"/>
              <a:cs typeface="Calibri"/>
            </a:endParaRPr>
          </a:p>
        </p:txBody>
      </p:sp>
      <p:sp>
        <p:nvSpPr>
          <p:cNvPr id="29" name="object 29">
            <a:extLst>
              <a:ext uri="{C183D7F6-B498-43B3-948B-1728B52AA6E4}">
                <adec:decorative xmlns:adec="http://schemas.microsoft.com/office/drawing/2017/decorative" val="1"/>
              </a:ext>
            </a:extLst>
          </p:cNvPr>
          <p:cNvSpPr txBox="1"/>
          <p:nvPr/>
        </p:nvSpPr>
        <p:spPr>
          <a:xfrm>
            <a:off x="358239" y="1707388"/>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dirty="0">
              <a:latin typeface="Source Sans Pro" panose="020B0503030403020204" pitchFamily="34" charset="0"/>
              <a:ea typeface="Source Sans Pro" panose="020B0503030403020204" pitchFamily="34" charset="0"/>
              <a:cs typeface="Calibri"/>
            </a:endParaRPr>
          </a:p>
        </p:txBody>
      </p:sp>
      <p:sp>
        <p:nvSpPr>
          <p:cNvPr id="33" name="object 33">
            <a:extLst>
              <a:ext uri="{C183D7F6-B498-43B3-948B-1728B52AA6E4}">
                <adec:decorative xmlns:adec="http://schemas.microsoft.com/office/drawing/2017/decorative" val="1"/>
              </a:ext>
            </a:extLst>
          </p:cNvPr>
          <p:cNvSpPr txBox="1"/>
          <p:nvPr/>
        </p:nvSpPr>
        <p:spPr>
          <a:xfrm>
            <a:off x="358239" y="3191132"/>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a:latin typeface="Source Sans Pro" panose="020B0503030403020204" pitchFamily="34" charset="0"/>
              <a:ea typeface="Source Sans Pro" panose="020B0503030403020204" pitchFamily="34" charset="0"/>
              <a:cs typeface="Calibri"/>
            </a:endParaRPr>
          </a:p>
        </p:txBody>
      </p:sp>
      <p:grpSp>
        <p:nvGrpSpPr>
          <p:cNvPr id="34" name="object 34" descr="Two-step verification, text message, Step 3 icon"/>
          <p:cNvGrpSpPr/>
          <p:nvPr/>
        </p:nvGrpSpPr>
        <p:grpSpPr>
          <a:xfrm>
            <a:off x="224218" y="6137338"/>
            <a:ext cx="356235" cy="368935"/>
            <a:chOff x="224218" y="6137338"/>
            <a:chExt cx="356235" cy="368935"/>
          </a:xfrm>
        </p:grpSpPr>
        <p:sp>
          <p:nvSpPr>
            <p:cNvPr id="35" name="object 35"/>
            <p:cNvSpPr/>
            <p:nvPr/>
          </p:nvSpPr>
          <p:spPr>
            <a:xfrm>
              <a:off x="238506" y="6151626"/>
              <a:ext cx="327660" cy="340360"/>
            </a:xfrm>
            <a:custGeom>
              <a:avLst/>
              <a:gdLst/>
              <a:ahLst/>
              <a:cxnLst/>
              <a:rect l="l" t="t" r="r" b="b"/>
              <a:pathLst>
                <a:path w="327659" h="340360">
                  <a:moveTo>
                    <a:pt x="163830" y="0"/>
                  </a:moveTo>
                  <a:lnTo>
                    <a:pt x="120279" y="6069"/>
                  </a:lnTo>
                  <a:lnTo>
                    <a:pt x="81144" y="23198"/>
                  </a:lnTo>
                  <a:lnTo>
                    <a:pt x="47986" y="49768"/>
                  </a:lnTo>
                  <a:lnTo>
                    <a:pt x="22368" y="84158"/>
                  </a:lnTo>
                  <a:lnTo>
                    <a:pt x="5852" y="124751"/>
                  </a:lnTo>
                  <a:lnTo>
                    <a:pt x="0" y="169925"/>
                  </a:lnTo>
                  <a:lnTo>
                    <a:pt x="5852" y="215100"/>
                  </a:lnTo>
                  <a:lnTo>
                    <a:pt x="22368" y="255693"/>
                  </a:lnTo>
                  <a:lnTo>
                    <a:pt x="47986" y="290083"/>
                  </a:lnTo>
                  <a:lnTo>
                    <a:pt x="81144" y="316653"/>
                  </a:lnTo>
                  <a:lnTo>
                    <a:pt x="120279" y="333782"/>
                  </a:lnTo>
                  <a:lnTo>
                    <a:pt x="163830" y="339852"/>
                  </a:lnTo>
                  <a:lnTo>
                    <a:pt x="207380" y="333782"/>
                  </a:lnTo>
                  <a:lnTo>
                    <a:pt x="246515" y="316653"/>
                  </a:lnTo>
                  <a:lnTo>
                    <a:pt x="279673" y="290083"/>
                  </a:lnTo>
                  <a:lnTo>
                    <a:pt x="305291" y="255693"/>
                  </a:lnTo>
                  <a:lnTo>
                    <a:pt x="321807" y="215100"/>
                  </a:lnTo>
                  <a:lnTo>
                    <a:pt x="327660" y="169925"/>
                  </a:lnTo>
                  <a:lnTo>
                    <a:pt x="321807" y="124751"/>
                  </a:lnTo>
                  <a:lnTo>
                    <a:pt x="305291" y="84158"/>
                  </a:lnTo>
                  <a:lnTo>
                    <a:pt x="279673" y="49768"/>
                  </a:lnTo>
                  <a:lnTo>
                    <a:pt x="246515" y="23198"/>
                  </a:lnTo>
                  <a:lnTo>
                    <a:pt x="207380" y="6069"/>
                  </a:lnTo>
                  <a:lnTo>
                    <a:pt x="163830"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6" name="object 36"/>
            <p:cNvSpPr/>
            <p:nvPr/>
          </p:nvSpPr>
          <p:spPr>
            <a:xfrm>
              <a:off x="238506" y="6151626"/>
              <a:ext cx="327660" cy="340360"/>
            </a:xfrm>
            <a:custGeom>
              <a:avLst/>
              <a:gdLst/>
              <a:ahLst/>
              <a:cxnLst/>
              <a:rect l="l" t="t" r="r" b="b"/>
              <a:pathLst>
                <a:path w="327659" h="340360">
                  <a:moveTo>
                    <a:pt x="0" y="169925"/>
                  </a:moveTo>
                  <a:lnTo>
                    <a:pt x="5852" y="124751"/>
                  </a:lnTo>
                  <a:lnTo>
                    <a:pt x="22368" y="84158"/>
                  </a:lnTo>
                  <a:lnTo>
                    <a:pt x="47986" y="49768"/>
                  </a:lnTo>
                  <a:lnTo>
                    <a:pt x="81144" y="23198"/>
                  </a:lnTo>
                  <a:lnTo>
                    <a:pt x="120279" y="6069"/>
                  </a:lnTo>
                  <a:lnTo>
                    <a:pt x="163830" y="0"/>
                  </a:lnTo>
                  <a:lnTo>
                    <a:pt x="207380" y="6069"/>
                  </a:lnTo>
                  <a:lnTo>
                    <a:pt x="246515" y="23198"/>
                  </a:lnTo>
                  <a:lnTo>
                    <a:pt x="279673" y="49768"/>
                  </a:lnTo>
                  <a:lnTo>
                    <a:pt x="305291" y="84158"/>
                  </a:lnTo>
                  <a:lnTo>
                    <a:pt x="321807" y="124751"/>
                  </a:lnTo>
                  <a:lnTo>
                    <a:pt x="327660" y="169925"/>
                  </a:lnTo>
                  <a:lnTo>
                    <a:pt x="321807" y="215100"/>
                  </a:lnTo>
                  <a:lnTo>
                    <a:pt x="305291" y="255693"/>
                  </a:lnTo>
                  <a:lnTo>
                    <a:pt x="279673" y="290083"/>
                  </a:lnTo>
                  <a:lnTo>
                    <a:pt x="246515" y="316653"/>
                  </a:lnTo>
                  <a:lnTo>
                    <a:pt x="207380" y="333782"/>
                  </a:lnTo>
                  <a:lnTo>
                    <a:pt x="163830" y="339852"/>
                  </a:lnTo>
                  <a:lnTo>
                    <a:pt x="120279" y="333782"/>
                  </a:lnTo>
                  <a:lnTo>
                    <a:pt x="81144" y="316653"/>
                  </a:lnTo>
                  <a:lnTo>
                    <a:pt x="47986" y="290083"/>
                  </a:lnTo>
                  <a:lnTo>
                    <a:pt x="22368" y="255693"/>
                  </a:lnTo>
                  <a:lnTo>
                    <a:pt x="5852" y="215100"/>
                  </a:lnTo>
                  <a:lnTo>
                    <a:pt x="0" y="169925"/>
                  </a:lnTo>
                  <a:close/>
                </a:path>
              </a:pathLst>
            </a:custGeom>
            <a:ln w="28574">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7" name="object 37">
            <a:extLst>
              <a:ext uri="{C183D7F6-B498-43B3-948B-1728B52AA6E4}">
                <adec:decorative xmlns:adec="http://schemas.microsoft.com/office/drawing/2017/decorative" val="1"/>
              </a:ext>
            </a:extLst>
          </p:cNvPr>
          <p:cNvSpPr txBox="1"/>
          <p:nvPr/>
        </p:nvSpPr>
        <p:spPr>
          <a:xfrm>
            <a:off x="336914" y="6174110"/>
            <a:ext cx="128270" cy="258404"/>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sp>
        <p:nvSpPr>
          <p:cNvPr id="38" name="object 38" descr="Page 21"/>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1" name="object 27">
            <a:extLst>
              <a:ext uri="{FF2B5EF4-FFF2-40B4-BE49-F238E27FC236}">
                <a16:creationId xmlns:a16="http://schemas.microsoft.com/office/drawing/2014/main" id="{CBB0E759-73C3-5790-2594-67CB9D5E80CE}"/>
              </a:ex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21</a:t>
            </a:r>
            <a:endParaRPr spc="-25" dirty="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81999A01-B94E-23B1-AAA8-6ED32BFF0BCA}"/>
              </a:ext>
              <a:ext uri="{C183D7F6-B498-43B3-948B-1728B52AA6E4}">
                <adec:decorative xmlns:adec="http://schemas.microsoft.com/office/drawing/2017/decorative" val="1"/>
              </a:ext>
            </a:extLst>
          </p:cNvPr>
          <p:cNvSpPr txBox="1"/>
          <p:nvPr/>
        </p:nvSpPr>
        <p:spPr>
          <a:xfrm>
            <a:off x="5715000" y="3886200"/>
            <a:ext cx="304800" cy="338554"/>
          </a:xfrm>
          <a:prstGeom prst="rect">
            <a:avLst/>
          </a:prstGeom>
          <a:noFill/>
        </p:spPr>
        <p:txBody>
          <a:bodyPr wrap="square" rtlCol="0">
            <a:spAutoFit/>
          </a:bodyPr>
          <a:lstStyle/>
          <a:p>
            <a:r>
              <a:rPr lang="en-US" sz="1600" b="1" dirty="0">
                <a:solidFill>
                  <a:schemeClr val="bg1"/>
                </a:solidFill>
                <a:latin typeface="Source Sans Pro" panose="020B0503030403020204" pitchFamily="34" charset="0"/>
                <a:ea typeface="Source Sans Pro" panose="020B0503030403020204" pitchFamily="34" charset="0"/>
              </a:rPr>
              <a:t>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595" y="117460"/>
            <a:ext cx="6613633" cy="1288494"/>
          </a:xfrm>
          <a:prstGeom prst="rect">
            <a:avLst/>
          </a:prstGeom>
        </p:spPr>
        <p:txBody>
          <a:bodyPr vert="horz" wrap="square" lIns="0" tIns="59690" rIns="0" bIns="0" rtlCol="0" anchor="t">
            <a:spAutoFit/>
          </a:bodyPr>
          <a:lstStyle/>
          <a:p>
            <a:pPr marL="12700" marR="5080">
              <a:lnSpc>
                <a:spcPct val="163302"/>
              </a:lnSpc>
              <a:spcBef>
                <a:spcPts val="470"/>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TEXT </a:t>
            </a:r>
            <a:r>
              <a:rPr sz="2600" spc="-10" dirty="0">
                <a:latin typeface="Source Sans Pro" panose="020B0503030403020204" pitchFamily="34" charset="0"/>
                <a:ea typeface="Source Sans Pro" panose="020B0503030403020204" pitchFamily="34" charset="0"/>
              </a:rPr>
              <a:t>MESSAGE</a:t>
            </a:r>
            <a:r>
              <a:rPr lang="en-US" sz="2600" spc="-10" dirty="0">
                <a:latin typeface="Source Sans Pro" panose="020B0503030403020204" pitchFamily="34" charset="0"/>
                <a:ea typeface="Source Sans Pro" panose="020B0503030403020204" pitchFamily="34" charset="0"/>
              </a:rPr>
              <a:t> (2 of 2)</a:t>
            </a:r>
            <a:endParaRPr lang="en-US" sz="2600" dirty="0">
              <a:latin typeface="Source Sans Pro" panose="020B0503030403020204" pitchFamily="34" charset="0"/>
              <a:ea typeface="Source Sans Pro" panose="020B0503030403020204" pitchFamily="34" charset="0"/>
            </a:endParaRPr>
          </a:p>
        </p:txBody>
      </p:sp>
      <p:grpSp>
        <p:nvGrpSpPr>
          <p:cNvPr id="9" name="object 9" descr="Two-step verification, text message, Step 4 icon"/>
          <p:cNvGrpSpPr/>
          <p:nvPr/>
        </p:nvGrpSpPr>
        <p:grpSpPr>
          <a:xfrm>
            <a:off x="215074" y="2056066"/>
            <a:ext cx="370205" cy="370205"/>
            <a:chOff x="215074" y="2056066"/>
            <a:chExt cx="370205" cy="370205"/>
          </a:xfrm>
        </p:grpSpPr>
        <p:sp>
          <p:nvSpPr>
            <p:cNvPr id="10" name="object 10"/>
            <p:cNvSpPr/>
            <p:nvPr/>
          </p:nvSpPr>
          <p:spPr>
            <a:xfrm>
              <a:off x="229361" y="2070354"/>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p:cNvSpPr/>
            <p:nvPr/>
          </p:nvSpPr>
          <p:spPr>
            <a:xfrm>
              <a:off x="229361" y="2070354"/>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13" name="Group 12">
            <a:extLst>
              <a:ext uri="{FF2B5EF4-FFF2-40B4-BE49-F238E27FC236}">
                <a16:creationId xmlns:a16="http://schemas.microsoft.com/office/drawing/2014/main" id="{4A0C810D-20E4-A6F8-D0F0-83E52E6232FB}"/>
              </a:ext>
              <a:ext uri="{C183D7F6-B498-43B3-948B-1728B52AA6E4}">
                <adec:decorative xmlns:adec="http://schemas.microsoft.com/office/drawing/2017/decorative" val="1"/>
              </a:ext>
            </a:extLst>
          </p:cNvPr>
          <p:cNvGrpSpPr/>
          <p:nvPr/>
        </p:nvGrpSpPr>
        <p:grpSpPr>
          <a:xfrm>
            <a:off x="6553200" y="3505200"/>
            <a:ext cx="340360" cy="341630"/>
            <a:chOff x="6569202" y="3428238"/>
            <a:chExt cx="340360" cy="341630"/>
          </a:xfrm>
        </p:grpSpPr>
        <p:sp>
          <p:nvSpPr>
            <p:cNvPr id="7" name="object 7"/>
            <p:cNvSpPr/>
            <p:nvPr/>
          </p:nvSpPr>
          <p:spPr>
            <a:xfrm>
              <a:off x="6569202" y="3428238"/>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8"/>
                  </a:lnTo>
                  <a:lnTo>
                    <a:pt x="6069" y="216064"/>
                  </a:lnTo>
                  <a:lnTo>
                    <a:pt x="23198" y="256839"/>
                  </a:lnTo>
                  <a:lnTo>
                    <a:pt x="49768" y="291384"/>
                  </a:lnTo>
                  <a:lnTo>
                    <a:pt x="84158" y="318072"/>
                  </a:lnTo>
                  <a:lnTo>
                    <a:pt x="124751" y="335279"/>
                  </a:lnTo>
                  <a:lnTo>
                    <a:pt x="169926" y="341376"/>
                  </a:lnTo>
                  <a:lnTo>
                    <a:pt x="215100" y="335279"/>
                  </a:lnTo>
                  <a:lnTo>
                    <a:pt x="255693" y="318072"/>
                  </a:lnTo>
                  <a:lnTo>
                    <a:pt x="290083" y="291384"/>
                  </a:lnTo>
                  <a:lnTo>
                    <a:pt x="316653" y="256839"/>
                  </a:lnTo>
                  <a:lnTo>
                    <a:pt x="333782" y="216064"/>
                  </a:lnTo>
                  <a:lnTo>
                    <a:pt x="339852" y="170688"/>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6569202" y="3428238"/>
              <a:ext cx="340360" cy="341630"/>
            </a:xfrm>
            <a:custGeom>
              <a:avLst/>
              <a:gdLst/>
              <a:ahLst/>
              <a:cxnLst/>
              <a:rect l="l" t="t" r="r" b="b"/>
              <a:pathLst>
                <a:path w="340359" h="341629">
                  <a:moveTo>
                    <a:pt x="0" y="170688"/>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8"/>
                  </a:lnTo>
                  <a:lnTo>
                    <a:pt x="333782" y="216064"/>
                  </a:lnTo>
                  <a:lnTo>
                    <a:pt x="316653" y="256839"/>
                  </a:lnTo>
                  <a:lnTo>
                    <a:pt x="290083" y="291384"/>
                  </a:lnTo>
                  <a:lnTo>
                    <a:pt x="255693" y="318072"/>
                  </a:lnTo>
                  <a:lnTo>
                    <a:pt x="215100" y="335279"/>
                  </a:lnTo>
                  <a:lnTo>
                    <a:pt x="169926" y="341376"/>
                  </a:lnTo>
                  <a:lnTo>
                    <a:pt x="124751" y="335279"/>
                  </a:lnTo>
                  <a:lnTo>
                    <a:pt x="84158" y="318072"/>
                  </a:lnTo>
                  <a:lnTo>
                    <a:pt x="49768" y="291384"/>
                  </a:lnTo>
                  <a:lnTo>
                    <a:pt x="23198" y="256839"/>
                  </a:lnTo>
                  <a:lnTo>
                    <a:pt x="6069"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2" name="object 12"/>
          <p:cNvSpPr txBox="1"/>
          <p:nvPr/>
        </p:nvSpPr>
        <p:spPr>
          <a:xfrm>
            <a:off x="333923" y="2095080"/>
            <a:ext cx="6470015" cy="1628139"/>
          </a:xfrm>
          <a:prstGeom prst="rect">
            <a:avLst/>
          </a:prstGeom>
        </p:spPr>
        <p:txBody>
          <a:bodyPr vert="horz" wrap="square" lIns="0" tIns="13970" rIns="0" bIns="0" rtlCol="0">
            <a:spAutoFit/>
          </a:bodyPr>
          <a:lstStyle/>
          <a:p>
            <a:pPr marL="364490" marR="662305" indent="-352425">
              <a:lnSpc>
                <a:spcPct val="99100"/>
              </a:lnSpc>
              <a:spcBef>
                <a:spcPts val="110"/>
              </a:spcBef>
              <a:tabLst>
                <a:tab pos="364490" algn="l"/>
              </a:tabLst>
            </a:pPr>
            <a:r>
              <a:rPr sz="1600" b="1" spc="-50" dirty="0">
                <a:solidFill>
                  <a:srgbClr val="FFFFFF"/>
                </a:solidFill>
                <a:latin typeface="Source Sans Pro" panose="020B0503030403020204" pitchFamily="34" charset="0"/>
                <a:ea typeface="Source Sans Pro" panose="020B0503030403020204" pitchFamily="34" charset="0"/>
                <a:cs typeface="Calibri"/>
              </a:rPr>
              <a:t>4</a:t>
            </a:r>
            <a:r>
              <a:rPr sz="1600" b="1" dirty="0">
                <a:solidFill>
                  <a:srgbClr val="FFFFFF"/>
                </a:solidFill>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Once</a:t>
            </a:r>
            <a:r>
              <a:rPr sz="2400" spc="-44"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you</a:t>
            </a:r>
            <a:r>
              <a:rPr sz="2400" spc="-15"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enter</a:t>
            </a:r>
            <a:r>
              <a:rPr sz="2400" spc="-3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and</a:t>
            </a:r>
            <a:r>
              <a:rPr sz="2400" spc="-52" baseline="1736" dirty="0">
                <a:latin typeface="Source Sans Pro" panose="020B0503030403020204" pitchFamily="34" charset="0"/>
                <a:ea typeface="Source Sans Pro" panose="020B0503030403020204" pitchFamily="34" charset="0"/>
                <a:cs typeface="Calibri"/>
              </a:rPr>
              <a:t> </a:t>
            </a:r>
            <a:r>
              <a:rPr sz="2400" spc="-30" baseline="1736" dirty="0">
                <a:latin typeface="Source Sans Pro" panose="020B0503030403020204" pitchFamily="34" charset="0"/>
                <a:ea typeface="Source Sans Pro" panose="020B0503030403020204" pitchFamily="34" charset="0"/>
                <a:cs typeface="Calibri"/>
              </a:rPr>
              <a:t>verify,</a:t>
            </a:r>
            <a:r>
              <a:rPr sz="2400" spc="-44"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you</a:t>
            </a:r>
            <a:r>
              <a:rPr sz="2400" spc="-2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will</a:t>
            </a:r>
            <a:r>
              <a:rPr sz="2400" spc="-5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see</a:t>
            </a:r>
            <a:r>
              <a:rPr sz="2400" spc="-3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this</a:t>
            </a:r>
            <a:r>
              <a:rPr sz="2400" spc="-6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page</a:t>
            </a:r>
            <a:r>
              <a:rPr sz="2400" spc="-5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showing</a:t>
            </a:r>
            <a:r>
              <a:rPr sz="2400" spc="-3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that</a:t>
            </a:r>
            <a:r>
              <a:rPr sz="2400" spc="-60" baseline="1736" dirty="0">
                <a:latin typeface="Source Sans Pro" panose="020B0503030403020204" pitchFamily="34" charset="0"/>
                <a:ea typeface="Source Sans Pro" panose="020B0503030403020204" pitchFamily="34" charset="0"/>
                <a:cs typeface="Calibri"/>
              </a:rPr>
              <a:t> </a:t>
            </a:r>
            <a:r>
              <a:rPr sz="2400" spc="-37" baseline="1736" dirty="0">
                <a:latin typeface="Source Sans Pro" panose="020B0503030403020204" pitchFamily="34" charset="0"/>
                <a:ea typeface="Source Sans Pro" panose="020B0503030403020204" pitchFamily="34" charset="0"/>
                <a:cs typeface="Calibri"/>
              </a:rPr>
              <a:t>you </a:t>
            </a:r>
            <a:r>
              <a:rPr sz="1600" dirty="0">
                <a:latin typeface="Source Sans Pro" panose="020B0503030403020204" pitchFamily="34" charset="0"/>
                <a:ea typeface="Source Sans Pro" panose="020B0503030403020204" pitchFamily="34" charset="0"/>
                <a:cs typeface="Calibri"/>
              </a:rPr>
              <a:t>have</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successfully</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added</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text</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message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of</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verification. </a:t>
            </a:r>
            <a:r>
              <a:rPr sz="1600" spc="-25" dirty="0">
                <a:latin typeface="Source Sans Pro" panose="020B0503030403020204" pitchFamily="34" charset="0"/>
                <a:ea typeface="Source Sans Pro" panose="020B0503030403020204" pitchFamily="34" charset="0"/>
                <a:cs typeface="Calibri"/>
              </a:rPr>
              <a:t>You</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may</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“Add</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additional</a:t>
            </a:r>
            <a:r>
              <a:rPr sz="1600" spc="-7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if</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not</a:t>
            </a:r>
            <a:r>
              <a:rPr sz="1600" spc="-4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yet </a:t>
            </a:r>
            <a:r>
              <a:rPr sz="1600" dirty="0">
                <a:latin typeface="Source Sans Pro" panose="020B0503030403020204" pitchFamily="34" charset="0"/>
                <a:ea typeface="Source Sans Pro" panose="020B0503030403020204" pitchFamily="34" charset="0"/>
                <a:cs typeface="Calibri"/>
              </a:rPr>
              <a:t>enrolled</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two</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methods</a:t>
            </a:r>
            <a:r>
              <a:rPr lang="en-US" sz="1600" dirty="0">
                <a:latin typeface="Source Sans Pro" panose="020B0503030403020204" pitchFamily="34" charset="0"/>
                <a:ea typeface="Source Sans Pro" panose="020B0503030403020204" pitchFamily="34" charset="0"/>
                <a:cs typeface="Calibri"/>
              </a:rPr>
              <a:t>.</a:t>
            </a:r>
            <a:r>
              <a:rPr sz="1600" spc="-35" dirty="0">
                <a:latin typeface="Source Sans Pro" panose="020B0503030403020204" pitchFamily="34" charset="0"/>
                <a:ea typeface="Source Sans Pro" panose="020B0503030403020204" pitchFamily="34" charset="0"/>
                <a:cs typeface="Calibri"/>
              </a:rPr>
              <a:t> </a:t>
            </a:r>
            <a:r>
              <a:rPr lang="en-US" sz="1600" spc="-25" dirty="0">
                <a:latin typeface="Source Sans Pro" panose="020B0503030403020204" pitchFamily="34" charset="0"/>
                <a:ea typeface="Source Sans Pro" panose="020B0503030403020204" pitchFamily="34" charset="0"/>
                <a:cs typeface="Calibri"/>
              </a:rPr>
              <a:t>S</a:t>
            </a:r>
            <a:r>
              <a:rPr lang="en-US" sz="1600" dirty="0">
                <a:latin typeface="Source Sans Pro" panose="020B0503030403020204" pitchFamily="34" charset="0"/>
                <a:ea typeface="Source Sans Pro" panose="020B0503030403020204" pitchFamily="34" charset="0"/>
                <a:cs typeface="Calibri"/>
              </a:rPr>
              <a:t>elect</a:t>
            </a:r>
            <a:r>
              <a:rPr lang="en-US" sz="1600" spc="-30"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“Done”</a:t>
            </a:r>
            <a:r>
              <a:rPr lang="en-US" sz="1600" spc="-20"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if</a:t>
            </a:r>
            <a:r>
              <a:rPr lang="en-US" sz="1600" spc="-50"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you</a:t>
            </a:r>
            <a:r>
              <a:rPr lang="en-US" sz="1600" spc="-25"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have</a:t>
            </a:r>
            <a:r>
              <a:rPr lang="en-US" sz="1600" spc="-45"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already</a:t>
            </a:r>
            <a:r>
              <a:rPr lang="en-US" sz="1600" spc="-40"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set up another method</a:t>
            </a:r>
            <a:r>
              <a:rPr lang="en-US" sz="1600" spc="-25"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a:p>
            <a:pPr marR="5080" algn="r">
              <a:lnSpc>
                <a:spcPct val="100000"/>
              </a:lnSpc>
              <a:spcBef>
                <a:spcPts val="117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dirty="0">
              <a:latin typeface="Source Sans Pro" panose="020B0503030403020204" pitchFamily="34" charset="0"/>
              <a:ea typeface="Source Sans Pro" panose="020B0503030403020204" pitchFamily="34" charset="0"/>
              <a:cs typeface="Calibri"/>
            </a:endParaRPr>
          </a:p>
        </p:txBody>
      </p:sp>
      <p:grpSp>
        <p:nvGrpSpPr>
          <p:cNvPr id="3" name="object 3" descr="Two-step verification, text message screenshot indicating completion"/>
          <p:cNvGrpSpPr/>
          <p:nvPr/>
        </p:nvGrpSpPr>
        <p:grpSpPr>
          <a:xfrm>
            <a:off x="524573" y="3905098"/>
            <a:ext cx="6240145" cy="3440429"/>
            <a:chOff x="524573" y="3905098"/>
            <a:chExt cx="6240145" cy="3440429"/>
          </a:xfrm>
        </p:grpSpPr>
        <p:pic>
          <p:nvPicPr>
            <p:cNvPr id="4" name="object 4"/>
            <p:cNvPicPr/>
            <p:nvPr/>
          </p:nvPicPr>
          <p:blipFill>
            <a:blip r:embed="rId2" cstate="print"/>
            <a:stretch>
              <a:fillRect/>
            </a:stretch>
          </p:blipFill>
          <p:spPr>
            <a:xfrm>
              <a:off x="737615" y="3905098"/>
              <a:ext cx="5814059" cy="3247033"/>
            </a:xfrm>
            <a:prstGeom prst="rect">
              <a:avLst/>
            </a:prstGeom>
          </p:spPr>
        </p:pic>
        <p:sp>
          <p:nvSpPr>
            <p:cNvPr id="5" name="object 5"/>
            <p:cNvSpPr/>
            <p:nvPr/>
          </p:nvSpPr>
          <p:spPr>
            <a:xfrm>
              <a:off x="554736" y="6513576"/>
              <a:ext cx="6179820" cy="802005"/>
            </a:xfrm>
            <a:custGeom>
              <a:avLst/>
              <a:gdLst/>
              <a:ahLst/>
              <a:cxnLst/>
              <a:rect l="l" t="t" r="r" b="b"/>
              <a:pathLst>
                <a:path w="6179820" h="802004">
                  <a:moveTo>
                    <a:pt x="0" y="0"/>
                  </a:moveTo>
                  <a:lnTo>
                    <a:pt x="6179820" y="0"/>
                  </a:lnTo>
                  <a:lnTo>
                    <a:pt x="6179820" y="801624"/>
                  </a:lnTo>
                  <a:lnTo>
                    <a:pt x="0" y="801624"/>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6" name="object 27">
            <a:extLst>
              <a:ext uri="{FF2B5EF4-FFF2-40B4-BE49-F238E27FC236}">
                <a16:creationId xmlns:a16="http://schemas.microsoft.com/office/drawing/2014/main" id="{3361684F-61E3-732E-D0DC-F5375D954537}"/>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22</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397635">
              <a:lnSpc>
                <a:spcPct val="100000"/>
              </a:lnSpc>
              <a:spcBef>
                <a:spcPts val="105"/>
              </a:spcBef>
            </a:pPr>
            <a:r>
              <a:rPr sz="8600" spc="-20" dirty="0">
                <a:solidFill>
                  <a:srgbClr val="0E3E75"/>
                </a:solidFill>
                <a:latin typeface="Source Sans Pro" panose="020B0503030403020204" pitchFamily="34" charset="0"/>
                <a:ea typeface="Source Sans Pro" panose="020B0503030403020204" pitchFamily="34" charset="0"/>
              </a:rPr>
              <a:t>EMAIL</a:t>
            </a:r>
            <a:endParaRPr sz="8600">
              <a:latin typeface="Source Sans Pro" panose="020B0503030403020204" pitchFamily="34" charset="0"/>
              <a:ea typeface="Source Sans Pro" panose="020B0503030403020204" pitchFamily="34" charset="0"/>
            </a:endParaRPr>
          </a:p>
        </p:txBody>
      </p:sp>
      <p:sp>
        <p:nvSpPr>
          <p:cNvPr id="3" name="object 3"/>
          <p:cNvSpPr txBox="1"/>
          <p:nvPr/>
        </p:nvSpPr>
        <p:spPr>
          <a:xfrm>
            <a:off x="860422" y="5192081"/>
            <a:ext cx="5593715" cy="412292"/>
          </a:xfrm>
          <a:prstGeom prst="rect">
            <a:avLst/>
          </a:prstGeom>
        </p:spPr>
        <p:txBody>
          <a:bodyPr vert="horz" wrap="square" lIns="0" tIns="12065" rIns="0" bIns="0" rtlCol="0">
            <a:spAutoFit/>
          </a:bodyPr>
          <a:lstStyle/>
          <a:p>
            <a:pPr marL="12700">
              <a:lnSpc>
                <a:spcPct val="100000"/>
              </a:lnSpc>
              <a:spcBef>
                <a:spcPts val="95"/>
              </a:spcBef>
            </a:pPr>
            <a:r>
              <a:rPr sz="2600" spc="-25" dirty="0">
                <a:solidFill>
                  <a:srgbClr val="0E3E75"/>
                </a:solidFill>
                <a:latin typeface="Source Sans Pro" panose="020B0503030403020204" pitchFamily="34" charset="0"/>
                <a:ea typeface="Source Sans Pro" panose="020B0503030403020204" pitchFamily="34" charset="0"/>
                <a:cs typeface="Calibri"/>
              </a:rPr>
              <a:t>2-</a:t>
            </a:r>
            <a:r>
              <a:rPr sz="2600" dirty="0">
                <a:solidFill>
                  <a:srgbClr val="0E3E75"/>
                </a:solidFill>
                <a:latin typeface="Source Sans Pro" panose="020B0503030403020204" pitchFamily="34" charset="0"/>
                <a:ea typeface="Source Sans Pro" panose="020B0503030403020204" pitchFamily="34" charset="0"/>
                <a:cs typeface="Calibri"/>
              </a:rPr>
              <a:t>Step</a:t>
            </a:r>
            <a:r>
              <a:rPr sz="2600" spc="-80" dirty="0">
                <a:solidFill>
                  <a:srgbClr val="0E3E75"/>
                </a:solidFill>
                <a:latin typeface="Source Sans Pro" panose="020B0503030403020204" pitchFamily="34" charset="0"/>
                <a:ea typeface="Source Sans Pro" panose="020B0503030403020204" pitchFamily="34" charset="0"/>
                <a:cs typeface="Calibri"/>
              </a:rPr>
              <a:t> </a:t>
            </a:r>
            <a:r>
              <a:rPr sz="2600" spc="-20" dirty="0">
                <a:solidFill>
                  <a:srgbClr val="0E3E75"/>
                </a:solidFill>
                <a:latin typeface="Source Sans Pro" panose="020B0503030403020204" pitchFamily="34" charset="0"/>
                <a:ea typeface="Source Sans Pro" panose="020B0503030403020204" pitchFamily="34" charset="0"/>
                <a:cs typeface="Calibri"/>
              </a:rPr>
              <a:t>Verification</a:t>
            </a:r>
            <a:r>
              <a:rPr sz="2600" spc="-85" dirty="0">
                <a:solidFill>
                  <a:srgbClr val="0E3E75"/>
                </a:solidFill>
                <a:latin typeface="Source Sans Pro" panose="020B0503030403020204" pitchFamily="34" charset="0"/>
                <a:ea typeface="Source Sans Pro" panose="020B0503030403020204" pitchFamily="34" charset="0"/>
                <a:cs typeface="Calibri"/>
              </a:rPr>
              <a:t> </a:t>
            </a:r>
            <a:r>
              <a:rPr sz="2600" dirty="0">
                <a:solidFill>
                  <a:srgbClr val="0E3E75"/>
                </a:solidFill>
                <a:latin typeface="Source Sans Pro" panose="020B0503030403020204" pitchFamily="34" charset="0"/>
                <a:ea typeface="Source Sans Pro" panose="020B0503030403020204" pitchFamily="34" charset="0"/>
                <a:cs typeface="Calibri"/>
              </a:rPr>
              <a:t>Enrollment</a:t>
            </a:r>
            <a:r>
              <a:rPr sz="2600" spc="-65" dirty="0">
                <a:solidFill>
                  <a:srgbClr val="0E3E75"/>
                </a:solidFill>
                <a:latin typeface="Source Sans Pro" panose="020B0503030403020204" pitchFamily="34" charset="0"/>
                <a:ea typeface="Source Sans Pro" panose="020B0503030403020204" pitchFamily="34" charset="0"/>
                <a:cs typeface="Calibri"/>
              </a:rPr>
              <a:t> </a:t>
            </a:r>
            <a:r>
              <a:rPr sz="2600" spc="-10" dirty="0">
                <a:solidFill>
                  <a:srgbClr val="0E3E75"/>
                </a:solidFill>
                <a:latin typeface="Source Sans Pro" panose="020B0503030403020204" pitchFamily="34" charset="0"/>
                <a:ea typeface="Source Sans Pro" panose="020B0503030403020204" pitchFamily="34" charset="0"/>
                <a:cs typeface="Calibri"/>
              </a:rPr>
              <a:t>Method</a:t>
            </a:r>
            <a:endParaRPr sz="2600" dirty="0">
              <a:latin typeface="Source Sans Pro" panose="020B0503030403020204" pitchFamily="34" charset="0"/>
              <a:ea typeface="Source Sans Pro" panose="020B0503030403020204" pitchFamily="34" charset="0"/>
              <a:cs typeface="Calibri"/>
            </a:endParaRPr>
          </a:p>
        </p:txBody>
      </p:sp>
      <p:sp>
        <p:nvSpPr>
          <p:cNvPr id="4" name="object 4">
            <a:extLst>
              <a:ext uri="{C183D7F6-B498-43B3-948B-1728B52AA6E4}">
                <adec:decorative xmlns:adec="http://schemas.microsoft.com/office/drawing/2017/decorative" val="1"/>
              </a:ext>
            </a:extLst>
          </p:cNvPr>
          <p:cNvSpPr/>
          <p:nvPr/>
        </p:nvSpPr>
        <p:spPr>
          <a:xfrm>
            <a:off x="738377" y="3481578"/>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a:extLst>
              <a:ext uri="{C183D7F6-B498-43B3-948B-1728B52AA6E4}">
                <adec:decorative xmlns:adec="http://schemas.microsoft.com/office/drawing/2017/decorative" val="1"/>
              </a:ext>
            </a:extLst>
          </p:cNvPr>
          <p:cNvSpPr/>
          <p:nvPr/>
        </p:nvSpPr>
        <p:spPr>
          <a:xfrm>
            <a:off x="706373" y="6137909"/>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23</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812402"/>
          </a:xfrm>
          <a:prstGeom prst="rect">
            <a:avLst/>
          </a:prstGeom>
        </p:spPr>
        <p:txBody>
          <a:bodyPr vert="horz" wrap="square" lIns="0" tIns="12065" rIns="0" bIns="0" rtlCol="0">
            <a:spAutoFit/>
          </a:bodyPr>
          <a:lstStyle/>
          <a:p>
            <a:pPr marL="12700">
              <a:lnSpc>
                <a:spcPct val="100000"/>
              </a:lnSpc>
              <a:spcBef>
                <a:spcPts val="95"/>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lang="en-US"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EMAIL</a:t>
            </a:r>
            <a:r>
              <a:rPr lang="en-US" sz="2600" spc="-10" dirty="0">
                <a:latin typeface="Source Sans Pro" panose="020B0503030403020204" pitchFamily="34" charset="0"/>
                <a:ea typeface="Source Sans Pro" panose="020B0503030403020204" pitchFamily="34" charset="0"/>
              </a:rPr>
              <a:t> (1 of 2)</a:t>
            </a:r>
            <a:endParaRPr sz="2600" dirty="0">
              <a:latin typeface="Source Sans Pro" panose="020B0503030403020204" pitchFamily="34" charset="0"/>
              <a:ea typeface="Source Sans Pro" panose="020B0503030403020204" pitchFamily="34" charset="0"/>
            </a:endParaRPr>
          </a:p>
        </p:txBody>
      </p:sp>
      <p:sp>
        <p:nvSpPr>
          <p:cNvPr id="3" name="object 3"/>
          <p:cNvSpPr txBox="1"/>
          <p:nvPr/>
        </p:nvSpPr>
        <p:spPr>
          <a:xfrm>
            <a:off x="629282" y="1659305"/>
            <a:ext cx="3561718"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“New</a:t>
            </a:r>
            <a:r>
              <a:rPr sz="1600" spc="-1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email”</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highlighted</a:t>
            </a:r>
            <a:r>
              <a:rPr sz="1600" spc="-6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50" dirty="0">
                <a:latin typeface="Source Sans Pro" panose="020B0503030403020204" pitchFamily="34" charset="0"/>
                <a:ea typeface="Source Sans Pro" panose="020B0503030403020204" pitchFamily="34" charset="0"/>
                <a:cs typeface="Calibri"/>
              </a:rPr>
              <a:t> </a:t>
            </a:r>
            <a:r>
              <a:rPr sz="1600" spc="-20" dirty="0">
                <a:latin typeface="Source Sans Pro" panose="020B0503030403020204" pitchFamily="34" charset="0"/>
                <a:ea typeface="Source Sans Pro" panose="020B0503030403020204" pitchFamily="34" charset="0"/>
                <a:cs typeface="Calibri"/>
              </a:rPr>
              <a:t>blue.</a:t>
            </a:r>
            <a:endParaRPr sz="1600" dirty="0">
              <a:latin typeface="Source Sans Pro" panose="020B0503030403020204" pitchFamily="34" charset="0"/>
              <a:ea typeface="Source Sans Pro" panose="020B0503030403020204" pitchFamily="34" charset="0"/>
              <a:cs typeface="Calibri"/>
            </a:endParaRPr>
          </a:p>
        </p:txBody>
      </p:sp>
      <p:grpSp>
        <p:nvGrpSpPr>
          <p:cNvPr id="4" name="object 4" descr="Two-step verification enrollment - Email&#10;- Step 1 screenshot"/>
          <p:cNvGrpSpPr/>
          <p:nvPr/>
        </p:nvGrpSpPr>
        <p:grpSpPr>
          <a:xfrm>
            <a:off x="1420368" y="1950910"/>
            <a:ext cx="4377055" cy="1390015"/>
            <a:chOff x="1420368" y="1950910"/>
            <a:chExt cx="4377055" cy="1390015"/>
          </a:xfrm>
        </p:grpSpPr>
        <p:pic>
          <p:nvPicPr>
            <p:cNvPr id="5" name="object 5"/>
            <p:cNvPicPr/>
            <p:nvPr/>
          </p:nvPicPr>
          <p:blipFill>
            <a:blip r:embed="rId2" cstate="print"/>
            <a:stretch>
              <a:fillRect/>
            </a:stretch>
          </p:blipFill>
          <p:spPr>
            <a:xfrm>
              <a:off x="1420368" y="2075688"/>
              <a:ext cx="4306823" cy="1264919"/>
            </a:xfrm>
            <a:prstGeom prst="rect">
              <a:avLst/>
            </a:prstGeom>
          </p:spPr>
        </p:pic>
        <p:sp>
          <p:nvSpPr>
            <p:cNvPr id="6" name="object 6"/>
            <p:cNvSpPr/>
            <p:nvPr/>
          </p:nvSpPr>
          <p:spPr>
            <a:xfrm>
              <a:off x="4241291" y="2296668"/>
              <a:ext cx="1343025" cy="524510"/>
            </a:xfrm>
            <a:custGeom>
              <a:avLst/>
              <a:gdLst/>
              <a:ahLst/>
              <a:cxnLst/>
              <a:rect l="l" t="t" r="r" b="b"/>
              <a:pathLst>
                <a:path w="1343025" h="524510">
                  <a:moveTo>
                    <a:pt x="0" y="0"/>
                  </a:moveTo>
                  <a:lnTo>
                    <a:pt x="1342643" y="0"/>
                  </a:lnTo>
                  <a:lnTo>
                    <a:pt x="1342643" y="524255"/>
                  </a:lnTo>
                  <a:lnTo>
                    <a:pt x="0" y="524255"/>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Two-step verification, email&#10;Step 1 icon tagging email screenshot">
              <a:extLst>
                <a:ext uri="{C183D7F6-B498-43B3-948B-1728B52AA6E4}">
                  <adec:decorative xmlns:adec="http://schemas.microsoft.com/office/drawing/2017/decorative" val="0"/>
                </a:ext>
              </a:extLst>
            </p:cNvPr>
            <p:cNvSpPr/>
            <p:nvPr/>
          </p:nvSpPr>
          <p:spPr>
            <a:xfrm>
              <a:off x="5441441" y="1965198"/>
              <a:ext cx="341630" cy="341630"/>
            </a:xfrm>
            <a:custGeom>
              <a:avLst/>
              <a:gdLst/>
              <a:ahLst/>
              <a:cxnLst/>
              <a:rect l="l" t="t" r="r" b="b"/>
              <a:pathLst>
                <a:path w="341629"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5441441" y="1965198"/>
              <a:ext cx="341630" cy="341630"/>
            </a:xfrm>
            <a:custGeom>
              <a:avLst/>
              <a:gdLst/>
              <a:ahLst/>
              <a:cxnLst/>
              <a:rect l="l" t="t" r="r" b="b"/>
              <a:pathLst>
                <a:path w="341629"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9" name="object 9">
            <a:extLst>
              <a:ext uri="{C183D7F6-B498-43B3-948B-1728B52AA6E4}">
                <adec:decorative xmlns:adec="http://schemas.microsoft.com/office/drawing/2017/decorative" val="1"/>
              </a:ext>
            </a:extLst>
          </p:cNvPr>
          <p:cNvGrpSpPr/>
          <p:nvPr/>
        </p:nvGrpSpPr>
        <p:grpSpPr>
          <a:xfrm>
            <a:off x="1488947" y="3476434"/>
            <a:ext cx="4523105" cy="2726055"/>
            <a:chOff x="1488947" y="3476434"/>
            <a:chExt cx="4523105" cy="2726055"/>
          </a:xfrm>
        </p:grpSpPr>
        <p:pic>
          <p:nvPicPr>
            <p:cNvPr id="10" name="object 10" descr="Two-step verification enrollment - Email&#10;Step 2 screenshot indicating where to enter the email address to send a security code."/>
            <p:cNvPicPr/>
            <p:nvPr/>
          </p:nvPicPr>
          <p:blipFill>
            <a:blip r:embed="rId3" cstate="print"/>
            <a:stretch>
              <a:fillRect/>
            </a:stretch>
          </p:blipFill>
          <p:spPr>
            <a:xfrm>
              <a:off x="1488947" y="3685031"/>
              <a:ext cx="4352543" cy="2471927"/>
            </a:xfrm>
            <a:prstGeom prst="rect">
              <a:avLst/>
            </a:prstGeom>
          </p:spPr>
        </p:pic>
        <p:pic>
          <p:nvPicPr>
            <p:cNvPr id="11" name="object 11"/>
            <p:cNvPicPr/>
            <p:nvPr/>
          </p:nvPicPr>
          <p:blipFill>
            <a:blip r:embed="rId4" cstate="print"/>
            <a:stretch>
              <a:fillRect/>
            </a:stretch>
          </p:blipFill>
          <p:spPr>
            <a:xfrm>
              <a:off x="3744468" y="4466844"/>
              <a:ext cx="1584960" cy="225551"/>
            </a:xfrm>
            <a:prstGeom prst="rect">
              <a:avLst/>
            </a:prstGeom>
          </p:spPr>
        </p:pic>
        <p:sp>
          <p:nvSpPr>
            <p:cNvPr id="12" name="object 12"/>
            <p:cNvSpPr/>
            <p:nvPr/>
          </p:nvSpPr>
          <p:spPr>
            <a:xfrm>
              <a:off x="3573780" y="4300727"/>
              <a:ext cx="1880870" cy="1871980"/>
            </a:xfrm>
            <a:custGeom>
              <a:avLst/>
              <a:gdLst/>
              <a:ahLst/>
              <a:cxnLst/>
              <a:rect l="l" t="t" r="r" b="b"/>
              <a:pathLst>
                <a:path w="1880870" h="1871979">
                  <a:moveTo>
                    <a:pt x="70104" y="0"/>
                  </a:moveTo>
                  <a:lnTo>
                    <a:pt x="1880616" y="0"/>
                  </a:lnTo>
                  <a:lnTo>
                    <a:pt x="1880616" y="486155"/>
                  </a:lnTo>
                  <a:lnTo>
                    <a:pt x="70104" y="486155"/>
                  </a:lnTo>
                  <a:lnTo>
                    <a:pt x="70104" y="0"/>
                  </a:lnTo>
                  <a:close/>
                </a:path>
                <a:path w="1880870" h="1871979">
                  <a:moveTo>
                    <a:pt x="0" y="1513332"/>
                  </a:moveTo>
                  <a:lnTo>
                    <a:pt x="1810512" y="1513332"/>
                  </a:lnTo>
                  <a:lnTo>
                    <a:pt x="1810512" y="1871472"/>
                  </a:lnTo>
                  <a:lnTo>
                    <a:pt x="0" y="1871472"/>
                  </a:lnTo>
                  <a:lnTo>
                    <a:pt x="0" y="1513332"/>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descr="Two-step verification enrollment - Email&#10;Step 2 icon tagging screenshot"/>
            <p:cNvSpPr/>
            <p:nvPr/>
          </p:nvSpPr>
          <p:spPr>
            <a:xfrm>
              <a:off x="5656326" y="3490721"/>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4" name="object 14"/>
            <p:cNvSpPr/>
            <p:nvPr/>
          </p:nvSpPr>
          <p:spPr>
            <a:xfrm>
              <a:off x="5656326" y="3490721"/>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28" name="object 28" descr="Two-step verification enrollment - Email&#10;Step 2 icon"/>
          <p:cNvGrpSpPr/>
          <p:nvPr/>
        </p:nvGrpSpPr>
        <p:grpSpPr>
          <a:xfrm>
            <a:off x="178498" y="3237166"/>
            <a:ext cx="370205" cy="370205"/>
            <a:chOff x="178498" y="3237166"/>
            <a:chExt cx="370205" cy="370205"/>
          </a:xfrm>
        </p:grpSpPr>
        <p:sp>
          <p:nvSpPr>
            <p:cNvPr id="29" name="object 29"/>
            <p:cNvSpPr/>
            <p:nvPr/>
          </p:nvSpPr>
          <p:spPr>
            <a:xfrm>
              <a:off x="192786" y="3251454"/>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0" name="object 30"/>
            <p:cNvSpPr/>
            <p:nvPr/>
          </p:nvSpPr>
          <p:spPr>
            <a:xfrm>
              <a:off x="192786" y="3251454"/>
              <a:ext cx="341630" cy="341630"/>
            </a:xfrm>
            <a:custGeom>
              <a:avLst/>
              <a:gdLst/>
              <a:ahLst/>
              <a:cxnLst/>
              <a:rect l="l" t="t" r="r" b="b"/>
              <a:pathLst>
                <a:path w="341630" h="341629">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1" name="object 31"/>
          <p:cNvSpPr txBox="1"/>
          <p:nvPr/>
        </p:nvSpPr>
        <p:spPr>
          <a:xfrm>
            <a:off x="298695" y="3274109"/>
            <a:ext cx="5591810" cy="647357"/>
          </a:xfrm>
          <a:prstGeom prst="rect">
            <a:avLst/>
          </a:prstGeom>
        </p:spPr>
        <p:txBody>
          <a:bodyPr vert="horz" wrap="square" lIns="0" tIns="12065" rIns="0" bIns="0" rtlCol="0" anchor="t">
            <a:spAutoFit/>
          </a:bodyPr>
          <a:lstStyle/>
          <a:p>
            <a:pPr marL="12700">
              <a:lnSpc>
                <a:spcPct val="111226"/>
              </a:lnSpc>
              <a:spcBef>
                <a:spcPts val="95"/>
              </a:spcBef>
              <a:tabLst>
                <a:tab pos="342900" algn="l"/>
              </a:tabLst>
            </a:pPr>
            <a:r>
              <a:rPr sz="1600" b="1" spc="-50" dirty="0">
                <a:solidFill>
                  <a:srgbClr val="FFFFFF"/>
                </a:solidFill>
                <a:latin typeface="Source Sans Pro" panose="020B0503030403020204" pitchFamily="34" charset="0"/>
                <a:ea typeface="Source Sans Pro" panose="020B0503030403020204" pitchFamily="34" charset="0"/>
                <a:cs typeface="Calibri"/>
              </a:rPr>
              <a:t>2</a:t>
            </a:r>
            <a:r>
              <a:rPr sz="1600" b="1" dirty="0">
                <a:solidFill>
                  <a:srgbClr val="FFFFFF"/>
                </a:solidFill>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Enter</a:t>
            </a:r>
            <a:r>
              <a:rPr sz="2400" spc="-6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your</a:t>
            </a:r>
            <a:r>
              <a:rPr sz="2400" spc="-3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email</a:t>
            </a:r>
            <a:r>
              <a:rPr sz="2400" spc="-8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address</a:t>
            </a:r>
            <a:r>
              <a:rPr sz="2400" spc="-6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and</a:t>
            </a:r>
            <a:r>
              <a:rPr sz="2400" spc="-75"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select</a:t>
            </a:r>
            <a:r>
              <a:rPr sz="2400" spc="-6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“Send</a:t>
            </a:r>
            <a:r>
              <a:rPr sz="2400" spc="-44"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access</a:t>
            </a:r>
            <a:r>
              <a:rPr sz="2400" spc="-52" baseline="1736" dirty="0">
                <a:latin typeface="Source Sans Pro" panose="020B0503030403020204" pitchFamily="34" charset="0"/>
                <a:ea typeface="Source Sans Pro" panose="020B0503030403020204" pitchFamily="34" charset="0"/>
                <a:cs typeface="Calibri"/>
              </a:rPr>
              <a:t> </a:t>
            </a:r>
            <a:r>
              <a:rPr sz="2400" spc="-15" baseline="1736" dirty="0">
                <a:latin typeface="Source Sans Pro" panose="020B0503030403020204" pitchFamily="34" charset="0"/>
                <a:ea typeface="Source Sans Pro" panose="020B0503030403020204" pitchFamily="34" charset="0"/>
                <a:cs typeface="Calibri"/>
              </a:rPr>
              <a:t>code”</a:t>
            </a:r>
            <a:endParaRPr sz="2400" baseline="1736" dirty="0">
              <a:latin typeface="Source Sans Pro" panose="020B0503030403020204" pitchFamily="34" charset="0"/>
              <a:ea typeface="Source Sans Pro" panose="020B0503030403020204" pitchFamily="34" charset="0"/>
              <a:cs typeface="Calibri"/>
            </a:endParaRPr>
          </a:p>
          <a:p>
            <a:pPr marL="5475605">
              <a:lnSpc>
                <a:spcPct val="166839"/>
              </a:lnSpc>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sp>
        <p:nvSpPr>
          <p:cNvPr id="15" name="object 15"/>
          <p:cNvSpPr txBox="1"/>
          <p:nvPr/>
        </p:nvSpPr>
        <p:spPr>
          <a:xfrm>
            <a:off x="629282" y="6220574"/>
            <a:ext cx="5286375" cy="513080"/>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Source Sans Pro" panose="020B0503030403020204" pitchFamily="34" charset="0"/>
                <a:ea typeface="Source Sans Pro" panose="020B0503030403020204" pitchFamily="34" charset="0"/>
                <a:cs typeface="Calibri"/>
              </a:rPr>
              <a:t>Enter</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access</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code</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that</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appears</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email</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that</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was</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sent</a:t>
            </a:r>
            <a:r>
              <a:rPr sz="1600" spc="-2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to </a:t>
            </a:r>
            <a:r>
              <a:rPr sz="1600" dirty="0">
                <a:latin typeface="Source Sans Pro" panose="020B0503030403020204" pitchFamily="34" charset="0"/>
                <a:ea typeface="Source Sans Pro" panose="020B0503030403020204" pitchFamily="34" charset="0"/>
                <a:cs typeface="Calibri"/>
              </a:rPr>
              <a:t>you</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2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“Verify.”</a:t>
            </a:r>
            <a:endParaRPr sz="1600" dirty="0">
              <a:latin typeface="Source Sans Pro" panose="020B0503030403020204" pitchFamily="34" charset="0"/>
              <a:ea typeface="Source Sans Pro" panose="020B0503030403020204" pitchFamily="34" charset="0"/>
              <a:cs typeface="Calibri"/>
            </a:endParaRPr>
          </a:p>
        </p:txBody>
      </p:sp>
      <p:grpSp>
        <p:nvGrpSpPr>
          <p:cNvPr id="16" name="object 16" descr="Two-step verification enrollment - Email&#10;Step 3 screenshot - verify email."/>
          <p:cNvGrpSpPr/>
          <p:nvPr/>
        </p:nvGrpSpPr>
        <p:grpSpPr>
          <a:xfrm>
            <a:off x="2057400" y="6593014"/>
            <a:ext cx="4372610" cy="2755265"/>
            <a:chOff x="2057400" y="6593014"/>
            <a:chExt cx="4372610" cy="2755265"/>
          </a:xfrm>
        </p:grpSpPr>
        <p:pic>
          <p:nvPicPr>
            <p:cNvPr id="17" name="object 17"/>
            <p:cNvPicPr/>
            <p:nvPr/>
          </p:nvPicPr>
          <p:blipFill>
            <a:blip r:embed="rId5" cstate="print"/>
            <a:stretch>
              <a:fillRect/>
            </a:stretch>
          </p:blipFill>
          <p:spPr>
            <a:xfrm>
              <a:off x="2057400" y="6777228"/>
              <a:ext cx="4343399" cy="2540507"/>
            </a:xfrm>
            <a:prstGeom prst="rect">
              <a:avLst/>
            </a:prstGeom>
          </p:spPr>
        </p:pic>
        <p:sp>
          <p:nvSpPr>
            <p:cNvPr id="18" name="object 18"/>
            <p:cNvSpPr/>
            <p:nvPr/>
          </p:nvSpPr>
          <p:spPr>
            <a:xfrm>
              <a:off x="4241292" y="7642860"/>
              <a:ext cx="1600200" cy="1675130"/>
            </a:xfrm>
            <a:custGeom>
              <a:avLst/>
              <a:gdLst/>
              <a:ahLst/>
              <a:cxnLst/>
              <a:rect l="l" t="t" r="r" b="b"/>
              <a:pathLst>
                <a:path w="1600200" h="1675129">
                  <a:moveTo>
                    <a:pt x="13716" y="0"/>
                  </a:moveTo>
                  <a:lnTo>
                    <a:pt x="1600200" y="0"/>
                  </a:lnTo>
                  <a:lnTo>
                    <a:pt x="1600200" y="376428"/>
                  </a:lnTo>
                  <a:lnTo>
                    <a:pt x="13716" y="376428"/>
                  </a:lnTo>
                  <a:lnTo>
                    <a:pt x="13716" y="0"/>
                  </a:lnTo>
                  <a:close/>
                </a:path>
                <a:path w="1600200" h="1675129">
                  <a:moveTo>
                    <a:pt x="0" y="1267968"/>
                  </a:moveTo>
                  <a:lnTo>
                    <a:pt x="1213103" y="1267968"/>
                  </a:lnTo>
                  <a:lnTo>
                    <a:pt x="1213103" y="1674876"/>
                  </a:lnTo>
                  <a:lnTo>
                    <a:pt x="0" y="1674876"/>
                  </a:lnTo>
                  <a:lnTo>
                    <a:pt x="0" y="1267968"/>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9" name="object 19" descr="Two-step verification enrollment - Email&#10;Step 3 icon tagging &quot;Verify&quot; email screenshot."/>
            <p:cNvSpPr/>
            <p:nvPr/>
          </p:nvSpPr>
          <p:spPr>
            <a:xfrm>
              <a:off x="6073901" y="6607302"/>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0" name="object 20"/>
            <p:cNvSpPr/>
            <p:nvPr/>
          </p:nvSpPr>
          <p:spPr>
            <a:xfrm>
              <a:off x="6073901" y="6607302"/>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1" name="object 21">
            <a:extLst>
              <a:ext uri="{C183D7F6-B498-43B3-948B-1728B52AA6E4}">
                <adec:decorative xmlns:adec="http://schemas.microsoft.com/office/drawing/2017/decorative" val="1"/>
              </a:ext>
            </a:extLst>
          </p:cNvPr>
          <p:cNvSpPr txBox="1"/>
          <p:nvPr/>
        </p:nvSpPr>
        <p:spPr>
          <a:xfrm>
            <a:off x="6179342" y="6630595"/>
            <a:ext cx="128270" cy="258404"/>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sp>
        <p:nvSpPr>
          <p:cNvPr id="22" name="object 22">
            <a:extLst>
              <a:ext uri="{C183D7F6-B498-43B3-948B-1728B52AA6E4}">
                <adec:decorative xmlns:adec="http://schemas.microsoft.com/office/drawing/2017/decorative" val="1"/>
              </a:ext>
            </a:extLst>
          </p:cNvPr>
          <p:cNvSpPr txBox="1"/>
          <p:nvPr/>
        </p:nvSpPr>
        <p:spPr>
          <a:xfrm>
            <a:off x="5546797" y="1988215"/>
            <a:ext cx="128270" cy="258404"/>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23" name="object 23"/>
          <p:cNvSpPr txBox="1"/>
          <p:nvPr/>
        </p:nvSpPr>
        <p:spPr>
          <a:xfrm>
            <a:off x="4241291" y="7386828"/>
            <a:ext cx="1923414" cy="137857"/>
          </a:xfrm>
          <a:prstGeom prst="rect">
            <a:avLst/>
          </a:prstGeom>
          <a:solidFill>
            <a:srgbClr val="FFFFFF"/>
          </a:solidFill>
        </p:spPr>
        <p:txBody>
          <a:bodyPr vert="horz" wrap="square" lIns="0" tIns="14604" rIns="0" bIns="0" rtlCol="0">
            <a:spAutoFit/>
          </a:bodyPr>
          <a:lstStyle/>
          <a:p>
            <a:pPr marL="90170">
              <a:lnSpc>
                <a:spcPct val="100000"/>
              </a:lnSpc>
              <a:spcBef>
                <a:spcPts val="114"/>
              </a:spcBef>
            </a:pPr>
            <a:r>
              <a:rPr sz="800" b="1" spc="-10" dirty="0">
                <a:solidFill>
                  <a:srgbClr val="0E3E75"/>
                </a:solidFill>
                <a:latin typeface="Source Sans Pro" panose="020B0503030403020204" pitchFamily="34" charset="0"/>
                <a:ea typeface="Source Sans Pro" panose="020B0503030403020204" pitchFamily="34" charset="0"/>
                <a:cs typeface="Calibri"/>
                <a:hlinkClick r:id="rId6"/>
              </a:rPr>
              <a:t>Test@Gmail.com</a:t>
            </a:r>
            <a:endParaRPr sz="800">
              <a:latin typeface="Source Sans Pro" panose="020B0503030403020204" pitchFamily="34" charset="0"/>
              <a:ea typeface="Source Sans Pro" panose="020B0503030403020204" pitchFamily="34" charset="0"/>
              <a:cs typeface="Calibri"/>
            </a:endParaRPr>
          </a:p>
        </p:txBody>
      </p:sp>
      <p:grpSp>
        <p:nvGrpSpPr>
          <p:cNvPr id="24" name="object 24" descr="Two-step verification enrollment - Email&#10;Step 3 icon "/>
          <p:cNvGrpSpPr/>
          <p:nvPr/>
        </p:nvGrpSpPr>
        <p:grpSpPr>
          <a:xfrm>
            <a:off x="178498" y="6190678"/>
            <a:ext cx="370205" cy="368935"/>
            <a:chOff x="178498" y="6190678"/>
            <a:chExt cx="370205" cy="368935"/>
          </a:xfrm>
        </p:grpSpPr>
        <p:sp>
          <p:nvSpPr>
            <p:cNvPr id="25" name="object 25"/>
            <p:cNvSpPr/>
            <p:nvPr/>
          </p:nvSpPr>
          <p:spPr>
            <a:xfrm>
              <a:off x="192786" y="6204965"/>
              <a:ext cx="341630" cy="340360"/>
            </a:xfrm>
            <a:custGeom>
              <a:avLst/>
              <a:gdLst/>
              <a:ahLst/>
              <a:cxnLst/>
              <a:rect l="l" t="t" r="r" b="b"/>
              <a:pathLst>
                <a:path w="341630" h="340359">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6" name="object 26"/>
            <p:cNvSpPr/>
            <p:nvPr/>
          </p:nvSpPr>
          <p:spPr>
            <a:xfrm>
              <a:off x="192786" y="6204965"/>
              <a:ext cx="341630" cy="340360"/>
            </a:xfrm>
            <a:custGeom>
              <a:avLst/>
              <a:gdLst/>
              <a:ahLst/>
              <a:cxnLst/>
              <a:rect l="l" t="t" r="r" b="b"/>
              <a:pathLst>
                <a:path w="341630" h="340359">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7" name="object 27">
            <a:extLst>
              <a:ext uri="{C183D7F6-B498-43B3-948B-1728B52AA6E4}">
                <adec:decorative xmlns:adec="http://schemas.microsoft.com/office/drawing/2017/decorative" val="1"/>
              </a:ext>
            </a:extLst>
          </p:cNvPr>
          <p:cNvSpPr txBox="1"/>
          <p:nvPr/>
        </p:nvSpPr>
        <p:spPr>
          <a:xfrm>
            <a:off x="298695" y="6227502"/>
            <a:ext cx="128270" cy="258404"/>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grpSp>
        <p:nvGrpSpPr>
          <p:cNvPr id="32" name="object 32">
            <a:extLst>
              <a:ext uri="{C183D7F6-B498-43B3-948B-1728B52AA6E4}">
                <adec:decorative xmlns:adec="http://schemas.microsoft.com/office/drawing/2017/decorative" val="1"/>
              </a:ext>
            </a:extLst>
          </p:cNvPr>
          <p:cNvGrpSpPr/>
          <p:nvPr/>
        </p:nvGrpSpPr>
        <p:grpSpPr>
          <a:xfrm>
            <a:off x="178498" y="1609534"/>
            <a:ext cx="370205" cy="370205"/>
            <a:chOff x="178498" y="1609534"/>
            <a:chExt cx="370205" cy="370205"/>
          </a:xfrm>
        </p:grpSpPr>
        <p:sp>
          <p:nvSpPr>
            <p:cNvPr id="33" name="object 33"/>
            <p:cNvSpPr/>
            <p:nvPr/>
          </p:nvSpPr>
          <p:spPr>
            <a:xfrm>
              <a:off x="192786" y="1623822"/>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4" name="object 34"/>
            <p:cNvSpPr/>
            <p:nvPr/>
          </p:nvSpPr>
          <p:spPr>
            <a:xfrm>
              <a:off x="192786" y="1623822"/>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5" name="object 35">
            <a:extLst>
              <a:ext uri="{C183D7F6-B498-43B3-948B-1728B52AA6E4}">
                <adec:decorative xmlns:adec="http://schemas.microsoft.com/office/drawing/2017/decorative" val="1"/>
              </a:ext>
            </a:extLst>
          </p:cNvPr>
          <p:cNvSpPr txBox="1"/>
          <p:nvPr/>
        </p:nvSpPr>
        <p:spPr>
          <a:xfrm>
            <a:off x="298695" y="1647393"/>
            <a:ext cx="128270" cy="258404"/>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39" name="object 27">
            <a:extLst>
              <a:ext uri="{FF2B5EF4-FFF2-40B4-BE49-F238E27FC236}">
                <a16:creationId xmlns:a16="http://schemas.microsoft.com/office/drawing/2014/main" id="{ACC731C7-280A-54FC-4DE4-6B159B72BF44}"/>
              </a:ext>
            </a:extLst>
          </p:cNvPr>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r>
              <a:rPr lang="en-US" spc="-25" dirty="0">
                <a:latin typeface="Source Sans Pro" panose="020B0503030403020204" pitchFamily="34" charset="0"/>
                <a:ea typeface="Source Sans Pro" panose="020B0503030403020204" pitchFamily="34" charset="0"/>
              </a:rPr>
              <a:t>24</a:t>
            </a:r>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812402"/>
          </a:xfrm>
          <a:prstGeom prst="rect">
            <a:avLst/>
          </a:prstGeom>
        </p:spPr>
        <p:txBody>
          <a:bodyPr vert="horz" wrap="square" lIns="0" tIns="12065" rIns="0" bIns="0" rtlCol="0">
            <a:spAutoFit/>
          </a:bodyPr>
          <a:lstStyle/>
          <a:p>
            <a:pPr marL="12700">
              <a:lnSpc>
                <a:spcPct val="100000"/>
              </a:lnSpc>
              <a:spcBef>
                <a:spcPts val="95"/>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lang="en-US"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EMAIL</a:t>
            </a:r>
            <a:r>
              <a:rPr lang="en-US" sz="2600" spc="-10" dirty="0">
                <a:latin typeface="Source Sans Pro" panose="020B0503030403020204" pitchFamily="34" charset="0"/>
                <a:ea typeface="Source Sans Pro" panose="020B0503030403020204" pitchFamily="34" charset="0"/>
              </a:rPr>
              <a:t> (2 of 2)</a:t>
            </a:r>
            <a:endParaRPr sz="2600" dirty="0">
              <a:latin typeface="Source Sans Pro" panose="020B0503030403020204" pitchFamily="34" charset="0"/>
              <a:ea typeface="Source Sans Pro" panose="020B0503030403020204" pitchFamily="34" charset="0"/>
            </a:endParaRPr>
          </a:p>
        </p:txBody>
      </p:sp>
      <p:grpSp>
        <p:nvGrpSpPr>
          <p:cNvPr id="10" name="object 10" descr="Step 4 icon, Two-step verification, email."/>
          <p:cNvGrpSpPr/>
          <p:nvPr/>
        </p:nvGrpSpPr>
        <p:grpSpPr>
          <a:xfrm>
            <a:off x="215074" y="2091118"/>
            <a:ext cx="370205" cy="370205"/>
            <a:chOff x="215074" y="2091118"/>
            <a:chExt cx="370205" cy="370205"/>
          </a:xfrm>
        </p:grpSpPr>
        <p:sp>
          <p:nvSpPr>
            <p:cNvPr id="11" name="object 11"/>
            <p:cNvSpPr/>
            <p:nvPr/>
          </p:nvSpPr>
          <p:spPr>
            <a:xfrm>
              <a:off x="229361" y="2105405"/>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2" name="object 12"/>
            <p:cNvSpPr/>
            <p:nvPr/>
          </p:nvSpPr>
          <p:spPr>
            <a:xfrm>
              <a:off x="229361" y="2105405"/>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3" name="object 13"/>
          <p:cNvSpPr txBox="1"/>
          <p:nvPr/>
        </p:nvSpPr>
        <p:spPr>
          <a:xfrm>
            <a:off x="333923" y="2130672"/>
            <a:ext cx="5859145" cy="1234312"/>
          </a:xfrm>
          <a:prstGeom prst="rect">
            <a:avLst/>
          </a:prstGeom>
        </p:spPr>
        <p:txBody>
          <a:bodyPr vert="horz" wrap="square" lIns="0" tIns="15240" rIns="0" bIns="0" rtlCol="0">
            <a:spAutoFit/>
          </a:bodyPr>
          <a:lstStyle/>
          <a:p>
            <a:pPr marL="364490" marR="5080" indent="-352425">
              <a:lnSpc>
                <a:spcPct val="98800"/>
              </a:lnSpc>
              <a:spcBef>
                <a:spcPts val="120"/>
              </a:spcBef>
              <a:tabLst>
                <a:tab pos="410209" algn="l"/>
              </a:tabLst>
            </a:pPr>
            <a:r>
              <a:rPr sz="1600" b="1" spc="-50" dirty="0">
                <a:solidFill>
                  <a:srgbClr val="FFFFFF"/>
                </a:solidFill>
                <a:latin typeface="Source Sans Pro" panose="020B0503030403020204" pitchFamily="34" charset="0"/>
                <a:ea typeface="Source Sans Pro" panose="020B0503030403020204" pitchFamily="34" charset="0"/>
                <a:cs typeface="Calibri"/>
              </a:rPr>
              <a:t>4</a:t>
            </a:r>
            <a:r>
              <a:rPr sz="1600" b="1" dirty="0">
                <a:solidFill>
                  <a:srgbClr val="FFFFFF"/>
                </a:solidFill>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Once</a:t>
            </a:r>
            <a:r>
              <a:rPr sz="2400" spc="-2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you</a:t>
            </a:r>
            <a:r>
              <a:rPr sz="2400" spc="-3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enter</a:t>
            </a:r>
            <a:r>
              <a:rPr sz="2400" spc="-3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and</a:t>
            </a:r>
            <a:r>
              <a:rPr sz="2400" spc="-67" baseline="1736" dirty="0">
                <a:latin typeface="Source Sans Pro" panose="020B0503030403020204" pitchFamily="34" charset="0"/>
                <a:ea typeface="Source Sans Pro" panose="020B0503030403020204" pitchFamily="34" charset="0"/>
                <a:cs typeface="Calibri"/>
              </a:rPr>
              <a:t> </a:t>
            </a:r>
            <a:r>
              <a:rPr sz="2400" spc="-30" baseline="1736" dirty="0">
                <a:latin typeface="Source Sans Pro" panose="020B0503030403020204" pitchFamily="34" charset="0"/>
                <a:ea typeface="Source Sans Pro" panose="020B0503030403020204" pitchFamily="34" charset="0"/>
                <a:cs typeface="Calibri"/>
              </a:rPr>
              <a:t>verify,</a:t>
            </a:r>
            <a:r>
              <a:rPr sz="2400" spc="-3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you</a:t>
            </a:r>
            <a:r>
              <a:rPr sz="2400" spc="-3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will</a:t>
            </a:r>
            <a:r>
              <a:rPr sz="2400" spc="-60"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see</a:t>
            </a:r>
            <a:r>
              <a:rPr sz="2400" spc="-22"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this</a:t>
            </a:r>
            <a:r>
              <a:rPr sz="2400" spc="-6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page</a:t>
            </a:r>
            <a:r>
              <a:rPr sz="2400" spc="-67" baseline="1736" dirty="0">
                <a:latin typeface="Source Sans Pro" panose="020B0503030403020204" pitchFamily="34" charset="0"/>
                <a:ea typeface="Source Sans Pro" panose="020B0503030403020204" pitchFamily="34" charset="0"/>
                <a:cs typeface="Calibri"/>
              </a:rPr>
              <a:t> </a:t>
            </a:r>
            <a:r>
              <a:rPr sz="2400" baseline="1736" dirty="0">
                <a:latin typeface="Source Sans Pro" panose="020B0503030403020204" pitchFamily="34" charset="0"/>
                <a:ea typeface="Source Sans Pro" panose="020B0503030403020204" pitchFamily="34" charset="0"/>
                <a:cs typeface="Calibri"/>
              </a:rPr>
              <a:t>showing</a:t>
            </a:r>
            <a:r>
              <a:rPr sz="2400" spc="-30" baseline="1736" dirty="0">
                <a:latin typeface="Source Sans Pro" panose="020B0503030403020204" pitchFamily="34" charset="0"/>
                <a:ea typeface="Source Sans Pro" panose="020B0503030403020204" pitchFamily="34" charset="0"/>
                <a:cs typeface="Calibri"/>
              </a:rPr>
              <a:t> that</a:t>
            </a:r>
            <a:r>
              <a:rPr sz="2400" spc="750" baseline="1736"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1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successfully</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added</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email</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of</a:t>
            </a:r>
            <a:r>
              <a:rPr sz="1600" spc="-15"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verification.</a:t>
            </a:r>
            <a:r>
              <a:rPr sz="1600" spc="-5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You </a:t>
            </a:r>
            <a:r>
              <a:rPr sz="1600" dirty="0">
                <a:latin typeface="Source Sans Pro" panose="020B0503030403020204" pitchFamily="34" charset="0"/>
                <a:ea typeface="Source Sans Pro" panose="020B0503030403020204" pitchFamily="34" charset="0"/>
                <a:cs typeface="Calibri"/>
              </a:rPr>
              <a:t>may</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3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“Add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additional</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if</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not</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yet</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enrolled</a:t>
            </a:r>
            <a:r>
              <a:rPr sz="1600" spc="-35"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in </a:t>
            </a:r>
            <a:r>
              <a:rPr sz="1600" dirty="0">
                <a:latin typeface="Source Sans Pro" panose="020B0503030403020204" pitchFamily="34" charset="0"/>
                <a:ea typeface="Source Sans Pro" panose="020B0503030403020204" pitchFamily="34" charset="0"/>
                <a:cs typeface="Calibri"/>
              </a:rPr>
              <a:t>two</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methods</a:t>
            </a:r>
            <a:r>
              <a:rPr lang="en-US" sz="1600" dirty="0">
                <a:latin typeface="Source Sans Pro" panose="020B0503030403020204" pitchFamily="34" charset="0"/>
                <a:ea typeface="Source Sans Pro" panose="020B0503030403020204" pitchFamily="34" charset="0"/>
                <a:cs typeface="Calibri"/>
              </a:rPr>
              <a:t>.</a:t>
            </a:r>
            <a:r>
              <a:rPr sz="1600" spc="-25" dirty="0">
                <a:latin typeface="Source Sans Pro" panose="020B0503030403020204" pitchFamily="34" charset="0"/>
                <a:ea typeface="Source Sans Pro" panose="020B0503030403020204" pitchFamily="34" charset="0"/>
                <a:cs typeface="Calibri"/>
              </a:rPr>
              <a:t> </a:t>
            </a:r>
            <a:r>
              <a:rPr lang="en-US" sz="1600" spc="-25" dirty="0">
                <a:latin typeface="Source Sans Pro" panose="020B0503030403020204" pitchFamily="34" charset="0"/>
                <a:ea typeface="Source Sans Pro" panose="020B0503030403020204" pitchFamily="34" charset="0"/>
                <a:cs typeface="Calibri"/>
              </a:rPr>
              <a:t>S</a:t>
            </a:r>
            <a:r>
              <a:rPr sz="1600" dirty="0">
                <a:latin typeface="Source Sans Pro" panose="020B0503030403020204" pitchFamily="34" charset="0"/>
                <a:ea typeface="Source Sans Pro" panose="020B0503030403020204" pitchFamily="34" charset="0"/>
                <a:cs typeface="Calibri"/>
              </a:rPr>
              <a:t>elect</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“Done”</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if</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already</a:t>
            </a:r>
            <a:r>
              <a:rPr sz="1600" spc="-40" dirty="0">
                <a:latin typeface="Source Sans Pro" panose="020B0503030403020204" pitchFamily="34" charset="0"/>
                <a:ea typeface="Source Sans Pro" panose="020B0503030403020204" pitchFamily="34" charset="0"/>
                <a:cs typeface="Calibri"/>
              </a:rPr>
              <a:t> </a:t>
            </a:r>
            <a:r>
              <a:rPr lang="en-US" sz="1600" dirty="0">
                <a:latin typeface="Source Sans Pro" panose="020B0503030403020204" pitchFamily="34" charset="0"/>
                <a:ea typeface="Source Sans Pro" panose="020B0503030403020204" pitchFamily="34" charset="0"/>
                <a:cs typeface="Calibri"/>
              </a:rPr>
              <a:t>set up another method</a:t>
            </a:r>
            <a:r>
              <a:rPr sz="1600" spc="-25"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p:txBody>
      </p:sp>
      <p:grpSp>
        <p:nvGrpSpPr>
          <p:cNvPr id="3" name="object 3" descr="Two-step verification, email&#10;Step 4 screenshot of successful email verification."/>
          <p:cNvGrpSpPr/>
          <p:nvPr/>
        </p:nvGrpSpPr>
        <p:grpSpPr>
          <a:xfrm>
            <a:off x="413321" y="3755326"/>
            <a:ext cx="6490335" cy="4047490"/>
            <a:chOff x="413321" y="3755326"/>
            <a:chExt cx="6490335" cy="4047490"/>
          </a:xfrm>
        </p:grpSpPr>
        <p:pic>
          <p:nvPicPr>
            <p:cNvPr id="4" name="object 4">
              <a:extLst>
                <a:ext uri="{C183D7F6-B498-43B3-948B-1728B52AA6E4}">
                  <adec:decorative xmlns:adec="http://schemas.microsoft.com/office/drawing/2017/decorative" val="1"/>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7971" y="4095053"/>
              <a:ext cx="6220955" cy="3473130"/>
            </a:xfrm>
            <a:prstGeom prst="rect">
              <a:avLst/>
            </a:prstGeom>
          </p:spPr>
        </p:pic>
        <p:sp>
          <p:nvSpPr>
            <p:cNvPr id="5" name="object 5"/>
            <p:cNvSpPr/>
            <p:nvPr/>
          </p:nvSpPr>
          <p:spPr>
            <a:xfrm>
              <a:off x="443483" y="6902196"/>
              <a:ext cx="6405880" cy="870585"/>
            </a:xfrm>
            <a:custGeom>
              <a:avLst/>
              <a:gdLst/>
              <a:ahLst/>
              <a:cxnLst/>
              <a:rect l="l" t="t" r="r" b="b"/>
              <a:pathLst>
                <a:path w="6405880" h="870584">
                  <a:moveTo>
                    <a:pt x="0" y="0"/>
                  </a:moveTo>
                  <a:lnTo>
                    <a:pt x="6405371" y="0"/>
                  </a:lnTo>
                  <a:lnTo>
                    <a:pt x="6405371" y="870203"/>
                  </a:lnTo>
                  <a:lnTo>
                    <a:pt x="0" y="870203"/>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descr="Step 4 icon, two-step verification, email. Icon tags screenshot of this step"/>
            <p:cNvSpPr/>
            <p:nvPr/>
          </p:nvSpPr>
          <p:spPr>
            <a:xfrm>
              <a:off x="6547866" y="3769614"/>
              <a:ext cx="341630" cy="340360"/>
            </a:xfrm>
            <a:custGeom>
              <a:avLst/>
              <a:gdLst/>
              <a:ahLst/>
              <a:cxnLst/>
              <a:rect l="l" t="t" r="r" b="b"/>
              <a:pathLst>
                <a:path w="341629" h="340360">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6547866" y="3769614"/>
              <a:ext cx="341630" cy="340360"/>
            </a:xfrm>
            <a:custGeom>
              <a:avLst/>
              <a:gdLst/>
              <a:ahLst/>
              <a:cxnLst/>
              <a:rect l="l" t="t" r="r" b="b"/>
              <a:pathLst>
                <a:path w="341629" h="340360">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8" name="object 8"/>
          <p:cNvSpPr txBox="1"/>
          <p:nvPr/>
        </p:nvSpPr>
        <p:spPr>
          <a:xfrm>
            <a:off x="6652982" y="3789451"/>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a:latin typeface="Source Sans Pro" panose="020B0503030403020204" pitchFamily="34" charset="0"/>
              <a:ea typeface="Source Sans Pro" panose="020B0503030403020204" pitchFamily="34" charset="0"/>
              <a:cs typeface="Calibri"/>
            </a:endParaRPr>
          </a:p>
        </p:txBody>
      </p:sp>
      <p:sp>
        <p:nvSpPr>
          <p:cNvPr id="9" name="object 9"/>
          <p:cNvSpPr txBox="1"/>
          <p:nvPr/>
        </p:nvSpPr>
        <p:spPr>
          <a:xfrm>
            <a:off x="3732276" y="4617720"/>
            <a:ext cx="1877695" cy="165430"/>
          </a:xfrm>
          <a:prstGeom prst="rect">
            <a:avLst/>
          </a:prstGeom>
          <a:solidFill>
            <a:srgbClr val="FFFFFF"/>
          </a:solidFill>
        </p:spPr>
        <p:txBody>
          <a:bodyPr vert="horz" wrap="square" lIns="0" tIns="41910" rIns="0" bIns="0" rtlCol="0">
            <a:spAutoFit/>
          </a:bodyPr>
          <a:lstStyle/>
          <a:p>
            <a:pPr marL="90170">
              <a:lnSpc>
                <a:spcPct val="100000"/>
              </a:lnSpc>
              <a:spcBef>
                <a:spcPts val="330"/>
              </a:spcBef>
            </a:pPr>
            <a:r>
              <a:rPr sz="800" b="1" spc="-10" dirty="0">
                <a:solidFill>
                  <a:srgbClr val="0E3E75"/>
                </a:solidFill>
                <a:latin typeface="Source Sans Pro" panose="020B0503030403020204" pitchFamily="34" charset="0"/>
                <a:ea typeface="Source Sans Pro" panose="020B0503030403020204" pitchFamily="34" charset="0"/>
                <a:cs typeface="Calibri"/>
                <a:hlinkClick r:id="rId4"/>
              </a:rPr>
              <a:t>Test@Gmail.com</a:t>
            </a:r>
            <a:endParaRPr sz="800">
              <a:latin typeface="Source Sans Pro" panose="020B0503030403020204" pitchFamily="34" charset="0"/>
              <a:ea typeface="Source Sans Pro" panose="020B0503030403020204" pitchFamily="34" charset="0"/>
              <a:cs typeface="Calibri"/>
            </a:endParaRPr>
          </a:p>
        </p:txBody>
      </p:sp>
      <p:sp>
        <p:nvSpPr>
          <p:cNvPr id="14" name="object 14">
            <a:extLst>
              <a:ext uri="{C183D7F6-B498-43B3-948B-1728B52AA6E4}">
                <adec:decorative xmlns:adec="http://schemas.microsoft.com/office/drawing/2017/decorative" val="1"/>
              </a:ext>
            </a:extLst>
          </p:cNvPr>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6" name="object 16"/>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25</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0"/>
              </a:ext>
            </a:extLst>
          </p:cNvPr>
          <p:cNvSpPr txBox="1">
            <a:spLocks noGrp="1"/>
          </p:cNvSpPr>
          <p:nvPr>
            <p:ph type="ctrTitle"/>
          </p:nvPr>
        </p:nvSpPr>
        <p:spPr>
          <a:xfrm>
            <a:off x="807436" y="3601025"/>
            <a:ext cx="5700326" cy="1244571"/>
          </a:xfrm>
          <a:prstGeom prst="rect">
            <a:avLst/>
          </a:prstGeom>
        </p:spPr>
        <p:txBody>
          <a:bodyPr vert="horz" wrap="square" lIns="0" tIns="13335" rIns="0" bIns="0" rtlCol="0">
            <a:spAutoFit/>
          </a:bodyPr>
          <a:lstStyle/>
          <a:p>
            <a:pPr marL="13335">
              <a:lnSpc>
                <a:spcPct val="100000"/>
              </a:lnSpc>
              <a:spcBef>
                <a:spcPts val="105"/>
              </a:spcBef>
            </a:pPr>
            <a:r>
              <a:rPr sz="8000" dirty="0">
                <a:solidFill>
                  <a:srgbClr val="0E3E75"/>
                </a:solidFill>
                <a:latin typeface="Source Sans Pro" panose="020B0503030403020204" pitchFamily="34" charset="0"/>
                <a:ea typeface="Source Sans Pro" panose="020B0503030403020204" pitchFamily="34" charset="0"/>
              </a:rPr>
              <a:t>PHONE</a:t>
            </a:r>
            <a:r>
              <a:rPr sz="8000" spc="-70" dirty="0">
                <a:solidFill>
                  <a:srgbClr val="0E3E75"/>
                </a:solidFill>
                <a:latin typeface="Source Sans Pro" panose="020B0503030403020204" pitchFamily="34" charset="0"/>
                <a:ea typeface="Source Sans Pro" panose="020B0503030403020204" pitchFamily="34" charset="0"/>
              </a:rPr>
              <a:t> </a:t>
            </a:r>
            <a:r>
              <a:rPr sz="8000" spc="-20" dirty="0">
                <a:solidFill>
                  <a:srgbClr val="0E3E75"/>
                </a:solidFill>
                <a:latin typeface="Source Sans Pro" panose="020B0503030403020204" pitchFamily="34" charset="0"/>
                <a:ea typeface="Source Sans Pro" panose="020B0503030403020204" pitchFamily="34" charset="0"/>
              </a:rPr>
              <a:t>CALL</a:t>
            </a:r>
            <a:endParaRPr sz="8000" dirty="0">
              <a:latin typeface="Source Sans Pro" panose="020B0503030403020204" pitchFamily="34" charset="0"/>
              <a:ea typeface="Source Sans Pro" panose="020B0503030403020204" pitchFamily="34" charset="0"/>
            </a:endParaRPr>
          </a:p>
        </p:txBody>
      </p:sp>
      <p:sp>
        <p:nvSpPr>
          <p:cNvPr id="3" name="object 3">
            <a:extLst>
              <a:ext uri="{C183D7F6-B498-43B3-948B-1728B52AA6E4}">
                <adec:decorative xmlns:adec="http://schemas.microsoft.com/office/drawing/2017/decorative" val="0"/>
              </a:ext>
            </a:extLst>
          </p:cNvPr>
          <p:cNvSpPr txBox="1"/>
          <p:nvPr/>
        </p:nvSpPr>
        <p:spPr>
          <a:xfrm>
            <a:off x="860454" y="5192081"/>
            <a:ext cx="5593715" cy="381515"/>
          </a:xfrm>
          <a:prstGeom prst="rect">
            <a:avLst/>
          </a:prstGeom>
        </p:spPr>
        <p:txBody>
          <a:bodyPr vert="horz" wrap="square" lIns="0" tIns="12065" rIns="0" bIns="0" rtlCol="0">
            <a:spAutoFit/>
          </a:bodyPr>
          <a:lstStyle/>
          <a:p>
            <a:pPr marL="12700">
              <a:lnSpc>
                <a:spcPct val="100000"/>
              </a:lnSpc>
              <a:spcBef>
                <a:spcPts val="95"/>
              </a:spcBef>
            </a:pPr>
            <a:r>
              <a:rPr sz="2400" spc="-25" dirty="0">
                <a:solidFill>
                  <a:srgbClr val="0E3E75"/>
                </a:solidFill>
                <a:latin typeface="Source Sans Pro" panose="020B0503030403020204" pitchFamily="34" charset="0"/>
                <a:ea typeface="Source Sans Pro" panose="020B0503030403020204" pitchFamily="34" charset="0"/>
                <a:cs typeface="Calibri"/>
              </a:rPr>
              <a:t>2-</a:t>
            </a:r>
            <a:r>
              <a:rPr sz="2400" dirty="0">
                <a:solidFill>
                  <a:srgbClr val="0E3E75"/>
                </a:solidFill>
                <a:latin typeface="Source Sans Pro" panose="020B0503030403020204" pitchFamily="34" charset="0"/>
                <a:ea typeface="Source Sans Pro" panose="020B0503030403020204" pitchFamily="34" charset="0"/>
                <a:cs typeface="Calibri"/>
              </a:rPr>
              <a:t>Step</a:t>
            </a:r>
            <a:r>
              <a:rPr sz="2400" spc="-80" dirty="0">
                <a:solidFill>
                  <a:srgbClr val="0E3E75"/>
                </a:solidFill>
                <a:latin typeface="Source Sans Pro" panose="020B0503030403020204" pitchFamily="34" charset="0"/>
                <a:ea typeface="Source Sans Pro" panose="020B0503030403020204" pitchFamily="34" charset="0"/>
                <a:cs typeface="Calibri"/>
              </a:rPr>
              <a:t> </a:t>
            </a:r>
            <a:r>
              <a:rPr sz="2400" spc="-20" dirty="0">
                <a:solidFill>
                  <a:srgbClr val="0E3E75"/>
                </a:solidFill>
                <a:latin typeface="Source Sans Pro" panose="020B0503030403020204" pitchFamily="34" charset="0"/>
                <a:ea typeface="Source Sans Pro" panose="020B0503030403020204" pitchFamily="34" charset="0"/>
                <a:cs typeface="Calibri"/>
              </a:rPr>
              <a:t>Verification</a:t>
            </a:r>
            <a:r>
              <a:rPr sz="2400" spc="-85" dirty="0">
                <a:solidFill>
                  <a:srgbClr val="0E3E75"/>
                </a:solidFill>
                <a:latin typeface="Source Sans Pro" panose="020B0503030403020204" pitchFamily="34" charset="0"/>
                <a:ea typeface="Source Sans Pro" panose="020B0503030403020204" pitchFamily="34" charset="0"/>
                <a:cs typeface="Calibri"/>
              </a:rPr>
              <a:t> </a:t>
            </a:r>
            <a:r>
              <a:rPr sz="2400" dirty="0">
                <a:solidFill>
                  <a:srgbClr val="0E3E75"/>
                </a:solidFill>
                <a:latin typeface="Source Sans Pro" panose="020B0503030403020204" pitchFamily="34" charset="0"/>
                <a:ea typeface="Source Sans Pro" panose="020B0503030403020204" pitchFamily="34" charset="0"/>
                <a:cs typeface="Calibri"/>
              </a:rPr>
              <a:t>Enrollment</a:t>
            </a:r>
            <a:r>
              <a:rPr sz="2400" spc="-65" dirty="0">
                <a:solidFill>
                  <a:srgbClr val="0E3E75"/>
                </a:solidFill>
                <a:latin typeface="Source Sans Pro" panose="020B0503030403020204" pitchFamily="34" charset="0"/>
                <a:ea typeface="Source Sans Pro" panose="020B0503030403020204" pitchFamily="34" charset="0"/>
                <a:cs typeface="Calibri"/>
              </a:rPr>
              <a:t> </a:t>
            </a:r>
            <a:r>
              <a:rPr sz="2400" spc="-10" dirty="0">
                <a:solidFill>
                  <a:srgbClr val="0E3E75"/>
                </a:solidFill>
                <a:latin typeface="Source Sans Pro" panose="020B0503030403020204" pitchFamily="34" charset="0"/>
                <a:ea typeface="Source Sans Pro" panose="020B0503030403020204" pitchFamily="34" charset="0"/>
                <a:cs typeface="Calibri"/>
              </a:rPr>
              <a:t>Method</a:t>
            </a:r>
            <a:endParaRPr sz="2400" dirty="0">
              <a:latin typeface="Source Sans Pro" panose="020B0503030403020204" pitchFamily="34" charset="0"/>
              <a:ea typeface="Source Sans Pro" panose="020B0503030403020204" pitchFamily="34" charset="0"/>
              <a:cs typeface="Calibri"/>
            </a:endParaRPr>
          </a:p>
        </p:txBody>
      </p:sp>
      <p:sp>
        <p:nvSpPr>
          <p:cNvPr id="4" name="object 4">
            <a:extLst>
              <a:ext uri="{C183D7F6-B498-43B3-948B-1728B52AA6E4}">
                <adec:decorative xmlns:adec="http://schemas.microsoft.com/office/drawing/2017/decorative" val="1"/>
              </a:ext>
            </a:extLst>
          </p:cNvPr>
          <p:cNvSpPr/>
          <p:nvPr/>
        </p:nvSpPr>
        <p:spPr>
          <a:xfrm>
            <a:off x="706373" y="3368802"/>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5" name="object 5">
            <a:extLst>
              <a:ext uri="{C183D7F6-B498-43B3-948B-1728B52AA6E4}">
                <adec:decorative xmlns:adec="http://schemas.microsoft.com/office/drawing/2017/decorative" val="1"/>
              </a:ext>
            </a:extLst>
          </p:cNvPr>
          <p:cNvSpPr/>
          <p:nvPr/>
        </p:nvSpPr>
        <p:spPr>
          <a:xfrm>
            <a:off x="706373" y="6169914"/>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255198"/>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600" spc="-25" dirty="0">
                <a:latin typeface="Source Sans Pro" panose="020B0503030403020204" pitchFamily="34" charset="0"/>
                <a:ea typeface="Source Sans Pro" panose="020B0503030403020204" pitchFamily="34" charset="0"/>
              </a:rPr>
              <a:t>26</a:t>
            </a:fld>
            <a:endParaRPr sz="1600"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1270" y="-6350"/>
            <a:ext cx="7320280" cy="1529080"/>
            <a:chOff x="1270" y="-6350"/>
            <a:chExt cx="7320280" cy="1529080"/>
          </a:xfrm>
        </p:grpSpPr>
        <p:sp>
          <p:nvSpPr>
            <p:cNvPr id="4" name="object 4"/>
            <p:cNvSpPr/>
            <p:nvPr/>
          </p:nvSpPr>
          <p:spPr>
            <a:xfrm>
              <a:off x="7620" y="0"/>
              <a:ext cx="7307580" cy="1516380"/>
            </a:xfrm>
            <a:custGeom>
              <a:avLst/>
              <a:gdLst/>
              <a:ahLst/>
              <a:cxnLst/>
              <a:rect l="l" t="t" r="r" b="b"/>
              <a:pathLst>
                <a:path w="7307580" h="1516380">
                  <a:moveTo>
                    <a:pt x="7307580" y="0"/>
                  </a:moveTo>
                  <a:lnTo>
                    <a:pt x="0" y="0"/>
                  </a:lnTo>
                  <a:lnTo>
                    <a:pt x="0" y="1516379"/>
                  </a:lnTo>
                  <a:lnTo>
                    <a:pt x="7307580" y="1516379"/>
                  </a:lnTo>
                  <a:lnTo>
                    <a:pt x="7307580" y="0"/>
                  </a:lnTo>
                  <a:close/>
                </a:path>
              </a:pathLst>
            </a:custGeom>
            <a:solidFill>
              <a:srgbClr val="1A519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2" name="object 12"/>
          <p:cNvSpPr txBox="1">
            <a:spLocks noGrp="1"/>
          </p:cNvSpPr>
          <p:nvPr>
            <p:ph type="title"/>
          </p:nvPr>
        </p:nvSpPr>
        <p:spPr>
          <a:xfrm>
            <a:off x="300982" y="90409"/>
            <a:ext cx="6613633" cy="1288494"/>
          </a:xfrm>
          <a:prstGeom prst="rect">
            <a:avLst/>
          </a:prstGeom>
        </p:spPr>
        <p:txBody>
          <a:bodyPr vert="horz" wrap="square" lIns="0" tIns="59690" rIns="0" bIns="0" rtlCol="0" anchor="t">
            <a:spAutoFit/>
          </a:bodyPr>
          <a:lstStyle/>
          <a:p>
            <a:pPr marL="12700" marR="5080">
              <a:lnSpc>
                <a:spcPct val="163302"/>
              </a:lnSpc>
              <a:spcBef>
                <a:spcPts val="470"/>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PHONE </a:t>
            </a:r>
            <a:r>
              <a:rPr sz="2600" spc="-20" dirty="0">
                <a:latin typeface="Source Sans Pro" panose="020B0503030403020204" pitchFamily="34" charset="0"/>
                <a:ea typeface="Source Sans Pro" panose="020B0503030403020204" pitchFamily="34" charset="0"/>
              </a:rPr>
              <a:t>CALL</a:t>
            </a:r>
            <a:r>
              <a:rPr lang="en-US" sz="2600" spc="-20" dirty="0">
                <a:latin typeface="Source Sans Pro" panose="020B0503030403020204" pitchFamily="34" charset="0"/>
                <a:ea typeface="Source Sans Pro" panose="020B0503030403020204" pitchFamily="34" charset="0"/>
              </a:rPr>
              <a:t> (1 of 2)</a:t>
            </a:r>
            <a:endParaRPr lang="en-US" sz="2600" dirty="0">
              <a:latin typeface="Source Sans Pro" panose="020B0503030403020204" pitchFamily="34" charset="0"/>
              <a:ea typeface="Source Sans Pro" panose="020B0503030403020204" pitchFamily="34" charset="0"/>
            </a:endParaRPr>
          </a:p>
        </p:txBody>
      </p:sp>
      <p:sp>
        <p:nvSpPr>
          <p:cNvPr id="13" name="object 13"/>
          <p:cNvSpPr txBox="1"/>
          <p:nvPr/>
        </p:nvSpPr>
        <p:spPr>
          <a:xfrm>
            <a:off x="685811" y="1602957"/>
            <a:ext cx="3809989"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Source Sans Pro" panose="020B0503030403020204" pitchFamily="34" charset="0"/>
                <a:ea typeface="Source Sans Pro" panose="020B0503030403020204" pitchFamily="34" charset="0"/>
                <a:cs typeface="Calibri"/>
              </a:rPr>
              <a:t>Select</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“New number” highlighted</a:t>
            </a:r>
            <a:r>
              <a:rPr sz="1600" spc="-6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in</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blue.</a:t>
            </a:r>
            <a:endParaRPr sz="1600" dirty="0">
              <a:latin typeface="Source Sans Pro" panose="020B0503030403020204" pitchFamily="34" charset="0"/>
              <a:ea typeface="Source Sans Pro" panose="020B0503030403020204" pitchFamily="34" charset="0"/>
              <a:cs typeface="Calibri"/>
            </a:endParaRPr>
          </a:p>
        </p:txBody>
      </p:sp>
      <p:sp>
        <p:nvSpPr>
          <p:cNvPr id="25" name="object 25"/>
          <p:cNvSpPr txBox="1"/>
          <p:nvPr/>
        </p:nvSpPr>
        <p:spPr>
          <a:xfrm>
            <a:off x="621394" y="2868474"/>
            <a:ext cx="5972810" cy="1522468"/>
          </a:xfrm>
          <a:prstGeom prst="rect">
            <a:avLst/>
          </a:prstGeom>
        </p:spPr>
        <p:txBody>
          <a:bodyPr vert="horz" wrap="square" lIns="0" tIns="97790" rIns="0" bIns="0" rtlCol="0" anchor="t">
            <a:spAutoFit/>
          </a:bodyPr>
          <a:lstStyle/>
          <a:p>
            <a:pPr marL="12700">
              <a:lnSpc>
                <a:spcPct val="100000"/>
              </a:lnSpc>
              <a:spcBef>
                <a:spcPts val="770"/>
              </a:spcBef>
            </a:pPr>
            <a:r>
              <a:rPr sz="1600" dirty="0">
                <a:latin typeface="Source Sans Pro" panose="020B0503030403020204" pitchFamily="34" charset="0"/>
                <a:ea typeface="Source Sans Pro" panose="020B0503030403020204" pitchFamily="34" charset="0"/>
                <a:cs typeface="Calibri"/>
              </a:rPr>
              <a:t>Enter</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your</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phone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number</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“Call</a:t>
            </a:r>
            <a:r>
              <a:rPr sz="1600" spc="-55" dirty="0">
                <a:latin typeface="Source Sans Pro" panose="020B0503030403020204" pitchFamily="34" charset="0"/>
                <a:ea typeface="Source Sans Pro" panose="020B0503030403020204" pitchFamily="34" charset="0"/>
                <a:cs typeface="Calibri"/>
              </a:rPr>
              <a:t> </a:t>
            </a:r>
            <a:r>
              <a:rPr sz="1600" spc="-20" dirty="0">
                <a:latin typeface="Source Sans Pro" panose="020B0503030403020204" pitchFamily="34" charset="0"/>
                <a:ea typeface="Source Sans Pro" panose="020B0503030403020204" pitchFamily="34" charset="0"/>
                <a:cs typeface="Calibri"/>
              </a:rPr>
              <a:t>me</a:t>
            </a:r>
            <a:r>
              <a:rPr lang="en-US" sz="1600" spc="-20" dirty="0">
                <a:latin typeface="Source Sans Pro" panose="020B0503030403020204" pitchFamily="34" charset="0"/>
                <a:ea typeface="Source Sans Pro" panose="020B0503030403020204" pitchFamily="34" charset="0"/>
                <a:cs typeface="Calibri"/>
              </a:rPr>
              <a:t>.</a:t>
            </a:r>
            <a:r>
              <a:rPr sz="1600" spc="-20" dirty="0">
                <a:latin typeface="Source Sans Pro" panose="020B0503030403020204" pitchFamily="34" charset="0"/>
                <a:ea typeface="Source Sans Pro" panose="020B0503030403020204" pitchFamily="34" charset="0"/>
                <a:cs typeface="Calibri"/>
              </a:rPr>
              <a:t>”</a:t>
            </a:r>
            <a:endParaRPr sz="1600" dirty="0">
              <a:latin typeface="Source Sans Pro" panose="020B0503030403020204" pitchFamily="34" charset="0"/>
              <a:ea typeface="Source Sans Pro" panose="020B0503030403020204" pitchFamily="34" charset="0"/>
              <a:cs typeface="Calibri"/>
            </a:endParaRPr>
          </a:p>
          <a:p>
            <a:pPr marL="76835" marR="5080">
              <a:lnSpc>
                <a:spcPct val="100000"/>
              </a:lnSpc>
              <a:spcBef>
                <a:spcPts val="595"/>
              </a:spcBef>
            </a:pPr>
            <a:r>
              <a:rPr sz="1600" b="1" dirty="0">
                <a:solidFill>
                  <a:srgbClr val="0E3F75"/>
                </a:solidFill>
                <a:latin typeface="Source Sans Pro" panose="020B0503030403020204" pitchFamily="34" charset="0"/>
                <a:ea typeface="Source Sans Pro" panose="020B0503030403020204" pitchFamily="34" charset="0"/>
                <a:cs typeface="Calibri"/>
              </a:rPr>
              <a:t>Note</a:t>
            </a:r>
            <a:r>
              <a:rPr sz="1600" dirty="0">
                <a:solidFill>
                  <a:srgbClr val="0E3F75"/>
                </a:solidFill>
                <a:latin typeface="Source Sans Pro" panose="020B0503030403020204" pitchFamily="34" charset="0"/>
                <a:ea typeface="Source Sans Pro" panose="020B0503030403020204" pitchFamily="34" charset="0"/>
                <a:cs typeface="Calibri"/>
              </a:rPr>
              <a:t>:</a:t>
            </a:r>
            <a:r>
              <a:rPr sz="1600" spc="-35" dirty="0">
                <a:solidFill>
                  <a:srgbClr val="0E3F75"/>
                </a:solidFill>
                <a:latin typeface="Source Sans Pro" panose="020B0503030403020204" pitchFamily="34" charset="0"/>
                <a:ea typeface="Source Sans Pro" panose="020B0503030403020204" pitchFamily="34" charset="0"/>
                <a:cs typeface="Calibri"/>
              </a:rPr>
              <a:t> </a:t>
            </a:r>
            <a:r>
              <a:rPr lang="en-US" sz="1600" spc="-3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If</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the</a:t>
            </a:r>
            <a:r>
              <a:rPr sz="1600" spc="-1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same</a:t>
            </a:r>
            <a:r>
              <a:rPr sz="1600" spc="-3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phone</a:t>
            </a:r>
            <a:r>
              <a:rPr sz="1600" spc="-2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number</a:t>
            </a:r>
            <a:r>
              <a:rPr sz="1600" spc="-1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is</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entered</a:t>
            </a:r>
            <a:r>
              <a:rPr sz="1600" spc="-1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for</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more</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than</a:t>
            </a:r>
            <a:r>
              <a:rPr sz="1600" spc="-2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one</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spc="-10" dirty="0">
                <a:solidFill>
                  <a:srgbClr val="0E3F75"/>
                </a:solidFill>
                <a:latin typeface="Source Sans Pro" panose="020B0503030403020204" pitchFamily="34" charset="0"/>
                <a:ea typeface="Source Sans Pro" panose="020B0503030403020204" pitchFamily="34" charset="0"/>
                <a:cs typeface="Calibri"/>
              </a:rPr>
              <a:t>2-</a:t>
            </a:r>
            <a:r>
              <a:rPr sz="1600" dirty="0">
                <a:solidFill>
                  <a:srgbClr val="0E3F75"/>
                </a:solidFill>
                <a:latin typeface="Source Sans Pro" panose="020B0503030403020204" pitchFamily="34" charset="0"/>
                <a:ea typeface="Source Sans Pro" panose="020B0503030403020204" pitchFamily="34" charset="0"/>
                <a:cs typeface="Calibri"/>
              </a:rPr>
              <a:t>Step</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spc="-10" dirty="0">
                <a:solidFill>
                  <a:srgbClr val="0E3F75"/>
                </a:solidFill>
                <a:latin typeface="Source Sans Pro" panose="020B0503030403020204" pitchFamily="34" charset="0"/>
                <a:ea typeface="Source Sans Pro" panose="020B0503030403020204" pitchFamily="34" charset="0"/>
                <a:cs typeface="Calibri"/>
              </a:rPr>
              <a:t>Verification </a:t>
            </a:r>
            <a:r>
              <a:rPr sz="1600" dirty="0">
                <a:solidFill>
                  <a:srgbClr val="0E3F75"/>
                </a:solidFill>
                <a:latin typeface="Source Sans Pro" panose="020B0503030403020204" pitchFamily="34" charset="0"/>
                <a:ea typeface="Source Sans Pro" panose="020B0503030403020204" pitchFamily="34" charset="0"/>
                <a:cs typeface="Calibri"/>
              </a:rPr>
              <a:t>options,</a:t>
            </a:r>
            <a:r>
              <a:rPr sz="1600" spc="-2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you</a:t>
            </a:r>
            <a:r>
              <a:rPr sz="1600" spc="-4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will</a:t>
            </a:r>
            <a:r>
              <a:rPr sz="1600" spc="-4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be</a:t>
            </a:r>
            <a:r>
              <a:rPr sz="1600" spc="-2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prompted</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to</a:t>
            </a:r>
            <a:r>
              <a:rPr sz="1600" spc="-35"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"Enroll</a:t>
            </a:r>
            <a:r>
              <a:rPr sz="1600" spc="-30" dirty="0">
                <a:solidFill>
                  <a:srgbClr val="0E3F75"/>
                </a:solidFill>
                <a:latin typeface="Source Sans Pro" panose="020B0503030403020204" pitchFamily="34" charset="0"/>
                <a:ea typeface="Source Sans Pro" panose="020B0503030403020204" pitchFamily="34" charset="0"/>
                <a:cs typeface="Calibri"/>
              </a:rPr>
              <a:t> </a:t>
            </a:r>
            <a:r>
              <a:rPr sz="1600" dirty="0">
                <a:solidFill>
                  <a:srgbClr val="0E3F75"/>
                </a:solidFill>
                <a:latin typeface="Source Sans Pro" panose="020B0503030403020204" pitchFamily="34" charset="0"/>
                <a:ea typeface="Source Sans Pro" panose="020B0503030403020204" pitchFamily="34" charset="0"/>
                <a:cs typeface="Calibri"/>
              </a:rPr>
              <a:t>another</a:t>
            </a:r>
            <a:r>
              <a:rPr sz="1600" spc="-20" dirty="0">
                <a:solidFill>
                  <a:srgbClr val="0E3F75"/>
                </a:solidFill>
                <a:latin typeface="Source Sans Pro" panose="020B0503030403020204" pitchFamily="34" charset="0"/>
                <a:ea typeface="Source Sans Pro" panose="020B0503030403020204" pitchFamily="34" charset="0"/>
                <a:cs typeface="Calibri"/>
              </a:rPr>
              <a:t> </a:t>
            </a:r>
            <a:r>
              <a:rPr sz="1600" spc="-10" dirty="0">
                <a:solidFill>
                  <a:srgbClr val="0E3F75"/>
                </a:solidFill>
                <a:latin typeface="Source Sans Pro" panose="020B0503030403020204" pitchFamily="34" charset="0"/>
                <a:ea typeface="Source Sans Pro" panose="020B0503030403020204" pitchFamily="34" charset="0"/>
                <a:cs typeface="Calibri"/>
              </a:rPr>
              <a:t>method</a:t>
            </a:r>
            <a:r>
              <a:rPr lang="en-US" sz="1600" spc="-10" dirty="0">
                <a:solidFill>
                  <a:srgbClr val="0E3F75"/>
                </a:solidFill>
                <a:latin typeface="Source Sans Pro" panose="020B0503030403020204" pitchFamily="34" charset="0"/>
                <a:ea typeface="Source Sans Pro" panose="020B0503030403020204" pitchFamily="34" charset="0"/>
                <a:cs typeface="Calibri"/>
              </a:rPr>
              <a:t>.</a:t>
            </a:r>
            <a:r>
              <a:rPr sz="1600" spc="-10" dirty="0">
                <a:solidFill>
                  <a:srgbClr val="0E3F75"/>
                </a:solidFill>
                <a:latin typeface="Source Sans Pro" panose="020B0503030403020204" pitchFamily="34" charset="0"/>
                <a:ea typeface="Source Sans Pro" panose="020B0503030403020204" pitchFamily="34" charset="0"/>
                <a:cs typeface="Calibri"/>
              </a:rPr>
              <a:t>”</a:t>
            </a:r>
            <a:endParaRPr sz="1600" dirty="0">
              <a:solidFill>
                <a:srgbClr val="0E3F75"/>
              </a:solidFill>
              <a:latin typeface="Source Sans Pro" panose="020B0503030403020204" pitchFamily="34" charset="0"/>
              <a:ea typeface="Source Sans Pro" panose="020B0503030403020204" pitchFamily="34" charset="0"/>
              <a:cs typeface="Calibri"/>
            </a:endParaRPr>
          </a:p>
          <a:p>
            <a:pPr marL="4903470">
              <a:lnSpc>
                <a:spcPct val="166839"/>
              </a:lnSpc>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grpSp>
        <p:nvGrpSpPr>
          <p:cNvPr id="14" name="object 14" descr="Two-step verification enrollment - phone call - Step 1 &quot;new number&quot; screenshot"/>
          <p:cNvGrpSpPr/>
          <p:nvPr/>
        </p:nvGrpSpPr>
        <p:grpSpPr>
          <a:xfrm>
            <a:off x="1690686" y="1870138"/>
            <a:ext cx="3920490" cy="954405"/>
            <a:chOff x="1690686" y="1870138"/>
            <a:chExt cx="3920490" cy="954405"/>
          </a:xfrm>
        </p:grpSpPr>
        <p:pic>
          <p:nvPicPr>
            <p:cNvPr id="15" name="object 15"/>
            <p:cNvPicPr/>
            <p:nvPr/>
          </p:nvPicPr>
          <p:blipFill>
            <a:blip r:embed="rId2" cstate="print"/>
            <a:stretch>
              <a:fillRect/>
            </a:stretch>
          </p:blipFill>
          <p:spPr>
            <a:xfrm>
              <a:off x="1690686" y="2048374"/>
              <a:ext cx="3652092" cy="775932"/>
            </a:xfrm>
            <a:prstGeom prst="rect">
              <a:avLst/>
            </a:prstGeom>
          </p:spPr>
        </p:pic>
        <p:sp>
          <p:nvSpPr>
            <p:cNvPr id="16" name="object 16"/>
            <p:cNvSpPr/>
            <p:nvPr/>
          </p:nvSpPr>
          <p:spPr>
            <a:xfrm>
              <a:off x="4107180" y="2267712"/>
              <a:ext cx="1221105" cy="375285"/>
            </a:xfrm>
            <a:custGeom>
              <a:avLst/>
              <a:gdLst/>
              <a:ahLst/>
              <a:cxnLst/>
              <a:rect l="l" t="t" r="r" b="b"/>
              <a:pathLst>
                <a:path w="1221104" h="375285">
                  <a:moveTo>
                    <a:pt x="0" y="0"/>
                  </a:moveTo>
                  <a:lnTo>
                    <a:pt x="1220724" y="0"/>
                  </a:lnTo>
                  <a:lnTo>
                    <a:pt x="1220724" y="374903"/>
                  </a:lnTo>
                  <a:lnTo>
                    <a:pt x="0" y="374903"/>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p:nvPr/>
          </p:nvSpPr>
          <p:spPr>
            <a:xfrm>
              <a:off x="5255513" y="1884426"/>
              <a:ext cx="341630" cy="329565"/>
            </a:xfrm>
            <a:custGeom>
              <a:avLst/>
              <a:gdLst/>
              <a:ahLst/>
              <a:cxnLst/>
              <a:rect l="l" t="t" r="r" b="b"/>
              <a:pathLst>
                <a:path w="341629" h="329564">
                  <a:moveTo>
                    <a:pt x="170688" y="0"/>
                  </a:moveTo>
                  <a:lnTo>
                    <a:pt x="125311" y="5879"/>
                  </a:lnTo>
                  <a:lnTo>
                    <a:pt x="84536" y="22470"/>
                  </a:lnTo>
                  <a:lnTo>
                    <a:pt x="49991" y="48206"/>
                  </a:lnTo>
                  <a:lnTo>
                    <a:pt x="23303" y="81517"/>
                  </a:lnTo>
                  <a:lnTo>
                    <a:pt x="6096" y="120835"/>
                  </a:lnTo>
                  <a:lnTo>
                    <a:pt x="0" y="164592"/>
                  </a:lnTo>
                  <a:lnTo>
                    <a:pt x="6096" y="208348"/>
                  </a:lnTo>
                  <a:lnTo>
                    <a:pt x="23303" y="247666"/>
                  </a:lnTo>
                  <a:lnTo>
                    <a:pt x="49991" y="280977"/>
                  </a:lnTo>
                  <a:lnTo>
                    <a:pt x="84536" y="306713"/>
                  </a:lnTo>
                  <a:lnTo>
                    <a:pt x="125311" y="323304"/>
                  </a:lnTo>
                  <a:lnTo>
                    <a:pt x="170688" y="329184"/>
                  </a:lnTo>
                  <a:lnTo>
                    <a:pt x="216064" y="323304"/>
                  </a:lnTo>
                  <a:lnTo>
                    <a:pt x="256839" y="306713"/>
                  </a:lnTo>
                  <a:lnTo>
                    <a:pt x="291384" y="280977"/>
                  </a:lnTo>
                  <a:lnTo>
                    <a:pt x="318072" y="247666"/>
                  </a:lnTo>
                  <a:lnTo>
                    <a:pt x="335279" y="208348"/>
                  </a:lnTo>
                  <a:lnTo>
                    <a:pt x="341376" y="164592"/>
                  </a:lnTo>
                  <a:lnTo>
                    <a:pt x="335279" y="120835"/>
                  </a:lnTo>
                  <a:lnTo>
                    <a:pt x="318072" y="81517"/>
                  </a:lnTo>
                  <a:lnTo>
                    <a:pt x="291384" y="48206"/>
                  </a:lnTo>
                  <a:lnTo>
                    <a:pt x="256839" y="22470"/>
                  </a:lnTo>
                  <a:lnTo>
                    <a:pt x="216064" y="587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p:cNvSpPr/>
            <p:nvPr/>
          </p:nvSpPr>
          <p:spPr>
            <a:xfrm>
              <a:off x="5255513" y="1884426"/>
              <a:ext cx="341630" cy="329565"/>
            </a:xfrm>
            <a:custGeom>
              <a:avLst/>
              <a:gdLst/>
              <a:ahLst/>
              <a:cxnLst/>
              <a:rect l="l" t="t" r="r" b="b"/>
              <a:pathLst>
                <a:path w="341629" h="329564">
                  <a:moveTo>
                    <a:pt x="0" y="164592"/>
                  </a:moveTo>
                  <a:lnTo>
                    <a:pt x="6096" y="120835"/>
                  </a:lnTo>
                  <a:lnTo>
                    <a:pt x="23303" y="81517"/>
                  </a:lnTo>
                  <a:lnTo>
                    <a:pt x="49991" y="48206"/>
                  </a:lnTo>
                  <a:lnTo>
                    <a:pt x="84536" y="22470"/>
                  </a:lnTo>
                  <a:lnTo>
                    <a:pt x="125311" y="5879"/>
                  </a:lnTo>
                  <a:lnTo>
                    <a:pt x="170688" y="0"/>
                  </a:lnTo>
                  <a:lnTo>
                    <a:pt x="216064" y="5879"/>
                  </a:lnTo>
                  <a:lnTo>
                    <a:pt x="256839" y="22470"/>
                  </a:lnTo>
                  <a:lnTo>
                    <a:pt x="291384" y="48206"/>
                  </a:lnTo>
                  <a:lnTo>
                    <a:pt x="318072" y="81517"/>
                  </a:lnTo>
                  <a:lnTo>
                    <a:pt x="335279" y="120835"/>
                  </a:lnTo>
                  <a:lnTo>
                    <a:pt x="341376" y="164592"/>
                  </a:lnTo>
                  <a:lnTo>
                    <a:pt x="335279" y="208348"/>
                  </a:lnTo>
                  <a:lnTo>
                    <a:pt x="318072" y="247666"/>
                  </a:lnTo>
                  <a:lnTo>
                    <a:pt x="291384" y="280977"/>
                  </a:lnTo>
                  <a:lnTo>
                    <a:pt x="256839" y="306713"/>
                  </a:lnTo>
                  <a:lnTo>
                    <a:pt x="216064" y="323304"/>
                  </a:lnTo>
                  <a:lnTo>
                    <a:pt x="170688" y="329184"/>
                  </a:lnTo>
                  <a:lnTo>
                    <a:pt x="125311" y="323304"/>
                  </a:lnTo>
                  <a:lnTo>
                    <a:pt x="84536" y="306713"/>
                  </a:lnTo>
                  <a:lnTo>
                    <a:pt x="49991" y="280977"/>
                  </a:lnTo>
                  <a:lnTo>
                    <a:pt x="23303" y="247666"/>
                  </a:lnTo>
                  <a:lnTo>
                    <a:pt x="6096" y="208348"/>
                  </a:lnTo>
                  <a:lnTo>
                    <a:pt x="0" y="164592"/>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6" name="object 6" descr="Two-step verification enrollment - phone call - Step 3 screenshot showing where to enter access code to &quot;verify.&quot;"/>
          <p:cNvGrpSpPr/>
          <p:nvPr/>
        </p:nvGrpSpPr>
        <p:grpSpPr>
          <a:xfrm>
            <a:off x="1301496" y="7182802"/>
            <a:ext cx="5363210" cy="2760345"/>
            <a:chOff x="1301496" y="7182802"/>
            <a:chExt cx="5363210" cy="2760345"/>
          </a:xfrm>
        </p:grpSpPr>
        <p:sp>
          <p:nvSpPr>
            <p:cNvPr id="7" name="object 7"/>
            <p:cNvSpPr/>
            <p:nvPr/>
          </p:nvSpPr>
          <p:spPr>
            <a:xfrm>
              <a:off x="4521708" y="9206484"/>
              <a:ext cx="2143125" cy="736600"/>
            </a:xfrm>
            <a:custGeom>
              <a:avLst/>
              <a:gdLst/>
              <a:ahLst/>
              <a:cxnLst/>
              <a:rect l="l" t="t" r="r" b="b"/>
              <a:pathLst>
                <a:path w="2143125" h="736600">
                  <a:moveTo>
                    <a:pt x="2142743" y="0"/>
                  </a:moveTo>
                  <a:lnTo>
                    <a:pt x="0" y="0"/>
                  </a:lnTo>
                  <a:lnTo>
                    <a:pt x="0" y="736092"/>
                  </a:lnTo>
                  <a:lnTo>
                    <a:pt x="2142743" y="736092"/>
                  </a:lnTo>
                  <a:lnTo>
                    <a:pt x="2142743"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3404616" y="7933944"/>
              <a:ext cx="1803400" cy="512445"/>
            </a:xfrm>
            <a:custGeom>
              <a:avLst/>
              <a:gdLst/>
              <a:ahLst/>
              <a:cxnLst/>
              <a:rect l="l" t="t" r="r" b="b"/>
              <a:pathLst>
                <a:path w="1803400" h="512445">
                  <a:moveTo>
                    <a:pt x="0" y="0"/>
                  </a:moveTo>
                  <a:lnTo>
                    <a:pt x="1802891" y="0"/>
                  </a:lnTo>
                  <a:lnTo>
                    <a:pt x="1802891" y="512063"/>
                  </a:lnTo>
                  <a:lnTo>
                    <a:pt x="0" y="512063"/>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9" name="object 9"/>
            <p:cNvPicPr/>
            <p:nvPr/>
          </p:nvPicPr>
          <p:blipFill>
            <a:blip r:embed="rId3" cstate="print"/>
            <a:stretch>
              <a:fillRect/>
            </a:stretch>
          </p:blipFill>
          <p:spPr>
            <a:xfrm>
              <a:off x="1301496" y="7271004"/>
              <a:ext cx="4472927" cy="2612135"/>
            </a:xfrm>
            <a:prstGeom prst="rect">
              <a:avLst/>
            </a:prstGeom>
          </p:spPr>
        </p:pic>
        <p:sp>
          <p:nvSpPr>
            <p:cNvPr id="10" name="object 10" descr="Two-step verification enrollment - phone call - Step 3 icon tagging &quot;verify&quot; screenshot"/>
            <p:cNvSpPr/>
            <p:nvPr/>
          </p:nvSpPr>
          <p:spPr>
            <a:xfrm>
              <a:off x="5478017" y="7197090"/>
              <a:ext cx="341630" cy="320040"/>
            </a:xfrm>
            <a:custGeom>
              <a:avLst/>
              <a:gdLst/>
              <a:ahLst/>
              <a:cxnLst/>
              <a:rect l="l" t="t" r="r" b="b"/>
              <a:pathLst>
                <a:path w="341629" h="320040">
                  <a:moveTo>
                    <a:pt x="170688" y="0"/>
                  </a:moveTo>
                  <a:lnTo>
                    <a:pt x="125311" y="5715"/>
                  </a:lnTo>
                  <a:lnTo>
                    <a:pt x="84536" y="21846"/>
                  </a:lnTo>
                  <a:lnTo>
                    <a:pt x="49991" y="46867"/>
                  </a:lnTo>
                  <a:lnTo>
                    <a:pt x="23303" y="79253"/>
                  </a:lnTo>
                  <a:lnTo>
                    <a:pt x="6096" y="117479"/>
                  </a:lnTo>
                  <a:lnTo>
                    <a:pt x="0" y="160019"/>
                  </a:lnTo>
                  <a:lnTo>
                    <a:pt x="6096" y="202560"/>
                  </a:lnTo>
                  <a:lnTo>
                    <a:pt x="23303" y="240786"/>
                  </a:lnTo>
                  <a:lnTo>
                    <a:pt x="49991" y="273172"/>
                  </a:lnTo>
                  <a:lnTo>
                    <a:pt x="84536" y="298193"/>
                  </a:lnTo>
                  <a:lnTo>
                    <a:pt x="125311" y="314324"/>
                  </a:lnTo>
                  <a:lnTo>
                    <a:pt x="170688" y="320039"/>
                  </a:lnTo>
                  <a:lnTo>
                    <a:pt x="216064" y="314324"/>
                  </a:lnTo>
                  <a:lnTo>
                    <a:pt x="256839" y="298193"/>
                  </a:lnTo>
                  <a:lnTo>
                    <a:pt x="291384" y="273172"/>
                  </a:lnTo>
                  <a:lnTo>
                    <a:pt x="318072" y="240786"/>
                  </a:lnTo>
                  <a:lnTo>
                    <a:pt x="335279" y="202560"/>
                  </a:lnTo>
                  <a:lnTo>
                    <a:pt x="341376" y="160019"/>
                  </a:lnTo>
                  <a:lnTo>
                    <a:pt x="335279" y="117479"/>
                  </a:lnTo>
                  <a:lnTo>
                    <a:pt x="318072" y="79253"/>
                  </a:lnTo>
                  <a:lnTo>
                    <a:pt x="291384" y="46867"/>
                  </a:lnTo>
                  <a:lnTo>
                    <a:pt x="256839" y="21846"/>
                  </a:lnTo>
                  <a:lnTo>
                    <a:pt x="216064" y="5715"/>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p:cNvSpPr/>
            <p:nvPr/>
          </p:nvSpPr>
          <p:spPr>
            <a:xfrm>
              <a:off x="5478017" y="7197090"/>
              <a:ext cx="341630" cy="320040"/>
            </a:xfrm>
            <a:custGeom>
              <a:avLst/>
              <a:gdLst/>
              <a:ahLst/>
              <a:cxnLst/>
              <a:rect l="l" t="t" r="r" b="b"/>
              <a:pathLst>
                <a:path w="341629" h="320040">
                  <a:moveTo>
                    <a:pt x="0" y="160019"/>
                  </a:moveTo>
                  <a:lnTo>
                    <a:pt x="6096" y="117479"/>
                  </a:lnTo>
                  <a:lnTo>
                    <a:pt x="23303" y="79253"/>
                  </a:lnTo>
                  <a:lnTo>
                    <a:pt x="49991" y="46867"/>
                  </a:lnTo>
                  <a:lnTo>
                    <a:pt x="84536" y="21846"/>
                  </a:lnTo>
                  <a:lnTo>
                    <a:pt x="125311" y="5715"/>
                  </a:lnTo>
                  <a:lnTo>
                    <a:pt x="170688" y="0"/>
                  </a:lnTo>
                  <a:lnTo>
                    <a:pt x="216064" y="5715"/>
                  </a:lnTo>
                  <a:lnTo>
                    <a:pt x="256839" y="21846"/>
                  </a:lnTo>
                  <a:lnTo>
                    <a:pt x="291384" y="46867"/>
                  </a:lnTo>
                  <a:lnTo>
                    <a:pt x="318072" y="79253"/>
                  </a:lnTo>
                  <a:lnTo>
                    <a:pt x="335279" y="117479"/>
                  </a:lnTo>
                  <a:lnTo>
                    <a:pt x="341376" y="160019"/>
                  </a:lnTo>
                  <a:lnTo>
                    <a:pt x="335279" y="202560"/>
                  </a:lnTo>
                  <a:lnTo>
                    <a:pt x="318072" y="240786"/>
                  </a:lnTo>
                  <a:lnTo>
                    <a:pt x="291384" y="273172"/>
                  </a:lnTo>
                  <a:lnTo>
                    <a:pt x="256839" y="298193"/>
                  </a:lnTo>
                  <a:lnTo>
                    <a:pt x="216064" y="314324"/>
                  </a:lnTo>
                  <a:lnTo>
                    <a:pt x="170688" y="320039"/>
                  </a:lnTo>
                  <a:lnTo>
                    <a:pt x="125311" y="314324"/>
                  </a:lnTo>
                  <a:lnTo>
                    <a:pt x="84536" y="298193"/>
                  </a:lnTo>
                  <a:lnTo>
                    <a:pt x="49991" y="273172"/>
                  </a:lnTo>
                  <a:lnTo>
                    <a:pt x="23303" y="240786"/>
                  </a:lnTo>
                  <a:lnTo>
                    <a:pt x="6096" y="202560"/>
                  </a:lnTo>
                  <a:lnTo>
                    <a:pt x="0" y="160019"/>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9" name="object 19"/>
          <p:cNvSpPr txBox="1"/>
          <p:nvPr/>
        </p:nvSpPr>
        <p:spPr>
          <a:xfrm>
            <a:off x="626184" y="6631677"/>
            <a:ext cx="5395595" cy="849630"/>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Source Sans Pro" panose="020B0503030403020204" pitchFamily="34" charset="0"/>
                <a:ea typeface="Source Sans Pro" panose="020B0503030403020204" pitchFamily="34" charset="0"/>
                <a:cs typeface="Calibri"/>
              </a:rPr>
              <a:t>Pick</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up</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phone</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call</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receive</a:t>
            </a:r>
            <a:r>
              <a:rPr sz="1600" spc="-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enter</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access</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code</a:t>
            </a:r>
            <a:r>
              <a:rPr sz="1600" spc="-15" dirty="0">
                <a:latin typeface="Source Sans Pro" panose="020B0503030403020204" pitchFamily="34" charset="0"/>
                <a:ea typeface="Source Sans Pro" panose="020B0503030403020204" pitchFamily="34" charset="0"/>
                <a:cs typeface="Calibri"/>
              </a:rPr>
              <a:t> </a:t>
            </a:r>
            <a:r>
              <a:rPr sz="1600" spc="-20" dirty="0">
                <a:latin typeface="Source Sans Pro" panose="020B0503030403020204" pitchFamily="34" charset="0"/>
                <a:ea typeface="Source Sans Pro" panose="020B0503030403020204" pitchFamily="34" charset="0"/>
                <a:cs typeface="Calibri"/>
              </a:rPr>
              <a:t>that </a:t>
            </a:r>
            <a:r>
              <a:rPr sz="1600" dirty="0">
                <a:latin typeface="Source Sans Pro" panose="020B0503030403020204" pitchFamily="34" charset="0"/>
                <a:ea typeface="Source Sans Pro" panose="020B0503030403020204" pitchFamily="34" charset="0"/>
                <a:cs typeface="Calibri"/>
              </a:rPr>
              <a:t>the</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automated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messenger</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states</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to</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5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30" dirty="0">
                <a:latin typeface="Source Sans Pro" panose="020B0503030403020204" pitchFamily="34" charset="0"/>
                <a:ea typeface="Source Sans Pro" panose="020B0503030403020204" pitchFamily="34" charset="0"/>
                <a:cs typeface="Calibri"/>
              </a:rPr>
              <a:t> </a:t>
            </a:r>
            <a:r>
              <a:rPr sz="1600" spc="-10" dirty="0">
                <a:latin typeface="Source Sans Pro" panose="020B0503030403020204" pitchFamily="34" charset="0"/>
                <a:ea typeface="Source Sans Pro" panose="020B0503030403020204" pitchFamily="34" charset="0"/>
                <a:cs typeface="Calibri"/>
              </a:rPr>
              <a:t>“Verify.”</a:t>
            </a:r>
            <a:endParaRPr sz="1600" dirty="0">
              <a:latin typeface="Source Sans Pro" panose="020B0503030403020204" pitchFamily="34" charset="0"/>
              <a:ea typeface="Source Sans Pro" panose="020B0503030403020204" pitchFamily="34" charset="0"/>
              <a:cs typeface="Calibri"/>
            </a:endParaRPr>
          </a:p>
          <a:p>
            <a:pPr marL="4969510">
              <a:lnSpc>
                <a:spcPct val="100000"/>
              </a:lnSpc>
              <a:spcBef>
                <a:spcPts val="725"/>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dirty="0">
              <a:latin typeface="Source Sans Pro" panose="020B0503030403020204" pitchFamily="34" charset="0"/>
              <a:ea typeface="Source Sans Pro" panose="020B0503030403020204" pitchFamily="34" charset="0"/>
              <a:cs typeface="Calibri"/>
            </a:endParaRPr>
          </a:p>
        </p:txBody>
      </p:sp>
      <p:grpSp>
        <p:nvGrpSpPr>
          <p:cNvPr id="20" name="object 20" descr="Two-step verification enrollment - phone call - Step 2 - Call me screenshot"/>
          <p:cNvGrpSpPr/>
          <p:nvPr/>
        </p:nvGrpSpPr>
        <p:grpSpPr>
          <a:xfrm>
            <a:off x="1301496" y="3659314"/>
            <a:ext cx="4462145" cy="2802890"/>
            <a:chOff x="1301496" y="3659314"/>
            <a:chExt cx="4462145" cy="2802890"/>
          </a:xfrm>
        </p:grpSpPr>
        <p:sp>
          <p:nvSpPr>
            <p:cNvPr id="21" name="object 21"/>
            <p:cNvSpPr/>
            <p:nvPr/>
          </p:nvSpPr>
          <p:spPr>
            <a:xfrm>
              <a:off x="3377184" y="5157216"/>
              <a:ext cx="1804670" cy="512445"/>
            </a:xfrm>
            <a:custGeom>
              <a:avLst/>
              <a:gdLst/>
              <a:ahLst/>
              <a:cxnLst/>
              <a:rect l="l" t="t" r="r" b="b"/>
              <a:pathLst>
                <a:path w="1804670" h="512445">
                  <a:moveTo>
                    <a:pt x="0" y="0"/>
                  </a:moveTo>
                  <a:lnTo>
                    <a:pt x="1804415" y="0"/>
                  </a:lnTo>
                  <a:lnTo>
                    <a:pt x="1804415" y="512063"/>
                  </a:lnTo>
                  <a:lnTo>
                    <a:pt x="0" y="512063"/>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22" name="object 22"/>
            <p:cNvPicPr/>
            <p:nvPr/>
          </p:nvPicPr>
          <p:blipFill>
            <a:blip r:embed="rId4" cstate="print"/>
            <a:stretch>
              <a:fillRect/>
            </a:stretch>
          </p:blipFill>
          <p:spPr>
            <a:xfrm>
              <a:off x="1301496" y="3921252"/>
              <a:ext cx="4343399" cy="2540495"/>
            </a:xfrm>
            <a:prstGeom prst="rect">
              <a:avLst/>
            </a:prstGeom>
          </p:spPr>
        </p:pic>
        <p:sp>
          <p:nvSpPr>
            <p:cNvPr id="23" name="object 23" descr="Two-step verification enrollment - phone call - Step 2 icon tagging &quot;call me&quot; screenshot."/>
            <p:cNvSpPr/>
            <p:nvPr/>
          </p:nvSpPr>
          <p:spPr>
            <a:xfrm>
              <a:off x="5407913" y="3673602"/>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4" name="object 24"/>
            <p:cNvSpPr/>
            <p:nvPr/>
          </p:nvSpPr>
          <p:spPr>
            <a:xfrm>
              <a:off x="5407913" y="3673602"/>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6" name="object 26">
            <a:extLst>
              <a:ext uri="{C183D7F6-B498-43B3-948B-1728B52AA6E4}">
                <adec:decorative xmlns:adec="http://schemas.microsoft.com/office/drawing/2017/decorative" val="1"/>
              </a:ext>
            </a:extLst>
          </p:cNvPr>
          <p:cNvSpPr/>
          <p:nvPr/>
        </p:nvSpPr>
        <p:spPr>
          <a:xfrm>
            <a:off x="3439667" y="5035296"/>
            <a:ext cx="1838325" cy="1495425"/>
          </a:xfrm>
          <a:custGeom>
            <a:avLst/>
            <a:gdLst/>
            <a:ahLst/>
            <a:cxnLst/>
            <a:rect l="l" t="t" r="r" b="b"/>
            <a:pathLst>
              <a:path w="1838325" h="1495425">
                <a:moveTo>
                  <a:pt x="33528" y="981455"/>
                </a:moveTo>
                <a:lnTo>
                  <a:pt x="1837944" y="981455"/>
                </a:lnTo>
                <a:lnTo>
                  <a:pt x="1837944" y="1495043"/>
                </a:lnTo>
                <a:lnTo>
                  <a:pt x="33528" y="1495043"/>
                </a:lnTo>
                <a:lnTo>
                  <a:pt x="33528" y="981455"/>
                </a:lnTo>
                <a:close/>
              </a:path>
              <a:path w="1838325" h="1495425">
                <a:moveTo>
                  <a:pt x="0" y="0"/>
                </a:moveTo>
                <a:lnTo>
                  <a:pt x="1767839" y="0"/>
                </a:lnTo>
                <a:lnTo>
                  <a:pt x="1767839" y="448055"/>
                </a:lnTo>
                <a:lnTo>
                  <a:pt x="0" y="448055"/>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7" name="object 27">
            <a:extLst>
              <a:ext uri="{C183D7F6-B498-43B3-948B-1728B52AA6E4}">
                <adec:decorative xmlns:adec="http://schemas.microsoft.com/office/drawing/2017/decorative" val="1"/>
              </a:ext>
            </a:extLst>
          </p:cNvPr>
          <p:cNvSpPr/>
          <p:nvPr/>
        </p:nvSpPr>
        <p:spPr>
          <a:xfrm>
            <a:off x="3421379" y="7920228"/>
            <a:ext cx="1879600" cy="2022475"/>
          </a:xfrm>
          <a:custGeom>
            <a:avLst/>
            <a:gdLst/>
            <a:ahLst/>
            <a:cxnLst/>
            <a:rect l="l" t="t" r="r" b="b"/>
            <a:pathLst>
              <a:path w="1879600" h="2022475">
                <a:moveTo>
                  <a:pt x="74675" y="1510284"/>
                </a:moveTo>
                <a:lnTo>
                  <a:pt x="1879092" y="1510284"/>
                </a:lnTo>
                <a:lnTo>
                  <a:pt x="1879092" y="2022348"/>
                </a:lnTo>
                <a:lnTo>
                  <a:pt x="74675" y="2022348"/>
                </a:lnTo>
                <a:lnTo>
                  <a:pt x="74675" y="1510284"/>
                </a:lnTo>
                <a:close/>
              </a:path>
              <a:path w="1879600" h="2022475">
                <a:moveTo>
                  <a:pt x="0" y="0"/>
                </a:moveTo>
                <a:lnTo>
                  <a:pt x="1804416" y="0"/>
                </a:lnTo>
                <a:lnTo>
                  <a:pt x="1804416" y="512063"/>
                </a:lnTo>
                <a:lnTo>
                  <a:pt x="0" y="512063"/>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txBox="1"/>
          <p:nvPr/>
        </p:nvSpPr>
        <p:spPr>
          <a:xfrm>
            <a:off x="5360697" y="1899053"/>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29" name="object 29"/>
          <p:cNvSpPr txBox="1"/>
          <p:nvPr/>
        </p:nvSpPr>
        <p:spPr>
          <a:xfrm>
            <a:off x="3384803" y="7735823"/>
            <a:ext cx="1877695" cy="128240"/>
          </a:xfrm>
          <a:prstGeom prst="rect">
            <a:avLst/>
          </a:prstGeom>
          <a:solidFill>
            <a:srgbClr val="FFFFFF"/>
          </a:solidFill>
        </p:spPr>
        <p:txBody>
          <a:bodyPr vert="horz" wrap="square" lIns="0" tIns="5080" rIns="0" bIns="0" rtlCol="0">
            <a:spAutoFit/>
          </a:bodyPr>
          <a:lstStyle/>
          <a:p>
            <a:pPr marL="90805">
              <a:lnSpc>
                <a:spcPct val="100000"/>
              </a:lnSpc>
              <a:spcBef>
                <a:spcPts val="40"/>
              </a:spcBef>
            </a:pPr>
            <a:r>
              <a:rPr sz="800" b="1" dirty="0">
                <a:solidFill>
                  <a:srgbClr val="0E3E75"/>
                </a:solidFill>
                <a:latin typeface="Source Sans Pro" panose="020B0503030403020204" pitchFamily="34" charset="0"/>
                <a:ea typeface="Source Sans Pro" panose="020B0503030403020204" pitchFamily="34" charset="0"/>
                <a:cs typeface="Calibri"/>
              </a:rPr>
              <a:t>1-000-</a:t>
            </a:r>
            <a:r>
              <a:rPr sz="800" b="1" spc="-10" dirty="0">
                <a:solidFill>
                  <a:srgbClr val="0E3E75"/>
                </a:solidFill>
                <a:latin typeface="Source Sans Pro" panose="020B0503030403020204" pitchFamily="34" charset="0"/>
                <a:ea typeface="Source Sans Pro" panose="020B0503030403020204" pitchFamily="34" charset="0"/>
                <a:cs typeface="Calibri"/>
              </a:rPr>
              <a:t>000-</a:t>
            </a:r>
            <a:r>
              <a:rPr sz="800" b="1" spc="-20" dirty="0">
                <a:solidFill>
                  <a:srgbClr val="0E3E75"/>
                </a:solidFill>
                <a:latin typeface="Source Sans Pro" panose="020B0503030403020204" pitchFamily="34" charset="0"/>
                <a:ea typeface="Source Sans Pro" panose="020B0503030403020204" pitchFamily="34" charset="0"/>
                <a:cs typeface="Calibri"/>
              </a:rPr>
              <a:t>0000</a:t>
            </a:r>
            <a:endParaRPr sz="800">
              <a:latin typeface="Source Sans Pro" panose="020B0503030403020204" pitchFamily="34" charset="0"/>
              <a:ea typeface="Source Sans Pro" panose="020B0503030403020204" pitchFamily="34" charset="0"/>
              <a:cs typeface="Calibri"/>
            </a:endParaRPr>
          </a:p>
        </p:txBody>
      </p:sp>
      <p:grpSp>
        <p:nvGrpSpPr>
          <p:cNvPr id="30" name="object 30" descr="Two-step verification enrollment - phone call - Step 3 icon to &quot;veify.&quot;"/>
          <p:cNvGrpSpPr/>
          <p:nvPr/>
        </p:nvGrpSpPr>
        <p:grpSpPr>
          <a:xfrm>
            <a:off x="205930" y="6672262"/>
            <a:ext cx="370205" cy="370205"/>
            <a:chOff x="205930" y="6672262"/>
            <a:chExt cx="370205" cy="370205"/>
          </a:xfrm>
        </p:grpSpPr>
        <p:sp>
          <p:nvSpPr>
            <p:cNvPr id="31" name="object 31"/>
            <p:cNvSpPr/>
            <p:nvPr/>
          </p:nvSpPr>
          <p:spPr>
            <a:xfrm>
              <a:off x="220218" y="6686550"/>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2" name="object 32"/>
            <p:cNvSpPr/>
            <p:nvPr/>
          </p:nvSpPr>
          <p:spPr>
            <a:xfrm>
              <a:off x="220218" y="6686550"/>
              <a:ext cx="341630" cy="341630"/>
            </a:xfrm>
            <a:custGeom>
              <a:avLst/>
              <a:gdLst/>
              <a:ahLst/>
              <a:cxnLst/>
              <a:rect l="l" t="t" r="r" b="b"/>
              <a:pathLst>
                <a:path w="341630"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3" name="object 33"/>
          <p:cNvSpPr txBox="1"/>
          <p:nvPr/>
        </p:nvSpPr>
        <p:spPr>
          <a:xfrm>
            <a:off x="324695" y="670692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a:latin typeface="Source Sans Pro" panose="020B0503030403020204" pitchFamily="34" charset="0"/>
              <a:ea typeface="Source Sans Pro" panose="020B0503030403020204" pitchFamily="34" charset="0"/>
              <a:cs typeface="Calibri"/>
            </a:endParaRPr>
          </a:p>
        </p:txBody>
      </p:sp>
      <p:grpSp>
        <p:nvGrpSpPr>
          <p:cNvPr id="34" name="object 34" descr="Two-step verification enrollment - phone call - Step 2 icon to select &quot;call me.&quot;"/>
          <p:cNvGrpSpPr/>
          <p:nvPr/>
        </p:nvGrpSpPr>
        <p:grpSpPr>
          <a:xfrm>
            <a:off x="205930" y="2979610"/>
            <a:ext cx="370205" cy="370205"/>
            <a:chOff x="205930" y="2979610"/>
            <a:chExt cx="370205" cy="370205"/>
          </a:xfrm>
        </p:grpSpPr>
        <p:sp>
          <p:nvSpPr>
            <p:cNvPr id="35" name="object 35"/>
            <p:cNvSpPr/>
            <p:nvPr/>
          </p:nvSpPr>
          <p:spPr>
            <a:xfrm>
              <a:off x="220218" y="2993898"/>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6" name="object 36"/>
            <p:cNvSpPr/>
            <p:nvPr/>
          </p:nvSpPr>
          <p:spPr>
            <a:xfrm>
              <a:off x="220218" y="2993898"/>
              <a:ext cx="341630" cy="341630"/>
            </a:xfrm>
            <a:custGeom>
              <a:avLst/>
              <a:gdLst/>
              <a:ahLst/>
              <a:cxnLst/>
              <a:rect l="l" t="t" r="r" b="b"/>
              <a:pathLst>
                <a:path w="341630" h="341629">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7" name="object 37"/>
          <p:cNvSpPr txBox="1"/>
          <p:nvPr/>
        </p:nvSpPr>
        <p:spPr>
          <a:xfrm>
            <a:off x="324695" y="3014441"/>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grpSp>
        <p:nvGrpSpPr>
          <p:cNvPr id="38" name="object 38" descr="Two-step verification enrollment - phone call - Step 1 icon"/>
          <p:cNvGrpSpPr/>
          <p:nvPr/>
        </p:nvGrpSpPr>
        <p:grpSpPr>
          <a:xfrm>
            <a:off x="205930" y="1615630"/>
            <a:ext cx="370205" cy="368935"/>
            <a:chOff x="205930" y="1615630"/>
            <a:chExt cx="370205" cy="368935"/>
          </a:xfrm>
        </p:grpSpPr>
        <p:sp>
          <p:nvSpPr>
            <p:cNvPr id="39" name="object 39"/>
            <p:cNvSpPr/>
            <p:nvPr/>
          </p:nvSpPr>
          <p:spPr>
            <a:xfrm>
              <a:off x="220218" y="1629917"/>
              <a:ext cx="341630" cy="340360"/>
            </a:xfrm>
            <a:custGeom>
              <a:avLst/>
              <a:gdLst/>
              <a:ahLst/>
              <a:cxnLst/>
              <a:rect l="l" t="t" r="r" b="b"/>
              <a:pathLst>
                <a:path w="341630" h="340360">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0" name="object 40"/>
            <p:cNvSpPr/>
            <p:nvPr/>
          </p:nvSpPr>
          <p:spPr>
            <a:xfrm>
              <a:off x="220218" y="1629917"/>
              <a:ext cx="341630" cy="340360"/>
            </a:xfrm>
            <a:custGeom>
              <a:avLst/>
              <a:gdLst/>
              <a:ahLst/>
              <a:cxnLst/>
              <a:rect l="l" t="t" r="r" b="b"/>
              <a:pathLst>
                <a:path w="341630" h="340360">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41" name="object 41"/>
          <p:cNvSpPr txBox="1"/>
          <p:nvPr/>
        </p:nvSpPr>
        <p:spPr>
          <a:xfrm>
            <a:off x="324695" y="1649490"/>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1</a:t>
            </a:r>
            <a:endParaRPr sz="1600">
              <a:latin typeface="Source Sans Pro" panose="020B0503030403020204" pitchFamily="34" charset="0"/>
              <a:ea typeface="Source Sans Pro" panose="020B0503030403020204" pitchFamily="34" charset="0"/>
              <a:cs typeface="Calibri"/>
            </a:endParaRPr>
          </a:p>
        </p:txBody>
      </p:sp>
      <p:sp>
        <p:nvSpPr>
          <p:cNvPr id="42" name="object 42" descr="Page 27"/>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4" name="object 44"/>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27</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19424" y="43148"/>
            <a:ext cx="6613633" cy="1288494"/>
          </a:xfrm>
          <a:prstGeom prst="rect">
            <a:avLst/>
          </a:prstGeom>
        </p:spPr>
        <p:txBody>
          <a:bodyPr vert="horz" wrap="square" lIns="0" tIns="59690" rIns="0" bIns="0" rtlCol="0" anchor="t">
            <a:spAutoFit/>
          </a:bodyPr>
          <a:lstStyle/>
          <a:p>
            <a:pPr marL="12700" marR="5080">
              <a:lnSpc>
                <a:spcPct val="163302"/>
              </a:lnSpc>
              <a:spcBef>
                <a:spcPts val="470"/>
              </a:spcBef>
            </a:pPr>
            <a:r>
              <a:rPr sz="2600" spc="-25"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4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2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ENROLLMENT</a:t>
            </a:r>
            <a:r>
              <a:rPr sz="2600" spc="-60"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a:t>
            </a:r>
            <a:r>
              <a:rPr sz="2600" spc="-6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PHONE </a:t>
            </a:r>
            <a:r>
              <a:rPr sz="2600" spc="-20" dirty="0">
                <a:latin typeface="Source Sans Pro" panose="020B0503030403020204" pitchFamily="34" charset="0"/>
                <a:ea typeface="Source Sans Pro" panose="020B0503030403020204" pitchFamily="34" charset="0"/>
              </a:rPr>
              <a:t>CALL</a:t>
            </a:r>
            <a:r>
              <a:rPr lang="en-US" sz="2600" spc="-20" dirty="0">
                <a:latin typeface="Source Sans Pro" panose="020B0503030403020204" pitchFamily="34" charset="0"/>
                <a:ea typeface="Source Sans Pro" panose="020B0503030403020204" pitchFamily="34" charset="0"/>
              </a:rPr>
              <a:t> (2 of 2)</a:t>
            </a:r>
            <a:endParaRPr lang="en-US" sz="2600" dirty="0">
              <a:latin typeface="Source Sans Pro" panose="020B0503030403020204" pitchFamily="34" charset="0"/>
              <a:ea typeface="Source Sans Pro" panose="020B0503030403020204" pitchFamily="34" charset="0"/>
            </a:endParaRPr>
          </a:p>
        </p:txBody>
      </p:sp>
      <p:grpSp>
        <p:nvGrpSpPr>
          <p:cNvPr id="11" name="object 11" descr="Two-step verification enrollment - phone call - Step 4 icon - completion."/>
          <p:cNvGrpSpPr/>
          <p:nvPr/>
        </p:nvGrpSpPr>
        <p:grpSpPr>
          <a:xfrm>
            <a:off x="260794" y="2123122"/>
            <a:ext cx="370205" cy="370205"/>
            <a:chOff x="260794" y="2123122"/>
            <a:chExt cx="370205" cy="370205"/>
          </a:xfrm>
        </p:grpSpPr>
        <p:sp>
          <p:nvSpPr>
            <p:cNvPr id="12" name="object 12"/>
            <p:cNvSpPr/>
            <p:nvPr/>
          </p:nvSpPr>
          <p:spPr>
            <a:xfrm>
              <a:off x="275081" y="2137410"/>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275081" y="2137410"/>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p:cNvSpPr txBox="1"/>
          <p:nvPr/>
        </p:nvSpPr>
        <p:spPr>
          <a:xfrm>
            <a:off x="685813" y="2097355"/>
            <a:ext cx="5507355" cy="1243289"/>
          </a:xfrm>
          <a:prstGeom prst="rect">
            <a:avLst/>
          </a:prstGeom>
        </p:spPr>
        <p:txBody>
          <a:bodyPr vert="horz" wrap="square" lIns="0" tIns="12065" rIns="0" bIns="0" rtlCol="0">
            <a:spAutoFit/>
          </a:bodyPr>
          <a:lstStyle/>
          <a:p>
            <a:pPr marL="12700" marR="5080" algn="just">
              <a:lnSpc>
                <a:spcPct val="100000"/>
              </a:lnSpc>
              <a:spcBef>
                <a:spcPts val="95"/>
              </a:spcBef>
            </a:pPr>
            <a:r>
              <a:rPr sz="1600" dirty="0">
                <a:latin typeface="Source Sans Pro" panose="020B0503030403020204" pitchFamily="34" charset="0"/>
                <a:ea typeface="Source Sans Pro" panose="020B0503030403020204" pitchFamily="34" charset="0"/>
                <a:cs typeface="Calibri"/>
              </a:rPr>
              <a:t>Once</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1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enter</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and</a:t>
            </a:r>
            <a:r>
              <a:rPr sz="1600" spc="-35" dirty="0">
                <a:latin typeface="Source Sans Pro" panose="020B0503030403020204" pitchFamily="34" charset="0"/>
                <a:ea typeface="Source Sans Pro" panose="020B0503030403020204" pitchFamily="34" charset="0"/>
                <a:cs typeface="Calibri"/>
              </a:rPr>
              <a:t> </a:t>
            </a:r>
            <a:r>
              <a:rPr sz="1600" spc="-20" dirty="0">
                <a:latin typeface="Source Sans Pro" panose="020B0503030403020204" pitchFamily="34" charset="0"/>
                <a:ea typeface="Source Sans Pro" panose="020B0503030403020204" pitchFamily="34" charset="0"/>
                <a:cs typeface="Calibri"/>
              </a:rPr>
              <a:t>verify,</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1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will</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see</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this</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page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showing</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that</a:t>
            </a:r>
            <a:r>
              <a:rPr sz="1600" spc="-4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you </a:t>
            </a:r>
            <a:r>
              <a:rPr sz="1600" dirty="0">
                <a:latin typeface="Source Sans Pro" panose="020B0503030403020204" pitchFamily="34" charset="0"/>
                <a:ea typeface="Source Sans Pro" panose="020B0503030403020204" pitchFamily="34" charset="0"/>
                <a:cs typeface="Calibri"/>
              </a:rPr>
              <a:t>have</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successfully</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added</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the</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phone</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call</a:t>
            </a:r>
            <a:r>
              <a:rPr sz="1600" spc="-6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of</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verification.</a:t>
            </a:r>
            <a:r>
              <a:rPr sz="1600" spc="-5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You </a:t>
            </a:r>
            <a:r>
              <a:rPr sz="1600" dirty="0">
                <a:latin typeface="Source Sans Pro" panose="020B0503030403020204" pitchFamily="34" charset="0"/>
                <a:ea typeface="Source Sans Pro" panose="020B0503030403020204" pitchFamily="34" charset="0"/>
                <a:cs typeface="Calibri"/>
              </a:rPr>
              <a:t>may</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3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“Add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additional</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if</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3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not</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yet</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enrolled</a:t>
            </a:r>
            <a:r>
              <a:rPr sz="1600" spc="-35"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in </a:t>
            </a:r>
            <a:r>
              <a:rPr sz="1600" dirty="0">
                <a:latin typeface="Source Sans Pro" panose="020B0503030403020204" pitchFamily="34" charset="0"/>
                <a:ea typeface="Source Sans Pro" panose="020B0503030403020204" pitchFamily="34" charset="0"/>
                <a:cs typeface="Calibri"/>
              </a:rPr>
              <a:t>two</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methods</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or</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select</a:t>
            </a:r>
            <a:r>
              <a:rPr sz="1600" spc="-3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“Done”</a:t>
            </a:r>
            <a:r>
              <a:rPr sz="1600" spc="-2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if</a:t>
            </a:r>
            <a:r>
              <a:rPr sz="1600" spc="-5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you</a:t>
            </a:r>
            <a:r>
              <a:rPr sz="1600" spc="-2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have</a:t>
            </a:r>
            <a:r>
              <a:rPr sz="1600" spc="-45"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already</a:t>
            </a:r>
            <a:r>
              <a:rPr sz="1600" spc="-40" dirty="0">
                <a:latin typeface="Source Sans Pro" panose="020B0503030403020204" pitchFamily="34" charset="0"/>
                <a:ea typeface="Source Sans Pro" panose="020B0503030403020204" pitchFamily="34" charset="0"/>
                <a:cs typeface="Calibri"/>
              </a:rPr>
              <a:t> </a:t>
            </a:r>
            <a:r>
              <a:rPr sz="1600" dirty="0">
                <a:latin typeface="Source Sans Pro" panose="020B0503030403020204" pitchFamily="34" charset="0"/>
                <a:ea typeface="Source Sans Pro" panose="020B0503030403020204" pitchFamily="34" charset="0"/>
                <a:cs typeface="Calibri"/>
              </a:rPr>
              <a:t>done</a:t>
            </a:r>
            <a:r>
              <a:rPr sz="1600" spc="-40" dirty="0">
                <a:latin typeface="Source Sans Pro" panose="020B0503030403020204" pitchFamily="34" charset="0"/>
                <a:ea typeface="Source Sans Pro" panose="020B0503030403020204" pitchFamily="34" charset="0"/>
                <a:cs typeface="Calibri"/>
              </a:rPr>
              <a:t> </a:t>
            </a:r>
            <a:r>
              <a:rPr sz="1600" spc="-25" dirty="0">
                <a:latin typeface="Source Sans Pro" panose="020B0503030403020204" pitchFamily="34" charset="0"/>
                <a:ea typeface="Source Sans Pro" panose="020B0503030403020204" pitchFamily="34" charset="0"/>
                <a:cs typeface="Calibri"/>
              </a:rPr>
              <a:t>so.</a:t>
            </a:r>
            <a:endParaRPr sz="1600" dirty="0">
              <a:latin typeface="Source Sans Pro" panose="020B0503030403020204" pitchFamily="34" charset="0"/>
              <a:ea typeface="Source Sans Pro" panose="020B0503030403020204" pitchFamily="34" charset="0"/>
              <a:cs typeface="Calibri"/>
            </a:endParaRPr>
          </a:p>
        </p:txBody>
      </p:sp>
      <p:grpSp>
        <p:nvGrpSpPr>
          <p:cNvPr id="2" name="object 2" descr="Two-step verification enrollment - phone call - Step 4 screenshot indicating successful completion."/>
          <p:cNvGrpSpPr/>
          <p:nvPr/>
        </p:nvGrpSpPr>
        <p:grpSpPr>
          <a:xfrm>
            <a:off x="469392" y="3470338"/>
            <a:ext cx="6478905" cy="3881754"/>
            <a:chOff x="469392" y="3470338"/>
            <a:chExt cx="6478905" cy="3881754"/>
          </a:xfrm>
        </p:grpSpPr>
        <p:pic>
          <p:nvPicPr>
            <p:cNvPr id="3" name="object 3"/>
            <p:cNvPicPr/>
            <p:nvPr/>
          </p:nvPicPr>
          <p:blipFill>
            <a:blip r:embed="rId2" cstate="print"/>
            <a:stretch>
              <a:fillRect/>
            </a:stretch>
          </p:blipFill>
          <p:spPr>
            <a:xfrm>
              <a:off x="469392" y="3795977"/>
              <a:ext cx="6373367" cy="3555797"/>
            </a:xfrm>
            <a:prstGeom prst="rect">
              <a:avLst/>
            </a:prstGeom>
          </p:spPr>
        </p:pic>
        <p:sp>
          <p:nvSpPr>
            <p:cNvPr id="4" name="object 4" descr="Two-step verification enrollment - phone call - Step 4 icon tagging completion screenshot."/>
            <p:cNvSpPr/>
            <p:nvPr/>
          </p:nvSpPr>
          <p:spPr>
            <a:xfrm>
              <a:off x="6593586" y="3484626"/>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7"/>
                  </a:lnTo>
                  <a:lnTo>
                    <a:pt x="6069" y="216064"/>
                  </a:lnTo>
                  <a:lnTo>
                    <a:pt x="23198" y="256839"/>
                  </a:lnTo>
                  <a:lnTo>
                    <a:pt x="49768" y="291384"/>
                  </a:lnTo>
                  <a:lnTo>
                    <a:pt x="84158" y="318072"/>
                  </a:lnTo>
                  <a:lnTo>
                    <a:pt x="124751" y="335279"/>
                  </a:lnTo>
                  <a:lnTo>
                    <a:pt x="169926" y="341375"/>
                  </a:lnTo>
                  <a:lnTo>
                    <a:pt x="215100" y="335279"/>
                  </a:lnTo>
                  <a:lnTo>
                    <a:pt x="255693" y="318072"/>
                  </a:lnTo>
                  <a:lnTo>
                    <a:pt x="290083" y="291384"/>
                  </a:lnTo>
                  <a:lnTo>
                    <a:pt x="316653" y="256839"/>
                  </a:lnTo>
                  <a:lnTo>
                    <a:pt x="333782" y="216064"/>
                  </a:lnTo>
                  <a:lnTo>
                    <a:pt x="339852" y="170687"/>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p:cNvSpPr/>
            <p:nvPr/>
          </p:nvSpPr>
          <p:spPr>
            <a:xfrm>
              <a:off x="6593586" y="3484626"/>
              <a:ext cx="340360" cy="341630"/>
            </a:xfrm>
            <a:custGeom>
              <a:avLst/>
              <a:gdLst/>
              <a:ahLst/>
              <a:cxnLst/>
              <a:rect l="l" t="t" r="r" b="b"/>
              <a:pathLst>
                <a:path w="340359" h="341629">
                  <a:moveTo>
                    <a:pt x="0" y="170687"/>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7"/>
                  </a:lnTo>
                  <a:lnTo>
                    <a:pt x="333782" y="216064"/>
                  </a:lnTo>
                  <a:lnTo>
                    <a:pt x="316653" y="256839"/>
                  </a:lnTo>
                  <a:lnTo>
                    <a:pt x="290083" y="291384"/>
                  </a:lnTo>
                  <a:lnTo>
                    <a:pt x="255693" y="318072"/>
                  </a:lnTo>
                  <a:lnTo>
                    <a:pt x="215100" y="335279"/>
                  </a:lnTo>
                  <a:lnTo>
                    <a:pt x="169926" y="341375"/>
                  </a:lnTo>
                  <a:lnTo>
                    <a:pt x="124751" y="335279"/>
                  </a:lnTo>
                  <a:lnTo>
                    <a:pt x="84158" y="318072"/>
                  </a:lnTo>
                  <a:lnTo>
                    <a:pt x="49768" y="291384"/>
                  </a:lnTo>
                  <a:lnTo>
                    <a:pt x="23198" y="256839"/>
                  </a:lnTo>
                  <a:lnTo>
                    <a:pt x="6069"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6" name="object 6"/>
          <p:cNvSpPr txBox="1"/>
          <p:nvPr/>
        </p:nvSpPr>
        <p:spPr>
          <a:xfrm>
            <a:off x="6697560" y="3504666"/>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a:latin typeface="Source Sans Pro" panose="020B0503030403020204" pitchFamily="34" charset="0"/>
              <a:ea typeface="Source Sans Pro" panose="020B0503030403020204" pitchFamily="34" charset="0"/>
              <a:cs typeface="Calibri"/>
            </a:endParaRPr>
          </a:p>
        </p:txBody>
      </p:sp>
      <p:sp>
        <p:nvSpPr>
          <p:cNvPr id="7" name="object 7"/>
          <p:cNvSpPr txBox="1"/>
          <p:nvPr/>
        </p:nvSpPr>
        <p:spPr>
          <a:xfrm>
            <a:off x="3726179" y="4270247"/>
            <a:ext cx="1865630" cy="201978"/>
          </a:xfrm>
          <a:prstGeom prst="rect">
            <a:avLst/>
          </a:prstGeom>
          <a:solidFill>
            <a:srgbClr val="FFFFFF"/>
          </a:solidFill>
        </p:spPr>
        <p:txBody>
          <a:bodyPr vert="horz" wrap="square" lIns="0" tIns="78105" rIns="0" bIns="0" rtlCol="0">
            <a:spAutoFit/>
          </a:bodyPr>
          <a:lstStyle/>
          <a:p>
            <a:pPr marL="90170">
              <a:lnSpc>
                <a:spcPct val="100000"/>
              </a:lnSpc>
              <a:spcBef>
                <a:spcPts val="615"/>
              </a:spcBef>
            </a:pPr>
            <a:r>
              <a:rPr sz="800" b="1" dirty="0">
                <a:solidFill>
                  <a:srgbClr val="0E3E75"/>
                </a:solidFill>
                <a:latin typeface="Source Sans Pro" panose="020B0503030403020204" pitchFamily="34" charset="0"/>
                <a:ea typeface="Source Sans Pro" panose="020B0503030403020204" pitchFamily="34" charset="0"/>
                <a:cs typeface="Calibri"/>
              </a:rPr>
              <a:t>1-000-000-</a:t>
            </a:r>
            <a:r>
              <a:rPr sz="800" b="1" spc="-20" dirty="0">
                <a:solidFill>
                  <a:srgbClr val="0E3E75"/>
                </a:solidFill>
                <a:latin typeface="Source Sans Pro" panose="020B0503030403020204" pitchFamily="34" charset="0"/>
                <a:ea typeface="Source Sans Pro" panose="020B0503030403020204" pitchFamily="34" charset="0"/>
                <a:cs typeface="Calibri"/>
              </a:rPr>
              <a:t>0000</a:t>
            </a:r>
            <a:endParaRPr sz="800">
              <a:latin typeface="Source Sans Pro" panose="020B0503030403020204" pitchFamily="34" charset="0"/>
              <a:ea typeface="Source Sans Pro" panose="020B0503030403020204" pitchFamily="34" charset="0"/>
              <a:cs typeface="Calibri"/>
            </a:endParaRPr>
          </a:p>
        </p:txBody>
      </p:sp>
      <p:sp>
        <p:nvSpPr>
          <p:cNvPr id="10" name="object 10">
            <a:extLst>
              <a:ext uri="{C183D7F6-B498-43B3-948B-1728B52AA6E4}">
                <adec:decorative xmlns:adec="http://schemas.microsoft.com/office/drawing/2017/decorative" val="1"/>
              </a:ext>
            </a:extLst>
          </p:cNvPr>
          <p:cNvSpPr/>
          <p:nvPr/>
        </p:nvSpPr>
        <p:spPr>
          <a:xfrm>
            <a:off x="377952" y="6749795"/>
            <a:ext cx="6555105" cy="718185"/>
          </a:xfrm>
          <a:custGeom>
            <a:avLst/>
            <a:gdLst/>
            <a:ahLst/>
            <a:cxnLst/>
            <a:rect l="l" t="t" r="r" b="b"/>
            <a:pathLst>
              <a:path w="6555105" h="718184">
                <a:moveTo>
                  <a:pt x="0" y="0"/>
                </a:moveTo>
                <a:lnTo>
                  <a:pt x="6554724" y="0"/>
                </a:lnTo>
                <a:lnTo>
                  <a:pt x="6554724" y="717804"/>
                </a:lnTo>
                <a:lnTo>
                  <a:pt x="0" y="717804"/>
                </a:lnTo>
                <a:lnTo>
                  <a:pt x="0" y="0"/>
                </a:lnTo>
                <a:close/>
              </a:path>
            </a:pathLst>
          </a:custGeom>
          <a:ln w="6032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4" name="object 14"/>
          <p:cNvSpPr txBox="1"/>
          <p:nvPr/>
        </p:nvSpPr>
        <p:spPr>
          <a:xfrm>
            <a:off x="379887" y="2158137"/>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a:latin typeface="Source Sans Pro" panose="020B0503030403020204" pitchFamily="34" charset="0"/>
              <a:ea typeface="Source Sans Pro" panose="020B0503030403020204" pitchFamily="34" charset="0"/>
              <a:cs typeface="Calibri"/>
            </a:endParaRPr>
          </a:p>
        </p:txBody>
      </p:sp>
      <p:sp>
        <p:nvSpPr>
          <p:cNvPr id="15" name="object 15" descr="Page 28"/>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28</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807436" y="3601025"/>
            <a:ext cx="5700326" cy="1244571"/>
          </a:xfrm>
          <a:prstGeom prst="rect">
            <a:avLst/>
          </a:prstGeom>
        </p:spPr>
        <p:txBody>
          <a:bodyPr vert="horz" wrap="square" lIns="0" tIns="13335" rIns="0" bIns="0" rtlCol="0">
            <a:spAutoFit/>
          </a:bodyPr>
          <a:lstStyle/>
          <a:p>
            <a:pPr marL="219075">
              <a:lnSpc>
                <a:spcPct val="100000"/>
              </a:lnSpc>
              <a:spcBef>
                <a:spcPts val="105"/>
              </a:spcBef>
            </a:pPr>
            <a:r>
              <a:rPr sz="8000" dirty="0">
                <a:solidFill>
                  <a:srgbClr val="0E3E75"/>
                </a:solidFill>
                <a:latin typeface="Source Sans Pro" panose="020B0503030403020204" pitchFamily="34" charset="0"/>
                <a:ea typeface="Source Sans Pro" panose="020B0503030403020204" pitchFamily="34" charset="0"/>
              </a:rPr>
              <a:t>IBM</a:t>
            </a:r>
            <a:r>
              <a:rPr sz="8000" spc="-20" dirty="0">
                <a:solidFill>
                  <a:srgbClr val="0E3E75"/>
                </a:solidFill>
                <a:latin typeface="Source Sans Pro" panose="020B0503030403020204" pitchFamily="34" charset="0"/>
                <a:ea typeface="Source Sans Pro" panose="020B0503030403020204" pitchFamily="34" charset="0"/>
              </a:rPr>
              <a:t> </a:t>
            </a:r>
            <a:r>
              <a:rPr sz="8000" spc="-10" dirty="0">
                <a:solidFill>
                  <a:srgbClr val="0E3E75"/>
                </a:solidFill>
                <a:latin typeface="Source Sans Pro" panose="020B0503030403020204" pitchFamily="34" charset="0"/>
                <a:ea typeface="Source Sans Pro" panose="020B0503030403020204" pitchFamily="34" charset="0"/>
              </a:rPr>
              <a:t>VERIFY</a:t>
            </a:r>
            <a:endParaRPr sz="8000" dirty="0">
              <a:latin typeface="Source Sans Pro" panose="020B0503030403020204" pitchFamily="34" charset="0"/>
              <a:ea typeface="Source Sans Pro" panose="020B0503030403020204" pitchFamily="34" charset="0"/>
            </a:endParaRPr>
          </a:p>
        </p:txBody>
      </p:sp>
      <p:sp>
        <p:nvSpPr>
          <p:cNvPr id="3" name="object 3"/>
          <p:cNvSpPr txBox="1"/>
          <p:nvPr/>
        </p:nvSpPr>
        <p:spPr>
          <a:xfrm>
            <a:off x="860422" y="5192081"/>
            <a:ext cx="5593715" cy="381515"/>
          </a:xfrm>
          <a:prstGeom prst="rect">
            <a:avLst/>
          </a:prstGeom>
        </p:spPr>
        <p:txBody>
          <a:bodyPr vert="horz" wrap="square" lIns="0" tIns="12065" rIns="0" bIns="0" rtlCol="0">
            <a:spAutoFit/>
          </a:bodyPr>
          <a:lstStyle/>
          <a:p>
            <a:pPr marL="12700">
              <a:lnSpc>
                <a:spcPct val="100000"/>
              </a:lnSpc>
              <a:spcBef>
                <a:spcPts val="95"/>
              </a:spcBef>
            </a:pPr>
            <a:r>
              <a:rPr sz="2400" spc="-25" dirty="0">
                <a:solidFill>
                  <a:srgbClr val="0E3E75"/>
                </a:solidFill>
                <a:latin typeface="Source Sans Pro" panose="020B0503030403020204" pitchFamily="34" charset="0"/>
                <a:ea typeface="Source Sans Pro" panose="020B0503030403020204" pitchFamily="34" charset="0"/>
                <a:cs typeface="Calibri"/>
              </a:rPr>
              <a:t>2-</a:t>
            </a:r>
            <a:r>
              <a:rPr sz="2400" dirty="0">
                <a:solidFill>
                  <a:srgbClr val="0E3E75"/>
                </a:solidFill>
                <a:latin typeface="Source Sans Pro" panose="020B0503030403020204" pitchFamily="34" charset="0"/>
                <a:ea typeface="Source Sans Pro" panose="020B0503030403020204" pitchFamily="34" charset="0"/>
                <a:cs typeface="Calibri"/>
              </a:rPr>
              <a:t>Step</a:t>
            </a:r>
            <a:r>
              <a:rPr sz="2400" spc="-80" dirty="0">
                <a:solidFill>
                  <a:srgbClr val="0E3E75"/>
                </a:solidFill>
                <a:latin typeface="Source Sans Pro" panose="020B0503030403020204" pitchFamily="34" charset="0"/>
                <a:ea typeface="Source Sans Pro" panose="020B0503030403020204" pitchFamily="34" charset="0"/>
                <a:cs typeface="Calibri"/>
              </a:rPr>
              <a:t> </a:t>
            </a:r>
            <a:r>
              <a:rPr sz="2400" spc="-20" dirty="0">
                <a:solidFill>
                  <a:srgbClr val="0E3E75"/>
                </a:solidFill>
                <a:latin typeface="Source Sans Pro" panose="020B0503030403020204" pitchFamily="34" charset="0"/>
                <a:ea typeface="Source Sans Pro" panose="020B0503030403020204" pitchFamily="34" charset="0"/>
                <a:cs typeface="Calibri"/>
              </a:rPr>
              <a:t>Verification</a:t>
            </a:r>
            <a:r>
              <a:rPr sz="2400" spc="-85" dirty="0">
                <a:solidFill>
                  <a:srgbClr val="0E3E75"/>
                </a:solidFill>
                <a:latin typeface="Source Sans Pro" panose="020B0503030403020204" pitchFamily="34" charset="0"/>
                <a:ea typeface="Source Sans Pro" panose="020B0503030403020204" pitchFamily="34" charset="0"/>
                <a:cs typeface="Calibri"/>
              </a:rPr>
              <a:t> </a:t>
            </a:r>
            <a:r>
              <a:rPr sz="2400" dirty="0">
                <a:solidFill>
                  <a:srgbClr val="0E3E75"/>
                </a:solidFill>
                <a:latin typeface="Source Sans Pro" panose="020B0503030403020204" pitchFamily="34" charset="0"/>
                <a:ea typeface="Source Sans Pro" panose="020B0503030403020204" pitchFamily="34" charset="0"/>
                <a:cs typeface="Calibri"/>
              </a:rPr>
              <a:t>Enrollment</a:t>
            </a:r>
            <a:r>
              <a:rPr sz="2400" spc="-65" dirty="0">
                <a:solidFill>
                  <a:srgbClr val="0E3E75"/>
                </a:solidFill>
                <a:latin typeface="Source Sans Pro" panose="020B0503030403020204" pitchFamily="34" charset="0"/>
                <a:ea typeface="Source Sans Pro" panose="020B0503030403020204" pitchFamily="34" charset="0"/>
                <a:cs typeface="Calibri"/>
              </a:rPr>
              <a:t> </a:t>
            </a:r>
            <a:r>
              <a:rPr sz="2400" spc="-10" dirty="0">
                <a:solidFill>
                  <a:srgbClr val="0E3E75"/>
                </a:solidFill>
                <a:latin typeface="Source Sans Pro" panose="020B0503030403020204" pitchFamily="34" charset="0"/>
                <a:ea typeface="Source Sans Pro" panose="020B0503030403020204" pitchFamily="34" charset="0"/>
                <a:cs typeface="Calibri"/>
              </a:rPr>
              <a:t>Method</a:t>
            </a:r>
            <a:endParaRPr sz="2400" dirty="0">
              <a:latin typeface="Source Sans Pro" panose="020B0503030403020204" pitchFamily="34" charset="0"/>
              <a:ea typeface="Source Sans Pro" panose="020B0503030403020204" pitchFamily="34" charset="0"/>
              <a:cs typeface="Calibri"/>
            </a:endParaRPr>
          </a:p>
        </p:txBody>
      </p:sp>
      <p:sp>
        <p:nvSpPr>
          <p:cNvPr id="4" name="object 4">
            <a:extLst>
              <a:ext uri="{C183D7F6-B498-43B3-948B-1728B52AA6E4}">
                <adec:decorative xmlns:adec="http://schemas.microsoft.com/office/drawing/2017/decorative" val="1"/>
              </a:ext>
            </a:extLst>
          </p:cNvPr>
          <p:cNvSpPr/>
          <p:nvPr/>
        </p:nvSpPr>
        <p:spPr>
          <a:xfrm>
            <a:off x="706373" y="3368802"/>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5" name="object 5">
            <a:extLst>
              <a:ext uri="{C183D7F6-B498-43B3-948B-1728B52AA6E4}">
                <adec:decorative xmlns:adec="http://schemas.microsoft.com/office/drawing/2017/decorative" val="1"/>
              </a:ext>
            </a:extLst>
          </p:cNvPr>
          <p:cNvSpPr/>
          <p:nvPr/>
        </p:nvSpPr>
        <p:spPr>
          <a:xfrm>
            <a:off x="706373" y="6169914"/>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sz="1600">
              <a:latin typeface="Source Sans Pro" panose="020B0503030403020204" pitchFamily="34" charset="0"/>
              <a:ea typeface="Source Sans Pro" panose="020B0503030403020204" pitchFamily="34" charset="0"/>
            </a:endParaRPr>
          </a:p>
        </p:txBody>
      </p:sp>
      <p:sp>
        <p:nvSpPr>
          <p:cNvPr id="6" name="object 6"/>
          <p:cNvSpPr txBox="1">
            <a:spLocks noGrp="1"/>
          </p:cNvSpPr>
          <p:nvPr>
            <p:ph type="sldNum" sz="quarter" idx="7"/>
          </p:nvPr>
        </p:nvSpPr>
        <p:spPr>
          <a:xfrm>
            <a:off x="6742307" y="9479381"/>
            <a:ext cx="317500" cy="255198"/>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600" spc="-25" dirty="0">
                <a:latin typeface="Source Sans Pro" panose="020B0503030403020204" pitchFamily="34" charset="0"/>
                <a:ea typeface="Source Sans Pro" panose="020B0503030403020204" pitchFamily="34" charset="0"/>
              </a:rPr>
              <a:t>29</a:t>
            </a:fld>
            <a:endParaRPr sz="1600"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873535" y="3581248"/>
            <a:ext cx="5566410" cy="751488"/>
          </a:xfrm>
          <a:prstGeom prst="rect">
            <a:avLst/>
          </a:prstGeom>
        </p:spPr>
        <p:txBody>
          <a:bodyPr vert="horz" wrap="square" lIns="0" tIns="12700" rIns="0" bIns="0" rtlCol="0">
            <a:spAutoFit/>
          </a:bodyPr>
          <a:lstStyle/>
          <a:p>
            <a:pPr marL="12700">
              <a:lnSpc>
                <a:spcPct val="100000"/>
              </a:lnSpc>
              <a:spcBef>
                <a:spcPts val="100"/>
              </a:spcBef>
            </a:pPr>
            <a:r>
              <a:rPr sz="4800" spc="-55" dirty="0">
                <a:solidFill>
                  <a:srgbClr val="001F5F"/>
                </a:solidFill>
                <a:latin typeface="Source Sans Pro" panose="020B0503030403020204" pitchFamily="34" charset="0"/>
                <a:ea typeface="Source Sans Pro" panose="020B0503030403020204" pitchFamily="34" charset="0"/>
              </a:rPr>
              <a:t>CREATING</a:t>
            </a:r>
            <a:r>
              <a:rPr sz="4800" spc="-155" dirty="0">
                <a:solidFill>
                  <a:srgbClr val="001F5F"/>
                </a:solidFill>
                <a:latin typeface="Source Sans Pro" panose="020B0503030403020204" pitchFamily="34" charset="0"/>
                <a:ea typeface="Source Sans Pro" panose="020B0503030403020204" pitchFamily="34" charset="0"/>
              </a:rPr>
              <a:t> </a:t>
            </a:r>
            <a:r>
              <a:rPr sz="4800" dirty="0">
                <a:solidFill>
                  <a:srgbClr val="001F5F"/>
                </a:solidFill>
                <a:latin typeface="Source Sans Pro" panose="020B0503030403020204" pitchFamily="34" charset="0"/>
                <a:ea typeface="Source Sans Pro" panose="020B0503030403020204" pitchFamily="34" charset="0"/>
              </a:rPr>
              <a:t>AN</a:t>
            </a:r>
            <a:r>
              <a:rPr sz="4800" spc="-145" dirty="0">
                <a:solidFill>
                  <a:srgbClr val="001F5F"/>
                </a:solidFill>
                <a:latin typeface="Source Sans Pro" panose="020B0503030403020204" pitchFamily="34" charset="0"/>
                <a:ea typeface="Source Sans Pro" panose="020B0503030403020204" pitchFamily="34" charset="0"/>
              </a:rPr>
              <a:t> </a:t>
            </a:r>
            <a:r>
              <a:rPr sz="4800" spc="-20" dirty="0">
                <a:solidFill>
                  <a:srgbClr val="001F5F"/>
                </a:solidFill>
                <a:latin typeface="Source Sans Pro" panose="020B0503030403020204" pitchFamily="34" charset="0"/>
                <a:ea typeface="Source Sans Pro" panose="020B0503030403020204" pitchFamily="34" charset="0"/>
              </a:rPr>
              <a:t>OHID</a:t>
            </a:r>
            <a:endParaRPr sz="4800" dirty="0">
              <a:latin typeface="Source Sans Pro" panose="020B0503030403020204" pitchFamily="34" charset="0"/>
              <a:ea typeface="Source Sans Pro" panose="020B0503030403020204" pitchFamily="34" charset="0"/>
            </a:endParaRPr>
          </a:p>
        </p:txBody>
      </p:sp>
      <p:sp>
        <p:nvSpPr>
          <p:cNvPr id="13" name="object 13"/>
          <p:cNvSpPr txBox="1"/>
          <p:nvPr/>
        </p:nvSpPr>
        <p:spPr>
          <a:xfrm>
            <a:off x="796782" y="4610929"/>
            <a:ext cx="6096000" cy="994375"/>
          </a:xfrm>
          <a:prstGeom prst="rect">
            <a:avLst/>
          </a:prstGeom>
        </p:spPr>
        <p:txBody>
          <a:bodyPr vert="horz" wrap="square" lIns="0" tIns="13335" rIns="0" bIns="0" rtlCol="0">
            <a:spAutoFit/>
          </a:bodyPr>
          <a:lstStyle/>
          <a:p>
            <a:pPr marL="12700">
              <a:lnSpc>
                <a:spcPct val="108000"/>
              </a:lnSpc>
              <a:spcBef>
                <a:spcPts val="105"/>
              </a:spcBef>
              <a:spcAft>
                <a:spcPts val="600"/>
              </a:spcAft>
            </a:pPr>
            <a:r>
              <a:rPr sz="2000" b="1" dirty="0">
                <a:solidFill>
                  <a:srgbClr val="2A2E36"/>
                </a:solidFill>
                <a:latin typeface="Source Sans Pro" panose="020B0503030403020204" pitchFamily="34" charset="0"/>
                <a:ea typeface="Source Sans Pro" panose="020B0503030403020204" pitchFamily="34" charset="0"/>
                <a:cs typeface="Calibri"/>
              </a:rPr>
              <a:t>Please</a:t>
            </a:r>
            <a:r>
              <a:rPr sz="2000" b="1" spc="-55" dirty="0">
                <a:solidFill>
                  <a:srgbClr val="2A2E36"/>
                </a:solidFill>
                <a:latin typeface="Source Sans Pro" panose="020B0503030403020204" pitchFamily="34" charset="0"/>
                <a:ea typeface="Source Sans Pro" panose="020B0503030403020204" pitchFamily="34" charset="0"/>
                <a:cs typeface="Calibri"/>
              </a:rPr>
              <a:t> </a:t>
            </a:r>
            <a:r>
              <a:rPr sz="2000" b="1" dirty="0">
                <a:solidFill>
                  <a:srgbClr val="2A2E36"/>
                </a:solidFill>
                <a:latin typeface="Source Sans Pro" panose="020B0503030403020204" pitchFamily="34" charset="0"/>
                <a:ea typeface="Source Sans Pro" panose="020B0503030403020204" pitchFamily="34" charset="0"/>
                <a:cs typeface="Calibri"/>
              </a:rPr>
              <a:t>note:</a:t>
            </a:r>
            <a:r>
              <a:rPr sz="2000" b="1" spc="-75" dirty="0">
                <a:solidFill>
                  <a:srgbClr val="2A2E36"/>
                </a:solidFill>
                <a:latin typeface="Source Sans Pro" panose="020B0503030403020204" pitchFamily="34" charset="0"/>
                <a:ea typeface="Source Sans Pro" panose="020B0503030403020204" pitchFamily="34" charset="0"/>
                <a:cs typeface="Calibri"/>
              </a:rPr>
              <a:t> </a:t>
            </a:r>
            <a:r>
              <a:rPr lang="en-US" sz="2000" spc="-75" dirty="0">
                <a:solidFill>
                  <a:srgbClr val="2A2E36"/>
                </a:solidFill>
                <a:latin typeface="Source Sans Pro" panose="020B0503030403020204" pitchFamily="34" charset="0"/>
                <a:ea typeface="Source Sans Pro" panose="020B0503030403020204" pitchFamily="34" charset="0"/>
                <a:cs typeface="Calibri"/>
              </a:rPr>
              <a:t>Ohio identities (</a:t>
            </a:r>
            <a:r>
              <a:rPr sz="2000" dirty="0">
                <a:solidFill>
                  <a:srgbClr val="2A2E36"/>
                </a:solidFill>
                <a:latin typeface="Source Sans Pro" panose="020B0503030403020204" pitchFamily="34" charset="0"/>
                <a:ea typeface="Source Sans Pro" panose="020B0503030403020204" pitchFamily="34" charset="0"/>
                <a:cs typeface="Calibri"/>
              </a:rPr>
              <a:t>OHID</a:t>
            </a:r>
            <a:r>
              <a:rPr lang="en-US" sz="2000" dirty="0">
                <a:solidFill>
                  <a:srgbClr val="2A2E36"/>
                </a:solidFill>
                <a:latin typeface="Source Sans Pro" panose="020B0503030403020204" pitchFamily="34" charset="0"/>
                <a:ea typeface="Source Sans Pro" panose="020B0503030403020204" pitchFamily="34" charset="0"/>
                <a:cs typeface="Calibri"/>
              </a:rPr>
              <a:t>)</a:t>
            </a:r>
            <a:r>
              <a:rPr sz="2000" spc="-6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are</a:t>
            </a:r>
            <a:r>
              <a:rPr sz="2000" spc="-5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required</a:t>
            </a:r>
            <a:r>
              <a:rPr sz="2000" spc="-60" dirty="0">
                <a:solidFill>
                  <a:srgbClr val="2A2E36"/>
                </a:solidFill>
                <a:latin typeface="Source Sans Pro" panose="020B0503030403020204" pitchFamily="34" charset="0"/>
                <a:ea typeface="Source Sans Pro" panose="020B0503030403020204" pitchFamily="34" charset="0"/>
                <a:cs typeface="Calibri"/>
              </a:rPr>
              <a:t> </a:t>
            </a:r>
            <a:r>
              <a:rPr sz="2000" b="1" dirty="0">
                <a:solidFill>
                  <a:srgbClr val="2A2E36"/>
                </a:solidFill>
                <a:latin typeface="Source Sans Pro" panose="020B0503030403020204" pitchFamily="34" charset="0"/>
                <a:ea typeface="Source Sans Pro" panose="020B0503030403020204" pitchFamily="34" charset="0"/>
                <a:cs typeface="Calibri"/>
              </a:rPr>
              <a:t>by</a:t>
            </a:r>
            <a:r>
              <a:rPr sz="2000" b="1" spc="-75" dirty="0">
                <a:solidFill>
                  <a:srgbClr val="2A2E36"/>
                </a:solidFill>
                <a:latin typeface="Source Sans Pro" panose="020B0503030403020204" pitchFamily="34" charset="0"/>
                <a:ea typeface="Source Sans Pro" panose="020B0503030403020204" pitchFamily="34" charset="0"/>
                <a:cs typeface="Calibri"/>
              </a:rPr>
              <a:t> </a:t>
            </a:r>
            <a:r>
              <a:rPr sz="2000" b="1" dirty="0">
                <a:solidFill>
                  <a:srgbClr val="2A2E36"/>
                </a:solidFill>
                <a:latin typeface="Source Sans Pro" panose="020B0503030403020204" pitchFamily="34" charset="0"/>
                <a:ea typeface="Source Sans Pro" panose="020B0503030403020204" pitchFamily="34" charset="0"/>
                <a:cs typeface="Calibri"/>
              </a:rPr>
              <a:t>person</a:t>
            </a:r>
            <a:r>
              <a:rPr sz="2000" dirty="0">
                <a:solidFill>
                  <a:srgbClr val="2A2E36"/>
                </a:solidFill>
                <a:latin typeface="Source Sans Pro" panose="020B0503030403020204" pitchFamily="34" charset="0"/>
                <a:ea typeface="Source Sans Pro" panose="020B0503030403020204" pitchFamily="34" charset="0"/>
                <a:cs typeface="Calibri"/>
              </a:rPr>
              <a:t>.</a:t>
            </a:r>
            <a:r>
              <a:rPr sz="2000" spc="-100" dirty="0">
                <a:solidFill>
                  <a:srgbClr val="2A2E36"/>
                </a:solidFill>
                <a:latin typeface="Source Sans Pro" panose="020B0503030403020204" pitchFamily="34" charset="0"/>
                <a:ea typeface="Source Sans Pro" panose="020B0503030403020204" pitchFamily="34" charset="0"/>
                <a:cs typeface="Calibri"/>
              </a:rPr>
              <a:t> </a:t>
            </a:r>
            <a:r>
              <a:rPr sz="2000" b="1" dirty="0">
                <a:solidFill>
                  <a:srgbClr val="2A2E36"/>
                </a:solidFill>
                <a:latin typeface="Source Sans Pro" panose="020B0503030403020204" pitchFamily="34" charset="0"/>
                <a:ea typeface="Source Sans Pro" panose="020B0503030403020204" pitchFamily="34" charset="0"/>
                <a:cs typeface="Calibri"/>
              </a:rPr>
              <a:t>Each</a:t>
            </a:r>
            <a:r>
              <a:rPr sz="2000" b="1" spc="-75" dirty="0">
                <a:solidFill>
                  <a:srgbClr val="2A2E36"/>
                </a:solidFill>
                <a:latin typeface="Source Sans Pro" panose="020B0503030403020204" pitchFamily="34" charset="0"/>
                <a:ea typeface="Source Sans Pro" panose="020B0503030403020204" pitchFamily="34" charset="0"/>
                <a:cs typeface="Calibri"/>
              </a:rPr>
              <a:t> </a:t>
            </a:r>
            <a:r>
              <a:rPr sz="2000" b="1" spc="-10" dirty="0">
                <a:solidFill>
                  <a:srgbClr val="2A2E36"/>
                </a:solidFill>
                <a:latin typeface="Source Sans Pro" panose="020B0503030403020204" pitchFamily="34" charset="0"/>
                <a:ea typeface="Source Sans Pro" panose="020B0503030403020204" pitchFamily="34" charset="0"/>
                <a:cs typeface="Calibri"/>
              </a:rPr>
              <a:t>individual</a:t>
            </a:r>
            <a:r>
              <a:rPr lang="en-US" sz="2000" b="1" spc="-10" dirty="0">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should</a:t>
            </a:r>
            <a:r>
              <a:rPr sz="2000" spc="-55"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create</a:t>
            </a:r>
            <a:r>
              <a:rPr sz="2000" spc="-4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their</a:t>
            </a:r>
            <a:r>
              <a:rPr sz="2000" spc="-45"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own</a:t>
            </a:r>
            <a:r>
              <a:rPr sz="2000" spc="-8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OHID</a:t>
            </a:r>
            <a:r>
              <a:rPr sz="2000" spc="-55"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and</a:t>
            </a:r>
            <a:r>
              <a:rPr sz="2000" spc="-60" dirty="0">
                <a:solidFill>
                  <a:srgbClr val="2A2E36"/>
                </a:solidFill>
                <a:latin typeface="Source Sans Pro" panose="020B0503030403020204" pitchFamily="34" charset="0"/>
                <a:ea typeface="Source Sans Pro" panose="020B0503030403020204" pitchFamily="34" charset="0"/>
                <a:cs typeface="Calibri"/>
              </a:rPr>
              <a:t> </a:t>
            </a:r>
            <a:r>
              <a:rPr sz="2000" spc="-10" dirty="0">
                <a:solidFill>
                  <a:srgbClr val="2A2E36"/>
                </a:solidFill>
                <a:latin typeface="Source Sans Pro" panose="020B0503030403020204" pitchFamily="34" charset="0"/>
                <a:ea typeface="Source Sans Pro" panose="020B0503030403020204" pitchFamily="34" charset="0"/>
                <a:cs typeface="Calibri"/>
              </a:rPr>
              <a:t>register</a:t>
            </a:r>
            <a:r>
              <a:rPr sz="2000" spc="-6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for</a:t>
            </a:r>
            <a:r>
              <a:rPr sz="2000" spc="-70" dirty="0">
                <a:solidFill>
                  <a:srgbClr val="2A2E36"/>
                </a:solidFill>
                <a:latin typeface="Source Sans Pro" panose="020B0503030403020204" pitchFamily="34" charset="0"/>
                <a:ea typeface="Source Sans Pro" panose="020B0503030403020204" pitchFamily="34" charset="0"/>
                <a:cs typeface="Calibri"/>
              </a:rPr>
              <a:t> </a:t>
            </a:r>
            <a:r>
              <a:rPr sz="2000" spc="-25" dirty="0">
                <a:solidFill>
                  <a:srgbClr val="2A2E36"/>
                </a:solidFill>
                <a:latin typeface="Source Sans Pro" panose="020B0503030403020204" pitchFamily="34" charset="0"/>
                <a:ea typeface="Source Sans Pro" panose="020B0503030403020204" pitchFamily="34" charset="0"/>
                <a:cs typeface="Calibri"/>
              </a:rPr>
              <a:t>M</a:t>
            </a:r>
            <a:r>
              <a:rPr lang="en-US" sz="2000" spc="-25" dirty="0">
                <a:solidFill>
                  <a:srgbClr val="2A2E36"/>
                </a:solidFill>
                <a:latin typeface="Source Sans Pro" panose="020B0503030403020204" pitchFamily="34" charset="0"/>
                <a:ea typeface="Source Sans Pro" panose="020B0503030403020204" pitchFamily="34" charset="0"/>
                <a:cs typeface="Calibri"/>
              </a:rPr>
              <a:t>ulti-</a:t>
            </a:r>
            <a:r>
              <a:rPr sz="2000" spc="-25" dirty="0">
                <a:solidFill>
                  <a:srgbClr val="2A2E36"/>
                </a:solidFill>
                <a:latin typeface="Source Sans Pro" panose="020B0503030403020204" pitchFamily="34" charset="0"/>
                <a:ea typeface="Source Sans Pro" panose="020B0503030403020204" pitchFamily="34" charset="0"/>
                <a:cs typeface="Calibri"/>
              </a:rPr>
              <a:t>F</a:t>
            </a:r>
            <a:r>
              <a:rPr lang="en-US" sz="2000" spc="-25" dirty="0">
                <a:solidFill>
                  <a:srgbClr val="2A2E36"/>
                </a:solidFill>
                <a:latin typeface="Source Sans Pro" panose="020B0503030403020204" pitchFamily="34" charset="0"/>
                <a:ea typeface="Source Sans Pro" panose="020B0503030403020204" pitchFamily="34" charset="0"/>
                <a:cs typeface="Calibri"/>
              </a:rPr>
              <a:t>actor </a:t>
            </a:r>
            <a:r>
              <a:rPr sz="2000" spc="-25" dirty="0">
                <a:solidFill>
                  <a:srgbClr val="2A2E36"/>
                </a:solidFill>
                <a:latin typeface="Source Sans Pro" panose="020B0503030403020204" pitchFamily="34" charset="0"/>
                <a:ea typeface="Source Sans Pro" panose="020B0503030403020204" pitchFamily="34" charset="0"/>
                <a:cs typeface="Calibri"/>
              </a:rPr>
              <a:t>A</a:t>
            </a:r>
            <a:r>
              <a:rPr lang="en-US" sz="2000" spc="-25" dirty="0">
                <a:solidFill>
                  <a:srgbClr val="2A2E36"/>
                </a:solidFill>
                <a:latin typeface="Source Sans Pro" panose="020B0503030403020204" pitchFamily="34" charset="0"/>
                <a:ea typeface="Source Sans Pro" panose="020B0503030403020204" pitchFamily="34" charset="0"/>
                <a:cs typeface="Calibri"/>
              </a:rPr>
              <a:t>uthentication (MFA).</a:t>
            </a:r>
            <a:endParaRPr sz="2000" dirty="0">
              <a:latin typeface="Source Sans Pro" panose="020B0503030403020204" pitchFamily="34" charset="0"/>
              <a:ea typeface="Source Sans Pro" panose="020B0503030403020204" pitchFamily="34" charset="0"/>
              <a:cs typeface="Calibri"/>
            </a:endParaRPr>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876800" y="9383268"/>
            <a:ext cx="1516379" cy="414527"/>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1187196" y="9433559"/>
            <a:ext cx="470141" cy="309257"/>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1103375" y="9432035"/>
            <a:ext cx="7620" cy="317500"/>
          </a:xfrm>
          <a:custGeom>
            <a:avLst/>
            <a:gdLst/>
            <a:ahLst/>
            <a:cxnLst/>
            <a:rect l="l" t="t" r="r" b="b"/>
            <a:pathLst>
              <a:path w="7619" h="317500">
                <a:moveTo>
                  <a:pt x="7315" y="0"/>
                </a:moveTo>
                <a:lnTo>
                  <a:pt x="0" y="0"/>
                </a:lnTo>
                <a:lnTo>
                  <a:pt x="0" y="317423"/>
                </a:lnTo>
                <a:lnTo>
                  <a:pt x="7315" y="317423"/>
                </a:lnTo>
                <a:lnTo>
                  <a:pt x="7315" y="0"/>
                </a:lnTo>
                <a:close/>
              </a:path>
            </a:pathLst>
          </a:custGeom>
          <a:solidFill>
            <a:srgbClr val="0095FF"/>
          </a:solidFill>
        </p:spPr>
        <p:txBody>
          <a:bodyPr wrap="square" lIns="0" tIns="0" rIns="0" bIns="0" rtlCol="0"/>
          <a:lstStyle/>
          <a:p>
            <a:endParaRPr/>
          </a:p>
        </p:txBody>
      </p:sp>
      <p:grpSp>
        <p:nvGrpSpPr>
          <p:cNvPr id="5" name="object 5">
            <a:extLst>
              <a:ext uri="{C183D7F6-B498-43B3-948B-1728B52AA6E4}">
                <adec:decorative xmlns:adec="http://schemas.microsoft.com/office/drawing/2017/decorative" val="1"/>
              </a:ext>
            </a:extLst>
          </p:cNvPr>
          <p:cNvGrpSpPr/>
          <p:nvPr/>
        </p:nvGrpSpPr>
        <p:grpSpPr>
          <a:xfrm>
            <a:off x="381006" y="9427468"/>
            <a:ext cx="643890" cy="324485"/>
            <a:chOff x="381006" y="9427468"/>
            <a:chExt cx="643890" cy="324485"/>
          </a:xfrm>
        </p:grpSpPr>
        <p:sp>
          <p:nvSpPr>
            <p:cNvPr id="6" name="object 6"/>
            <p:cNvSpPr/>
            <p:nvPr/>
          </p:nvSpPr>
          <p:spPr>
            <a:xfrm>
              <a:off x="477015" y="9427468"/>
              <a:ext cx="321945" cy="324485"/>
            </a:xfrm>
            <a:custGeom>
              <a:avLst/>
              <a:gdLst/>
              <a:ahLst/>
              <a:cxnLst/>
              <a:rect l="l" t="t" r="r" b="b"/>
              <a:pathLst>
                <a:path w="321945" h="324484">
                  <a:moveTo>
                    <a:pt x="162725" y="0"/>
                  </a:moveTo>
                  <a:lnTo>
                    <a:pt x="161112" y="0"/>
                  </a:lnTo>
                  <a:lnTo>
                    <a:pt x="132122" y="2608"/>
                  </a:lnTo>
                  <a:lnTo>
                    <a:pt x="79752" y="22197"/>
                  </a:lnTo>
                  <a:lnTo>
                    <a:pt x="34582" y="61942"/>
                  </a:lnTo>
                  <a:lnTo>
                    <a:pt x="5372" y="121228"/>
                  </a:lnTo>
                  <a:lnTo>
                    <a:pt x="330" y="155257"/>
                  </a:lnTo>
                  <a:lnTo>
                    <a:pt x="330" y="159804"/>
                  </a:lnTo>
                  <a:lnTo>
                    <a:pt x="0" y="161429"/>
                  </a:lnTo>
                  <a:lnTo>
                    <a:pt x="12299" y="224642"/>
                  </a:lnTo>
                  <a:lnTo>
                    <a:pt x="46774" y="276415"/>
                  </a:lnTo>
                  <a:lnTo>
                    <a:pt x="98053" y="311656"/>
                  </a:lnTo>
                  <a:lnTo>
                    <a:pt x="160782" y="324485"/>
                  </a:lnTo>
                  <a:lnTo>
                    <a:pt x="161429" y="324485"/>
                  </a:lnTo>
                  <a:lnTo>
                    <a:pt x="211822" y="316112"/>
                  </a:lnTo>
                  <a:lnTo>
                    <a:pt x="246053" y="298170"/>
                  </a:lnTo>
                  <a:lnTo>
                    <a:pt x="157861" y="298170"/>
                  </a:lnTo>
                  <a:lnTo>
                    <a:pt x="150063" y="297522"/>
                  </a:lnTo>
                  <a:lnTo>
                    <a:pt x="150393" y="297522"/>
                  </a:lnTo>
                  <a:lnTo>
                    <a:pt x="150393" y="296227"/>
                  </a:lnTo>
                  <a:lnTo>
                    <a:pt x="139674" y="296227"/>
                  </a:lnTo>
                  <a:lnTo>
                    <a:pt x="126332" y="293124"/>
                  </a:lnTo>
                  <a:lnTo>
                    <a:pt x="113601" y="288713"/>
                  </a:lnTo>
                  <a:lnTo>
                    <a:pt x="101480" y="283024"/>
                  </a:lnTo>
                  <a:lnTo>
                    <a:pt x="89966" y="276085"/>
                  </a:lnTo>
                  <a:lnTo>
                    <a:pt x="150393" y="276085"/>
                  </a:lnTo>
                  <a:lnTo>
                    <a:pt x="150393" y="272186"/>
                  </a:lnTo>
                  <a:lnTo>
                    <a:pt x="143243" y="265036"/>
                  </a:lnTo>
                  <a:lnTo>
                    <a:pt x="76327" y="265036"/>
                  </a:lnTo>
                  <a:lnTo>
                    <a:pt x="57200" y="244339"/>
                  </a:lnTo>
                  <a:lnTo>
                    <a:pt x="42673" y="219771"/>
                  </a:lnTo>
                  <a:lnTo>
                    <a:pt x="33444" y="192096"/>
                  </a:lnTo>
                  <a:lnTo>
                    <a:pt x="30318" y="163055"/>
                  </a:lnTo>
                  <a:lnTo>
                    <a:pt x="30394" y="155257"/>
                  </a:lnTo>
                  <a:lnTo>
                    <a:pt x="30899" y="148677"/>
                  </a:lnTo>
                  <a:lnTo>
                    <a:pt x="31713" y="142158"/>
                  </a:lnTo>
                  <a:lnTo>
                    <a:pt x="32804" y="135763"/>
                  </a:lnTo>
                  <a:lnTo>
                    <a:pt x="82181" y="135763"/>
                  </a:lnTo>
                  <a:lnTo>
                    <a:pt x="82181" y="132524"/>
                  </a:lnTo>
                  <a:lnTo>
                    <a:pt x="75031" y="125374"/>
                  </a:lnTo>
                  <a:lnTo>
                    <a:pt x="34759" y="125374"/>
                  </a:lnTo>
                  <a:lnTo>
                    <a:pt x="47491" y="94327"/>
                  </a:lnTo>
                  <a:lnTo>
                    <a:pt x="66952" y="67759"/>
                  </a:lnTo>
                  <a:lnTo>
                    <a:pt x="92079" y="46855"/>
                  </a:lnTo>
                  <a:lnTo>
                    <a:pt x="121805" y="32804"/>
                  </a:lnTo>
                  <a:lnTo>
                    <a:pt x="132524" y="32804"/>
                  </a:lnTo>
                  <a:lnTo>
                    <a:pt x="132524" y="29883"/>
                  </a:lnTo>
                  <a:lnTo>
                    <a:pt x="139651" y="28549"/>
                  </a:lnTo>
                  <a:lnTo>
                    <a:pt x="146899" y="27524"/>
                  </a:lnTo>
                  <a:lnTo>
                    <a:pt x="154268" y="26864"/>
                  </a:lnTo>
                  <a:lnTo>
                    <a:pt x="161759" y="26631"/>
                  </a:lnTo>
                  <a:lnTo>
                    <a:pt x="249596" y="26631"/>
                  </a:lnTo>
                  <a:lnTo>
                    <a:pt x="223958" y="12663"/>
                  </a:lnTo>
                  <a:lnTo>
                    <a:pt x="194134" y="3346"/>
                  </a:lnTo>
                  <a:lnTo>
                    <a:pt x="162725" y="0"/>
                  </a:lnTo>
                  <a:close/>
                </a:path>
                <a:path w="321945" h="324484">
                  <a:moveTo>
                    <a:pt x="127647" y="112052"/>
                  </a:moveTo>
                  <a:lnTo>
                    <a:pt x="120505" y="113534"/>
                  </a:lnTo>
                  <a:lnTo>
                    <a:pt x="114612" y="117575"/>
                  </a:lnTo>
                  <a:lnTo>
                    <a:pt x="110608" y="123566"/>
                  </a:lnTo>
                  <a:lnTo>
                    <a:pt x="109131" y="130898"/>
                  </a:lnTo>
                  <a:lnTo>
                    <a:pt x="109131" y="139344"/>
                  </a:lnTo>
                  <a:lnTo>
                    <a:pt x="114655" y="146481"/>
                  </a:lnTo>
                  <a:lnTo>
                    <a:pt x="122453" y="148755"/>
                  </a:lnTo>
                  <a:lnTo>
                    <a:pt x="122453" y="223469"/>
                  </a:lnTo>
                  <a:lnTo>
                    <a:pt x="129603" y="230606"/>
                  </a:lnTo>
                  <a:lnTo>
                    <a:pt x="177342" y="230606"/>
                  </a:lnTo>
                  <a:lnTo>
                    <a:pt x="179616" y="233210"/>
                  </a:lnTo>
                  <a:lnTo>
                    <a:pt x="179616" y="296875"/>
                  </a:lnTo>
                  <a:lnTo>
                    <a:pt x="173774" y="297853"/>
                  </a:lnTo>
                  <a:lnTo>
                    <a:pt x="167932" y="298170"/>
                  </a:lnTo>
                  <a:lnTo>
                    <a:pt x="246053" y="298170"/>
                  </a:lnTo>
                  <a:lnTo>
                    <a:pt x="251626" y="295249"/>
                  </a:lnTo>
                  <a:lnTo>
                    <a:pt x="190334" y="295249"/>
                  </a:lnTo>
                  <a:lnTo>
                    <a:pt x="190334" y="227368"/>
                  </a:lnTo>
                  <a:lnTo>
                    <a:pt x="183197" y="220218"/>
                  </a:lnTo>
                  <a:lnTo>
                    <a:pt x="135128" y="220218"/>
                  </a:lnTo>
                  <a:lnTo>
                    <a:pt x="132842" y="217614"/>
                  </a:lnTo>
                  <a:lnTo>
                    <a:pt x="132842" y="148755"/>
                  </a:lnTo>
                  <a:lnTo>
                    <a:pt x="140639" y="146481"/>
                  </a:lnTo>
                  <a:lnTo>
                    <a:pt x="146164" y="139344"/>
                  </a:lnTo>
                  <a:lnTo>
                    <a:pt x="146164" y="138684"/>
                  </a:lnTo>
                  <a:lnTo>
                    <a:pt x="123101" y="138684"/>
                  </a:lnTo>
                  <a:lnTo>
                    <a:pt x="119532" y="135115"/>
                  </a:lnTo>
                  <a:lnTo>
                    <a:pt x="119532" y="126022"/>
                  </a:lnTo>
                  <a:lnTo>
                    <a:pt x="123101" y="122453"/>
                  </a:lnTo>
                  <a:lnTo>
                    <a:pt x="144004" y="122453"/>
                  </a:lnTo>
                  <a:lnTo>
                    <a:pt x="140806" y="117575"/>
                  </a:lnTo>
                  <a:lnTo>
                    <a:pt x="134928" y="113534"/>
                  </a:lnTo>
                  <a:lnTo>
                    <a:pt x="127647" y="112052"/>
                  </a:lnTo>
                  <a:close/>
                </a:path>
                <a:path w="321945" h="324484">
                  <a:moveTo>
                    <a:pt x="150393" y="276085"/>
                  </a:moveTo>
                  <a:lnTo>
                    <a:pt x="137401" y="276085"/>
                  </a:lnTo>
                  <a:lnTo>
                    <a:pt x="139674" y="278688"/>
                  </a:lnTo>
                  <a:lnTo>
                    <a:pt x="139674" y="296227"/>
                  </a:lnTo>
                  <a:lnTo>
                    <a:pt x="150393" y="296227"/>
                  </a:lnTo>
                  <a:lnTo>
                    <a:pt x="150393" y="276085"/>
                  </a:lnTo>
                  <a:close/>
                </a:path>
                <a:path w="321945" h="324484">
                  <a:moveTo>
                    <a:pt x="249596" y="26631"/>
                  </a:moveTo>
                  <a:lnTo>
                    <a:pt x="163703" y="26631"/>
                  </a:lnTo>
                  <a:lnTo>
                    <a:pt x="163703" y="179946"/>
                  </a:lnTo>
                  <a:lnTo>
                    <a:pt x="170853" y="187083"/>
                  </a:lnTo>
                  <a:lnTo>
                    <a:pt x="218274" y="187083"/>
                  </a:lnTo>
                  <a:lnTo>
                    <a:pt x="220548" y="189687"/>
                  </a:lnTo>
                  <a:lnTo>
                    <a:pt x="220548" y="284200"/>
                  </a:lnTo>
                  <a:lnTo>
                    <a:pt x="213359" y="287664"/>
                  </a:lnTo>
                  <a:lnTo>
                    <a:pt x="205927" y="290701"/>
                  </a:lnTo>
                  <a:lnTo>
                    <a:pt x="198252" y="293249"/>
                  </a:lnTo>
                  <a:lnTo>
                    <a:pt x="190334" y="295249"/>
                  </a:lnTo>
                  <a:lnTo>
                    <a:pt x="251626" y="295249"/>
                  </a:lnTo>
                  <a:lnTo>
                    <a:pt x="255659" y="293124"/>
                  </a:lnTo>
                  <a:lnTo>
                    <a:pt x="270303" y="278358"/>
                  </a:lnTo>
                  <a:lnTo>
                    <a:pt x="230936" y="278358"/>
                  </a:lnTo>
                  <a:lnTo>
                    <a:pt x="230936" y="183832"/>
                  </a:lnTo>
                  <a:lnTo>
                    <a:pt x="223799" y="176695"/>
                  </a:lnTo>
                  <a:lnTo>
                    <a:pt x="176695" y="176695"/>
                  </a:lnTo>
                  <a:lnTo>
                    <a:pt x="174421" y="174091"/>
                  </a:lnTo>
                  <a:lnTo>
                    <a:pt x="174421" y="27279"/>
                  </a:lnTo>
                  <a:lnTo>
                    <a:pt x="250784" y="27279"/>
                  </a:lnTo>
                  <a:lnTo>
                    <a:pt x="249596" y="26631"/>
                  </a:lnTo>
                  <a:close/>
                </a:path>
                <a:path w="321945" h="324484">
                  <a:moveTo>
                    <a:pt x="209829" y="62687"/>
                  </a:moveTo>
                  <a:lnTo>
                    <a:pt x="202687" y="64169"/>
                  </a:lnTo>
                  <a:lnTo>
                    <a:pt x="196794" y="68208"/>
                  </a:lnTo>
                  <a:lnTo>
                    <a:pt x="192789" y="74195"/>
                  </a:lnTo>
                  <a:lnTo>
                    <a:pt x="191312" y="81521"/>
                  </a:lnTo>
                  <a:lnTo>
                    <a:pt x="191312" y="89966"/>
                  </a:lnTo>
                  <a:lnTo>
                    <a:pt x="196837" y="97116"/>
                  </a:lnTo>
                  <a:lnTo>
                    <a:pt x="204635" y="99390"/>
                  </a:lnTo>
                  <a:lnTo>
                    <a:pt x="204635" y="139992"/>
                  </a:lnTo>
                  <a:lnTo>
                    <a:pt x="211772" y="147129"/>
                  </a:lnTo>
                  <a:lnTo>
                    <a:pt x="292658" y="147129"/>
                  </a:lnTo>
                  <a:lnTo>
                    <a:pt x="292976" y="152336"/>
                  </a:lnTo>
                  <a:lnTo>
                    <a:pt x="293306" y="157200"/>
                  </a:lnTo>
                  <a:lnTo>
                    <a:pt x="293306" y="172148"/>
                  </a:lnTo>
                  <a:lnTo>
                    <a:pt x="292658" y="177012"/>
                  </a:lnTo>
                  <a:lnTo>
                    <a:pt x="267322" y="177012"/>
                  </a:lnTo>
                  <a:lnTo>
                    <a:pt x="260172" y="184492"/>
                  </a:lnTo>
                  <a:lnTo>
                    <a:pt x="260172" y="253022"/>
                  </a:lnTo>
                  <a:lnTo>
                    <a:pt x="253594" y="260131"/>
                  </a:lnTo>
                  <a:lnTo>
                    <a:pt x="246530" y="266785"/>
                  </a:lnTo>
                  <a:lnTo>
                    <a:pt x="238978" y="272892"/>
                  </a:lnTo>
                  <a:lnTo>
                    <a:pt x="230936" y="278358"/>
                  </a:lnTo>
                  <a:lnTo>
                    <a:pt x="270303" y="278358"/>
                  </a:lnTo>
                  <a:lnTo>
                    <a:pt x="290267" y="258226"/>
                  </a:lnTo>
                  <a:lnTo>
                    <a:pt x="300332" y="238734"/>
                  </a:lnTo>
                  <a:lnTo>
                    <a:pt x="271221" y="238734"/>
                  </a:lnTo>
                  <a:lnTo>
                    <a:pt x="271221" y="190004"/>
                  </a:lnTo>
                  <a:lnTo>
                    <a:pt x="273494" y="187731"/>
                  </a:lnTo>
                  <a:lnTo>
                    <a:pt x="317468" y="187731"/>
                  </a:lnTo>
                  <a:lnTo>
                    <a:pt x="321564" y="163055"/>
                  </a:lnTo>
                  <a:lnTo>
                    <a:pt x="321535" y="161429"/>
                  </a:lnTo>
                  <a:lnTo>
                    <a:pt x="319260" y="136410"/>
                  </a:lnTo>
                  <a:lnTo>
                    <a:pt x="217297" y="136410"/>
                  </a:lnTo>
                  <a:lnTo>
                    <a:pt x="215023" y="133819"/>
                  </a:lnTo>
                  <a:lnTo>
                    <a:pt x="215023" y="99390"/>
                  </a:lnTo>
                  <a:lnTo>
                    <a:pt x="222821" y="97116"/>
                  </a:lnTo>
                  <a:lnTo>
                    <a:pt x="228346" y="89966"/>
                  </a:lnTo>
                  <a:lnTo>
                    <a:pt x="228346" y="89649"/>
                  </a:lnTo>
                  <a:lnTo>
                    <a:pt x="205600" y="89649"/>
                  </a:lnTo>
                  <a:lnTo>
                    <a:pt x="202031" y="86067"/>
                  </a:lnTo>
                  <a:lnTo>
                    <a:pt x="201792" y="82641"/>
                  </a:lnTo>
                  <a:lnTo>
                    <a:pt x="201714" y="76974"/>
                  </a:lnTo>
                  <a:lnTo>
                    <a:pt x="205282" y="73406"/>
                  </a:lnTo>
                  <a:lnTo>
                    <a:pt x="226395" y="73406"/>
                  </a:lnTo>
                  <a:lnTo>
                    <a:pt x="222983" y="68208"/>
                  </a:lnTo>
                  <a:lnTo>
                    <a:pt x="217105" y="64169"/>
                  </a:lnTo>
                  <a:lnTo>
                    <a:pt x="209829" y="62687"/>
                  </a:lnTo>
                  <a:close/>
                </a:path>
                <a:path w="321945" h="324484">
                  <a:moveTo>
                    <a:pt x="82181" y="135763"/>
                  </a:moveTo>
                  <a:lnTo>
                    <a:pt x="69507" y="135763"/>
                  </a:lnTo>
                  <a:lnTo>
                    <a:pt x="71780" y="138366"/>
                  </a:lnTo>
                  <a:lnTo>
                    <a:pt x="71780" y="210794"/>
                  </a:lnTo>
                  <a:lnTo>
                    <a:pt x="63982" y="213067"/>
                  </a:lnTo>
                  <a:lnTo>
                    <a:pt x="58470" y="220218"/>
                  </a:lnTo>
                  <a:lnTo>
                    <a:pt x="58470" y="228663"/>
                  </a:lnTo>
                  <a:lnTo>
                    <a:pt x="59947" y="235989"/>
                  </a:lnTo>
                  <a:lnTo>
                    <a:pt x="63950" y="241976"/>
                  </a:lnTo>
                  <a:lnTo>
                    <a:pt x="69840" y="246015"/>
                  </a:lnTo>
                  <a:lnTo>
                    <a:pt x="76974" y="247497"/>
                  </a:lnTo>
                  <a:lnTo>
                    <a:pt x="84116" y="246015"/>
                  </a:lnTo>
                  <a:lnTo>
                    <a:pt x="90009" y="241976"/>
                  </a:lnTo>
                  <a:lnTo>
                    <a:pt x="93486" y="236778"/>
                  </a:lnTo>
                  <a:lnTo>
                    <a:pt x="72758" y="236778"/>
                  </a:lnTo>
                  <a:lnTo>
                    <a:pt x="69189" y="233210"/>
                  </a:lnTo>
                  <a:lnTo>
                    <a:pt x="69189" y="224116"/>
                  </a:lnTo>
                  <a:lnTo>
                    <a:pt x="72758" y="220548"/>
                  </a:lnTo>
                  <a:lnTo>
                    <a:pt x="95491" y="220548"/>
                  </a:lnTo>
                  <a:lnTo>
                    <a:pt x="95491" y="220218"/>
                  </a:lnTo>
                  <a:lnTo>
                    <a:pt x="89966" y="213067"/>
                  </a:lnTo>
                  <a:lnTo>
                    <a:pt x="82181" y="210794"/>
                  </a:lnTo>
                  <a:lnTo>
                    <a:pt x="82181" y="135763"/>
                  </a:lnTo>
                  <a:close/>
                </a:path>
                <a:path w="321945" h="324484">
                  <a:moveTo>
                    <a:pt x="317468" y="187731"/>
                  </a:moveTo>
                  <a:lnTo>
                    <a:pt x="291350" y="187731"/>
                  </a:lnTo>
                  <a:lnTo>
                    <a:pt x="288209" y="201365"/>
                  </a:lnTo>
                  <a:lnTo>
                    <a:pt x="283724" y="214452"/>
                  </a:lnTo>
                  <a:lnTo>
                    <a:pt x="278020" y="226929"/>
                  </a:lnTo>
                  <a:lnTo>
                    <a:pt x="271221" y="238734"/>
                  </a:lnTo>
                  <a:lnTo>
                    <a:pt x="300332" y="238734"/>
                  </a:lnTo>
                  <a:lnTo>
                    <a:pt x="313111" y="213984"/>
                  </a:lnTo>
                  <a:lnTo>
                    <a:pt x="317468" y="187731"/>
                  </a:lnTo>
                  <a:close/>
                </a:path>
                <a:path w="321945" h="324484">
                  <a:moveTo>
                    <a:pt x="95491" y="220548"/>
                  </a:moveTo>
                  <a:lnTo>
                    <a:pt x="81534" y="220548"/>
                  </a:lnTo>
                  <a:lnTo>
                    <a:pt x="85102" y="224116"/>
                  </a:lnTo>
                  <a:lnTo>
                    <a:pt x="85299" y="226929"/>
                  </a:lnTo>
                  <a:lnTo>
                    <a:pt x="85420" y="233210"/>
                  </a:lnTo>
                  <a:lnTo>
                    <a:pt x="81851" y="236778"/>
                  </a:lnTo>
                  <a:lnTo>
                    <a:pt x="93486" y="236778"/>
                  </a:lnTo>
                  <a:lnTo>
                    <a:pt x="94014" y="235989"/>
                  </a:lnTo>
                  <a:lnTo>
                    <a:pt x="95491" y="228663"/>
                  </a:lnTo>
                  <a:lnTo>
                    <a:pt x="95491" y="220548"/>
                  </a:lnTo>
                  <a:close/>
                </a:path>
                <a:path w="321945" h="324484">
                  <a:moveTo>
                    <a:pt x="144004" y="122453"/>
                  </a:moveTo>
                  <a:lnTo>
                    <a:pt x="132194" y="122453"/>
                  </a:lnTo>
                  <a:lnTo>
                    <a:pt x="135775" y="126022"/>
                  </a:lnTo>
                  <a:lnTo>
                    <a:pt x="135775" y="135115"/>
                  </a:lnTo>
                  <a:lnTo>
                    <a:pt x="132194" y="138684"/>
                  </a:lnTo>
                  <a:lnTo>
                    <a:pt x="146164" y="138684"/>
                  </a:lnTo>
                  <a:lnTo>
                    <a:pt x="146164" y="130898"/>
                  </a:lnTo>
                  <a:lnTo>
                    <a:pt x="144733" y="123566"/>
                  </a:lnTo>
                  <a:lnTo>
                    <a:pt x="144004" y="122453"/>
                  </a:lnTo>
                  <a:close/>
                </a:path>
                <a:path w="321945" h="324484">
                  <a:moveTo>
                    <a:pt x="250784" y="27279"/>
                  </a:moveTo>
                  <a:lnTo>
                    <a:pt x="174421" y="27279"/>
                  </a:lnTo>
                  <a:lnTo>
                    <a:pt x="193398" y="30460"/>
                  </a:lnTo>
                  <a:lnTo>
                    <a:pt x="211250" y="36412"/>
                  </a:lnTo>
                  <a:lnTo>
                    <a:pt x="227823" y="44862"/>
                  </a:lnTo>
                  <a:lnTo>
                    <a:pt x="242963" y="55537"/>
                  </a:lnTo>
                  <a:lnTo>
                    <a:pt x="242963" y="99060"/>
                  </a:lnTo>
                  <a:lnTo>
                    <a:pt x="250101" y="106210"/>
                  </a:lnTo>
                  <a:lnTo>
                    <a:pt x="281940" y="106210"/>
                  </a:lnTo>
                  <a:lnTo>
                    <a:pt x="284730" y="113577"/>
                  </a:lnTo>
                  <a:lnTo>
                    <a:pt x="287260" y="121228"/>
                  </a:lnTo>
                  <a:lnTo>
                    <a:pt x="289335" y="128678"/>
                  </a:lnTo>
                  <a:lnTo>
                    <a:pt x="291033" y="136410"/>
                  </a:lnTo>
                  <a:lnTo>
                    <a:pt x="319260" y="136410"/>
                  </a:lnTo>
                  <a:lnTo>
                    <a:pt x="318698" y="130233"/>
                  </a:lnTo>
                  <a:lnTo>
                    <a:pt x="309830" y="100118"/>
                  </a:lnTo>
                  <a:lnTo>
                    <a:pt x="307577" y="95808"/>
                  </a:lnTo>
                  <a:lnTo>
                    <a:pt x="255955" y="95808"/>
                  </a:lnTo>
                  <a:lnTo>
                    <a:pt x="253682" y="93218"/>
                  </a:lnTo>
                  <a:lnTo>
                    <a:pt x="253682" y="64960"/>
                  </a:lnTo>
                  <a:lnTo>
                    <a:pt x="289353" y="64960"/>
                  </a:lnTo>
                  <a:lnTo>
                    <a:pt x="275437" y="47739"/>
                  </a:lnTo>
                  <a:lnTo>
                    <a:pt x="251343" y="27583"/>
                  </a:lnTo>
                  <a:lnTo>
                    <a:pt x="250784" y="27279"/>
                  </a:lnTo>
                  <a:close/>
                </a:path>
                <a:path w="321945" h="324484">
                  <a:moveTo>
                    <a:pt x="85102" y="71132"/>
                  </a:moveTo>
                  <a:lnTo>
                    <a:pt x="76657" y="71132"/>
                  </a:lnTo>
                  <a:lnTo>
                    <a:pt x="69515" y="72614"/>
                  </a:lnTo>
                  <a:lnTo>
                    <a:pt x="63622" y="76654"/>
                  </a:lnTo>
                  <a:lnTo>
                    <a:pt x="59617" y="82641"/>
                  </a:lnTo>
                  <a:lnTo>
                    <a:pt x="58140" y="89966"/>
                  </a:lnTo>
                  <a:lnTo>
                    <a:pt x="59571" y="97297"/>
                  </a:lnTo>
                  <a:lnTo>
                    <a:pt x="63505" y="103289"/>
                  </a:lnTo>
                  <a:lnTo>
                    <a:pt x="69375" y="107320"/>
                  </a:lnTo>
                  <a:lnTo>
                    <a:pt x="76657" y="108800"/>
                  </a:lnTo>
                  <a:lnTo>
                    <a:pt x="85102" y="108800"/>
                  </a:lnTo>
                  <a:lnTo>
                    <a:pt x="92254" y="103284"/>
                  </a:lnTo>
                  <a:lnTo>
                    <a:pt x="93770" y="98082"/>
                  </a:lnTo>
                  <a:lnTo>
                    <a:pt x="72428" y="98082"/>
                  </a:lnTo>
                  <a:lnTo>
                    <a:pt x="68859" y="94513"/>
                  </a:lnTo>
                  <a:lnTo>
                    <a:pt x="68859" y="85420"/>
                  </a:lnTo>
                  <a:lnTo>
                    <a:pt x="72428" y="81851"/>
                  </a:lnTo>
                  <a:lnTo>
                    <a:pt x="93770" y="81851"/>
                  </a:lnTo>
                  <a:lnTo>
                    <a:pt x="92252" y="76644"/>
                  </a:lnTo>
                  <a:lnTo>
                    <a:pt x="85102" y="71132"/>
                  </a:lnTo>
                  <a:close/>
                </a:path>
                <a:path w="321945" h="324484">
                  <a:moveTo>
                    <a:pt x="93770" y="81851"/>
                  </a:moveTo>
                  <a:lnTo>
                    <a:pt x="81534" y="81851"/>
                  </a:lnTo>
                  <a:lnTo>
                    <a:pt x="85102" y="85420"/>
                  </a:lnTo>
                  <a:lnTo>
                    <a:pt x="84981" y="94327"/>
                  </a:lnTo>
                  <a:lnTo>
                    <a:pt x="81534" y="98082"/>
                  </a:lnTo>
                  <a:lnTo>
                    <a:pt x="93770" y="98082"/>
                  </a:lnTo>
                  <a:lnTo>
                    <a:pt x="94526" y="95491"/>
                  </a:lnTo>
                  <a:lnTo>
                    <a:pt x="125374" y="95491"/>
                  </a:lnTo>
                  <a:lnTo>
                    <a:pt x="132524" y="88023"/>
                  </a:lnTo>
                  <a:lnTo>
                    <a:pt x="132524" y="84442"/>
                  </a:lnTo>
                  <a:lnTo>
                    <a:pt x="94526" y="84442"/>
                  </a:lnTo>
                  <a:lnTo>
                    <a:pt x="93770" y="81851"/>
                  </a:lnTo>
                  <a:close/>
                </a:path>
                <a:path w="321945" h="324484">
                  <a:moveTo>
                    <a:pt x="289353" y="64960"/>
                  </a:moveTo>
                  <a:lnTo>
                    <a:pt x="253682" y="64960"/>
                  </a:lnTo>
                  <a:lnTo>
                    <a:pt x="260254" y="72018"/>
                  </a:lnTo>
                  <a:lnTo>
                    <a:pt x="266309" y="79532"/>
                  </a:lnTo>
                  <a:lnTo>
                    <a:pt x="271816" y="87472"/>
                  </a:lnTo>
                  <a:lnTo>
                    <a:pt x="276745" y="95808"/>
                  </a:lnTo>
                  <a:lnTo>
                    <a:pt x="307577" y="95808"/>
                  </a:lnTo>
                  <a:lnTo>
                    <a:pt x="295298" y="72316"/>
                  </a:lnTo>
                  <a:lnTo>
                    <a:pt x="289353" y="64960"/>
                  </a:lnTo>
                  <a:close/>
                </a:path>
                <a:path w="321945" h="324484">
                  <a:moveTo>
                    <a:pt x="226395" y="73406"/>
                  </a:moveTo>
                  <a:lnTo>
                    <a:pt x="214376" y="73406"/>
                  </a:lnTo>
                  <a:lnTo>
                    <a:pt x="217944" y="76974"/>
                  </a:lnTo>
                  <a:lnTo>
                    <a:pt x="217944" y="86067"/>
                  </a:lnTo>
                  <a:lnTo>
                    <a:pt x="214376" y="89649"/>
                  </a:lnTo>
                  <a:lnTo>
                    <a:pt x="228346" y="89649"/>
                  </a:lnTo>
                  <a:lnTo>
                    <a:pt x="228346" y="81521"/>
                  </a:lnTo>
                  <a:lnTo>
                    <a:pt x="226913" y="74195"/>
                  </a:lnTo>
                  <a:lnTo>
                    <a:pt x="226395" y="73406"/>
                  </a:lnTo>
                  <a:close/>
                </a:path>
                <a:path w="321945" h="324484">
                  <a:moveTo>
                    <a:pt x="132524" y="32804"/>
                  </a:moveTo>
                  <a:lnTo>
                    <a:pt x="121805" y="32804"/>
                  </a:lnTo>
                  <a:lnTo>
                    <a:pt x="121805" y="82169"/>
                  </a:lnTo>
                  <a:lnTo>
                    <a:pt x="119532" y="84442"/>
                  </a:lnTo>
                  <a:lnTo>
                    <a:pt x="132524" y="84442"/>
                  </a:lnTo>
                  <a:lnTo>
                    <a:pt x="132524" y="32804"/>
                  </a:lnTo>
                  <a:close/>
                </a:path>
              </a:pathLst>
            </a:custGeom>
            <a:solidFill>
              <a:srgbClr val="0095FF"/>
            </a:solidFill>
          </p:spPr>
          <p:txBody>
            <a:bodyPr wrap="square" lIns="0" tIns="0" rIns="0" bIns="0" rtlCol="0"/>
            <a:lstStyle/>
            <a:p>
              <a:endParaRPr/>
            </a:p>
          </p:txBody>
        </p:sp>
        <p:sp>
          <p:nvSpPr>
            <p:cNvPr id="7" name="object 7"/>
            <p:cNvSpPr/>
            <p:nvPr/>
          </p:nvSpPr>
          <p:spPr>
            <a:xfrm>
              <a:off x="381006" y="9435079"/>
              <a:ext cx="643890" cy="306070"/>
            </a:xfrm>
            <a:custGeom>
              <a:avLst/>
              <a:gdLst/>
              <a:ahLst/>
              <a:cxnLst/>
              <a:rect l="l" t="t" r="r" b="b"/>
              <a:pathLst>
                <a:path w="643890" h="306070">
                  <a:moveTo>
                    <a:pt x="540499" y="0"/>
                  </a:moveTo>
                  <a:lnTo>
                    <a:pt x="373291" y="0"/>
                  </a:lnTo>
                  <a:lnTo>
                    <a:pt x="373291" y="660"/>
                  </a:lnTo>
                  <a:lnTo>
                    <a:pt x="378284" y="4825"/>
                  </a:lnTo>
                  <a:lnTo>
                    <a:pt x="383095" y="9053"/>
                  </a:lnTo>
                  <a:lnTo>
                    <a:pt x="412178" y="41744"/>
                  </a:lnTo>
                  <a:lnTo>
                    <a:pt x="412496" y="41744"/>
                  </a:lnTo>
                  <a:lnTo>
                    <a:pt x="412496" y="42392"/>
                  </a:lnTo>
                  <a:lnTo>
                    <a:pt x="427343" y="67562"/>
                  </a:lnTo>
                  <a:lnTo>
                    <a:pt x="438178" y="94776"/>
                  </a:lnTo>
                  <a:lnTo>
                    <a:pt x="444760" y="123520"/>
                  </a:lnTo>
                  <a:lnTo>
                    <a:pt x="446849" y="153276"/>
                  </a:lnTo>
                  <a:lnTo>
                    <a:pt x="446849" y="154571"/>
                  </a:lnTo>
                  <a:lnTo>
                    <a:pt x="437568" y="212866"/>
                  </a:lnTo>
                  <a:lnTo>
                    <a:pt x="412496" y="263817"/>
                  </a:lnTo>
                  <a:lnTo>
                    <a:pt x="384158" y="296335"/>
                  </a:lnTo>
                  <a:lnTo>
                    <a:pt x="373291" y="305561"/>
                  </a:lnTo>
                  <a:lnTo>
                    <a:pt x="524941" y="305561"/>
                  </a:lnTo>
                  <a:lnTo>
                    <a:pt x="524941" y="263817"/>
                  </a:lnTo>
                  <a:lnTo>
                    <a:pt x="476656" y="263817"/>
                  </a:lnTo>
                  <a:lnTo>
                    <a:pt x="476656" y="188810"/>
                  </a:lnTo>
                  <a:lnTo>
                    <a:pt x="532714" y="188810"/>
                  </a:lnTo>
                  <a:lnTo>
                    <a:pt x="556546" y="187762"/>
                  </a:lnTo>
                  <a:lnTo>
                    <a:pt x="594234" y="179188"/>
                  </a:lnTo>
                  <a:lnTo>
                    <a:pt x="630341" y="147078"/>
                  </a:lnTo>
                  <a:lnTo>
                    <a:pt x="476656" y="147078"/>
                  </a:lnTo>
                  <a:lnTo>
                    <a:pt x="476656" y="41414"/>
                  </a:lnTo>
                  <a:lnTo>
                    <a:pt x="629930" y="41414"/>
                  </a:lnTo>
                  <a:lnTo>
                    <a:pt x="628557" y="38807"/>
                  </a:lnTo>
                  <a:lnTo>
                    <a:pt x="616648" y="25107"/>
                  </a:lnTo>
                  <a:lnTo>
                    <a:pt x="601649" y="14171"/>
                  </a:lnTo>
                  <a:lnTo>
                    <a:pt x="583917" y="6319"/>
                  </a:lnTo>
                  <a:lnTo>
                    <a:pt x="563513" y="1585"/>
                  </a:lnTo>
                  <a:lnTo>
                    <a:pt x="540499" y="0"/>
                  </a:lnTo>
                  <a:close/>
                </a:path>
                <a:path w="643890" h="306070">
                  <a:moveTo>
                    <a:pt x="629930" y="41414"/>
                  </a:moveTo>
                  <a:lnTo>
                    <a:pt x="514896" y="41414"/>
                  </a:lnTo>
                  <a:lnTo>
                    <a:pt x="541932" y="44717"/>
                  </a:lnTo>
                  <a:lnTo>
                    <a:pt x="561281" y="54624"/>
                  </a:lnTo>
                  <a:lnTo>
                    <a:pt x="572912" y="71134"/>
                  </a:lnTo>
                  <a:lnTo>
                    <a:pt x="576795" y="94246"/>
                  </a:lnTo>
                  <a:lnTo>
                    <a:pt x="575752" y="107329"/>
                  </a:lnTo>
                  <a:lnTo>
                    <a:pt x="551951" y="140885"/>
                  </a:lnTo>
                  <a:lnTo>
                    <a:pt x="515543" y="147078"/>
                  </a:lnTo>
                  <a:lnTo>
                    <a:pt x="630341" y="147078"/>
                  </a:lnTo>
                  <a:lnTo>
                    <a:pt x="634912" y="139901"/>
                  </a:lnTo>
                  <a:lnTo>
                    <a:pt x="641621" y="118980"/>
                  </a:lnTo>
                  <a:lnTo>
                    <a:pt x="643846" y="94776"/>
                  </a:lnTo>
                  <a:lnTo>
                    <a:pt x="643837" y="94246"/>
                  </a:lnTo>
                  <a:lnTo>
                    <a:pt x="642164" y="73540"/>
                  </a:lnTo>
                  <a:lnTo>
                    <a:pt x="637062" y="54951"/>
                  </a:lnTo>
                  <a:lnTo>
                    <a:pt x="629930" y="41414"/>
                  </a:lnTo>
                  <a:close/>
                </a:path>
                <a:path w="643890" h="306070">
                  <a:moveTo>
                    <a:pt x="144195" y="0"/>
                  </a:moveTo>
                  <a:lnTo>
                    <a:pt x="0" y="0"/>
                  </a:lnTo>
                  <a:lnTo>
                    <a:pt x="0" y="41744"/>
                  </a:lnTo>
                  <a:lnTo>
                    <a:pt x="40170" y="41744"/>
                  </a:lnTo>
                  <a:lnTo>
                    <a:pt x="40170" y="263817"/>
                  </a:lnTo>
                  <a:lnTo>
                    <a:pt x="0" y="263817"/>
                  </a:lnTo>
                  <a:lnTo>
                    <a:pt x="0" y="305231"/>
                  </a:lnTo>
                  <a:lnTo>
                    <a:pt x="142570" y="305231"/>
                  </a:lnTo>
                  <a:lnTo>
                    <a:pt x="112033" y="275185"/>
                  </a:lnTo>
                  <a:lnTo>
                    <a:pt x="88784" y="238748"/>
                  </a:lnTo>
                  <a:lnTo>
                    <a:pt x="74038" y="197237"/>
                  </a:lnTo>
                  <a:lnTo>
                    <a:pt x="69011" y="151968"/>
                  </a:lnTo>
                  <a:lnTo>
                    <a:pt x="74519" y="106990"/>
                  </a:lnTo>
                  <a:lnTo>
                    <a:pt x="89715" y="65835"/>
                  </a:lnTo>
                  <a:lnTo>
                    <a:pt x="113356" y="29754"/>
                  </a:lnTo>
                  <a:lnTo>
                    <a:pt x="144195" y="0"/>
                  </a:lnTo>
                  <a:close/>
                </a:path>
              </a:pathLst>
            </a:custGeom>
            <a:solidFill>
              <a:srgbClr val="1A5192"/>
            </a:solidFill>
          </p:spPr>
          <p:txBody>
            <a:bodyPr wrap="square" lIns="0" tIns="0" rIns="0" bIns="0" rtlCol="0"/>
            <a:lstStyle/>
            <a:p>
              <a:endParaRPr/>
            </a:p>
          </p:txBody>
        </p:sp>
      </p:grpSp>
      <p:sp>
        <p:nvSpPr>
          <p:cNvPr id="8" name="object 8">
            <a:extLst>
              <a:ext uri="{C183D7F6-B498-43B3-948B-1728B52AA6E4}">
                <adec:decorative xmlns:adec="http://schemas.microsoft.com/office/drawing/2017/decorative" val="1"/>
              </a:ext>
            </a:extLst>
          </p:cNvPr>
          <p:cNvSpPr/>
          <p:nvPr/>
        </p:nvSpPr>
        <p:spPr>
          <a:xfrm>
            <a:off x="7620" y="0"/>
            <a:ext cx="7307580" cy="1516380"/>
          </a:xfrm>
          <a:custGeom>
            <a:avLst/>
            <a:gdLst/>
            <a:ahLst/>
            <a:cxnLst/>
            <a:rect l="l" t="t" r="r" b="b"/>
            <a:pathLst>
              <a:path w="7307580" h="1516380">
                <a:moveTo>
                  <a:pt x="7307580" y="0"/>
                </a:moveTo>
                <a:lnTo>
                  <a:pt x="0" y="0"/>
                </a:lnTo>
                <a:lnTo>
                  <a:pt x="0" y="1516379"/>
                </a:lnTo>
                <a:lnTo>
                  <a:pt x="7307580" y="1516379"/>
                </a:lnTo>
                <a:lnTo>
                  <a:pt x="7307580" y="0"/>
                </a:lnTo>
                <a:close/>
              </a:path>
            </a:pathLst>
          </a:custGeom>
          <a:solidFill>
            <a:srgbClr val="1A5192"/>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06373" y="32011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706373" y="68587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5297665" y="4897958"/>
            <a:ext cx="1582420" cy="12700"/>
          </a:xfrm>
          <a:custGeom>
            <a:avLst/>
            <a:gdLst/>
            <a:ahLst/>
            <a:cxnLst/>
            <a:rect l="l" t="t" r="r" b="b"/>
            <a:pathLst>
              <a:path w="1582420" h="12700">
                <a:moveTo>
                  <a:pt x="1581912" y="0"/>
                </a:moveTo>
                <a:lnTo>
                  <a:pt x="0" y="0"/>
                </a:lnTo>
                <a:lnTo>
                  <a:pt x="0" y="12191"/>
                </a:lnTo>
                <a:lnTo>
                  <a:pt x="1581912" y="12191"/>
                </a:lnTo>
                <a:lnTo>
                  <a:pt x="1581912" y="0"/>
                </a:lnTo>
                <a:close/>
              </a:path>
            </a:pathLst>
          </a:custGeom>
          <a:solidFill>
            <a:srgbClr val="FFFFFF"/>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809484" y="5202752"/>
            <a:ext cx="2418715" cy="12700"/>
          </a:xfrm>
          <a:custGeom>
            <a:avLst/>
            <a:gdLst/>
            <a:ahLst/>
            <a:cxnLst/>
            <a:rect l="l" t="t" r="r" b="b"/>
            <a:pathLst>
              <a:path w="2418715" h="12700">
                <a:moveTo>
                  <a:pt x="2418588" y="0"/>
                </a:moveTo>
                <a:lnTo>
                  <a:pt x="1209294" y="0"/>
                </a:lnTo>
                <a:lnTo>
                  <a:pt x="0" y="0"/>
                </a:lnTo>
                <a:lnTo>
                  <a:pt x="0" y="12179"/>
                </a:lnTo>
                <a:lnTo>
                  <a:pt x="2418588" y="12179"/>
                </a:lnTo>
                <a:lnTo>
                  <a:pt x="2418588" y="0"/>
                </a:lnTo>
                <a:close/>
              </a:path>
            </a:pathLst>
          </a:custGeom>
          <a:solidFill>
            <a:srgbClr val="FFFFFF"/>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8890" rIns="0" bIns="0" rtlCol="0">
            <a:spAutoFit/>
          </a:bodyPr>
          <a:lstStyle/>
          <a:p>
            <a:pPr marL="95885">
              <a:lnSpc>
                <a:spcPct val="100000"/>
              </a:lnSpc>
              <a:spcBef>
                <a:spcPts val="70"/>
              </a:spcBef>
            </a:pPr>
            <a:fld id="{81D60167-4931-47E6-BA6A-407CBD079E47}" type="slidenum">
              <a:rPr spc="-50" dirty="0"/>
              <a:t>3</a:t>
            </a:fld>
            <a:endParaRPr spc="-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703524" cy="452507"/>
          </a:xfrm>
          <a:prstGeom prst="rect">
            <a:avLst/>
          </a:prstGeom>
        </p:spPr>
        <p:txBody>
          <a:bodyPr vert="horz" wrap="square" lIns="0" tIns="51891" rIns="0" bIns="0" rtlCol="0">
            <a:spAutoFit/>
          </a:bodyPr>
          <a:lstStyle/>
          <a:p>
            <a:pPr marL="12700">
              <a:lnSpc>
                <a:spcPct val="100000"/>
              </a:lnSpc>
              <a:spcBef>
                <a:spcPts val="100"/>
              </a:spcBef>
            </a:pPr>
            <a:r>
              <a:rPr sz="2600" dirty="0">
                <a:latin typeface="Source Sans Pro" panose="020B0503030403020204" pitchFamily="34" charset="0"/>
                <a:ea typeface="Source Sans Pro" panose="020B0503030403020204" pitchFamily="34" charset="0"/>
              </a:rPr>
              <a:t>MFA ENROLLMENT: IBM VERIFY APP</a:t>
            </a:r>
            <a:r>
              <a:rPr lang="en-US" sz="2600" dirty="0">
                <a:latin typeface="Source Sans Pro" panose="020B0503030403020204" pitchFamily="34" charset="0"/>
                <a:ea typeface="Source Sans Pro" panose="020B0503030403020204" pitchFamily="34" charset="0"/>
              </a:rPr>
              <a:t> (1 of 7)</a:t>
            </a:r>
            <a:endParaRPr sz="2600" dirty="0">
              <a:latin typeface="Source Sans Pro" panose="020B0503030403020204" pitchFamily="34" charset="0"/>
              <a:ea typeface="Source Sans Pro" panose="020B0503030403020204" pitchFamily="34" charset="0"/>
            </a:endParaRPr>
          </a:p>
        </p:txBody>
      </p:sp>
      <p:grpSp>
        <p:nvGrpSpPr>
          <p:cNvPr id="3" name="object 3">
            <a:extLst>
              <a:ext uri="{C183D7F6-B498-43B3-948B-1728B52AA6E4}">
                <adec:decorative xmlns:adec="http://schemas.microsoft.com/office/drawing/2017/decorative" val="1"/>
              </a:ext>
            </a:extLst>
          </p:cNvPr>
          <p:cNvGrpSpPr/>
          <p:nvPr/>
        </p:nvGrpSpPr>
        <p:grpSpPr>
          <a:xfrm>
            <a:off x="457200" y="4267200"/>
            <a:ext cx="6481699" cy="4298119"/>
            <a:chOff x="479298" y="4100686"/>
            <a:chExt cx="6481699" cy="4298119"/>
          </a:xfrm>
        </p:grpSpPr>
        <p:pic>
          <p:nvPicPr>
            <p:cNvPr id="4" name="object 4" descr="MFA Enrollment: IBM Verify App&#10;Step 1 screenshot on enrolling with IBM Security and downloading the app"/>
            <p:cNvPicPr/>
            <p:nvPr/>
          </p:nvPicPr>
          <p:blipFill>
            <a:blip r:embed="rId2" cstate="print"/>
            <a:stretch>
              <a:fillRect/>
            </a:stretch>
          </p:blipFill>
          <p:spPr>
            <a:xfrm>
              <a:off x="548306" y="4100686"/>
              <a:ext cx="6187007" cy="4298119"/>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479298" y="6614922"/>
              <a:ext cx="6275705" cy="1703705"/>
            </a:xfrm>
            <a:custGeom>
              <a:avLst/>
              <a:gdLst/>
              <a:ahLst/>
              <a:cxnLst/>
              <a:rect l="l" t="t" r="r" b="b"/>
              <a:pathLst>
                <a:path w="6275705" h="1703704">
                  <a:moveTo>
                    <a:pt x="6275578" y="0"/>
                  </a:moveTo>
                  <a:lnTo>
                    <a:pt x="0" y="0"/>
                  </a:lnTo>
                  <a:lnTo>
                    <a:pt x="0" y="1703705"/>
                  </a:lnTo>
                  <a:lnTo>
                    <a:pt x="6275578" y="1703705"/>
                  </a:lnTo>
                  <a:lnTo>
                    <a:pt x="6275578"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p:nvPr/>
          </p:nvSpPr>
          <p:spPr>
            <a:xfrm>
              <a:off x="6583680" y="6405372"/>
              <a:ext cx="373380" cy="376555"/>
            </a:xfrm>
            <a:custGeom>
              <a:avLst/>
              <a:gdLst/>
              <a:ahLst/>
              <a:cxnLst/>
              <a:rect l="l" t="t" r="r" b="b"/>
              <a:pathLst>
                <a:path w="373379" h="376554">
                  <a:moveTo>
                    <a:pt x="186563" y="0"/>
                  </a:moveTo>
                  <a:lnTo>
                    <a:pt x="136956" y="6731"/>
                  </a:lnTo>
                  <a:lnTo>
                    <a:pt x="92405" y="25679"/>
                  </a:lnTo>
                  <a:lnTo>
                    <a:pt x="54648" y="55105"/>
                  </a:lnTo>
                  <a:lnTo>
                    <a:pt x="25463" y="93192"/>
                  </a:lnTo>
                  <a:lnTo>
                    <a:pt x="6654" y="138125"/>
                  </a:lnTo>
                  <a:lnTo>
                    <a:pt x="0" y="188150"/>
                  </a:lnTo>
                  <a:lnTo>
                    <a:pt x="6654" y="238175"/>
                  </a:lnTo>
                  <a:lnTo>
                    <a:pt x="25463" y="283108"/>
                  </a:lnTo>
                  <a:lnTo>
                    <a:pt x="54648" y="321195"/>
                  </a:lnTo>
                  <a:lnTo>
                    <a:pt x="92405" y="350621"/>
                  </a:lnTo>
                  <a:lnTo>
                    <a:pt x="136956" y="369570"/>
                  </a:lnTo>
                  <a:lnTo>
                    <a:pt x="186563" y="376301"/>
                  </a:lnTo>
                  <a:lnTo>
                    <a:pt x="236169" y="369570"/>
                  </a:lnTo>
                  <a:lnTo>
                    <a:pt x="280733" y="350621"/>
                  </a:lnTo>
                  <a:lnTo>
                    <a:pt x="318477" y="321195"/>
                  </a:lnTo>
                  <a:lnTo>
                    <a:pt x="347662" y="283108"/>
                  </a:lnTo>
                  <a:lnTo>
                    <a:pt x="366471" y="238175"/>
                  </a:lnTo>
                  <a:lnTo>
                    <a:pt x="373126" y="188150"/>
                  </a:lnTo>
                  <a:lnTo>
                    <a:pt x="366471" y="138125"/>
                  </a:lnTo>
                  <a:lnTo>
                    <a:pt x="347662" y="93192"/>
                  </a:lnTo>
                  <a:lnTo>
                    <a:pt x="318477" y="55105"/>
                  </a:lnTo>
                  <a:lnTo>
                    <a:pt x="280733" y="25679"/>
                  </a:lnTo>
                  <a:lnTo>
                    <a:pt x="236169" y="6731"/>
                  </a:lnTo>
                  <a:lnTo>
                    <a:pt x="186563"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6584442" y="6407657"/>
              <a:ext cx="376555" cy="376555"/>
            </a:xfrm>
            <a:custGeom>
              <a:avLst/>
              <a:gdLst/>
              <a:ahLst/>
              <a:cxnLst/>
              <a:rect l="l" t="t" r="r" b="b"/>
              <a:pathLst>
                <a:path w="376554" h="376554">
                  <a:moveTo>
                    <a:pt x="0" y="188087"/>
                  </a:moveTo>
                  <a:lnTo>
                    <a:pt x="6731" y="138087"/>
                  </a:lnTo>
                  <a:lnTo>
                    <a:pt x="25692" y="93154"/>
                  </a:lnTo>
                  <a:lnTo>
                    <a:pt x="55130" y="55079"/>
                  </a:lnTo>
                  <a:lnTo>
                    <a:pt x="93218" y="25679"/>
                  </a:lnTo>
                  <a:lnTo>
                    <a:pt x="138176" y="6718"/>
                  </a:lnTo>
                  <a:lnTo>
                    <a:pt x="188214" y="0"/>
                  </a:lnTo>
                  <a:lnTo>
                    <a:pt x="238252" y="6718"/>
                  </a:lnTo>
                  <a:lnTo>
                    <a:pt x="283210" y="25679"/>
                  </a:lnTo>
                  <a:lnTo>
                    <a:pt x="321297" y="55079"/>
                  </a:lnTo>
                  <a:lnTo>
                    <a:pt x="350735" y="93154"/>
                  </a:lnTo>
                  <a:lnTo>
                    <a:pt x="369697" y="138087"/>
                  </a:lnTo>
                  <a:lnTo>
                    <a:pt x="376428" y="188087"/>
                  </a:lnTo>
                  <a:lnTo>
                    <a:pt x="369697" y="238086"/>
                  </a:lnTo>
                  <a:lnTo>
                    <a:pt x="350735" y="283019"/>
                  </a:lnTo>
                  <a:lnTo>
                    <a:pt x="321297" y="321081"/>
                  </a:lnTo>
                  <a:lnTo>
                    <a:pt x="283210" y="350494"/>
                  </a:lnTo>
                  <a:lnTo>
                    <a:pt x="238252" y="369455"/>
                  </a:lnTo>
                  <a:lnTo>
                    <a:pt x="188214" y="376174"/>
                  </a:lnTo>
                  <a:lnTo>
                    <a:pt x="138176" y="369455"/>
                  </a:lnTo>
                  <a:lnTo>
                    <a:pt x="93218" y="350494"/>
                  </a:lnTo>
                  <a:lnTo>
                    <a:pt x="55130" y="321081"/>
                  </a:lnTo>
                  <a:lnTo>
                    <a:pt x="25692" y="283019"/>
                  </a:lnTo>
                  <a:lnTo>
                    <a:pt x="6731" y="238086"/>
                  </a:lnTo>
                  <a:lnTo>
                    <a:pt x="0" y="188087"/>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descr="MFA Enrollment: IBM Verify App - Step 1 icon"/>
          <p:cNvSpPr/>
          <p:nvPr/>
        </p:nvSpPr>
        <p:spPr>
          <a:xfrm>
            <a:off x="242315" y="1847088"/>
            <a:ext cx="376555"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0"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txBox="1"/>
          <p:nvPr/>
        </p:nvSpPr>
        <p:spPr>
          <a:xfrm>
            <a:off x="828092" y="1743989"/>
            <a:ext cx="6250305"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181818"/>
                </a:solidFill>
                <a:latin typeface="Source Sans Pro" panose="020B0503030403020204" pitchFamily="34" charset="0"/>
                <a:ea typeface="Source Sans Pro" panose="020B0503030403020204" pitchFamily="34" charset="0"/>
                <a:cs typeface="Calibri"/>
              </a:rPr>
              <a:t>After selecting “Add Device” on the initial MFA enrollment page, you will download the IBM Verify App to your device and press “Connect Your Account</a:t>
            </a:r>
            <a:r>
              <a:rPr lang="en-US" sz="1800" dirty="0">
                <a:solidFill>
                  <a:srgbClr val="181818"/>
                </a:solidFill>
                <a:latin typeface="Source Sans Pro" panose="020B0503030403020204" pitchFamily="34" charset="0"/>
                <a:ea typeface="Source Sans Pro" panose="020B0503030403020204" pitchFamily="34" charset="0"/>
                <a:cs typeface="Calibri"/>
              </a:rPr>
              <a:t>.</a:t>
            </a:r>
            <a:r>
              <a:rPr sz="1800" dirty="0">
                <a:solidFill>
                  <a:srgbClr val="181818"/>
                </a:solidFill>
                <a:latin typeface="Source Sans Pro" panose="020B0503030403020204" pitchFamily="34" charset="0"/>
                <a:ea typeface="Source Sans Pro" panose="020B0503030403020204" pitchFamily="34" charset="0"/>
                <a:cs typeface="Calibri"/>
              </a:rPr>
              <a:t>”</a:t>
            </a:r>
            <a:endParaRPr sz="1800" dirty="0">
              <a:latin typeface="Source Sans Pro" panose="020B0503030403020204" pitchFamily="34" charset="0"/>
              <a:ea typeface="Source Sans Pro" panose="020B0503030403020204" pitchFamily="34" charset="0"/>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359122" y="1828800"/>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Source Sans Pro" panose="020B0503030403020204" pitchFamily="34" charset="0"/>
                <a:ea typeface="Source Sans Pro" panose="020B0503030403020204" pitchFamily="34" charset="0"/>
                <a:cs typeface="Calibri"/>
              </a:rPr>
              <a:t>1</a:t>
            </a:r>
            <a:endParaRPr sz="1800" dirty="0">
              <a:latin typeface="Source Sans Pro" panose="020B0503030403020204" pitchFamily="34" charset="0"/>
              <a:ea typeface="Source Sans Pro" panose="020B0503030403020204" pitchFamily="34" charset="0"/>
              <a:cs typeface="Calibri"/>
            </a:endParaRPr>
          </a:p>
        </p:txBody>
      </p:sp>
      <p:sp>
        <p:nvSpPr>
          <p:cNvPr id="11" name="object 11">
            <a:extLst>
              <a:ext uri="{C183D7F6-B498-43B3-948B-1728B52AA6E4}">
                <adec:decorative xmlns:adec="http://schemas.microsoft.com/office/drawing/2017/decorative" val="1"/>
              </a:ext>
            </a:extLst>
          </p:cNvPr>
          <p:cNvSpPr/>
          <p:nvPr/>
        </p:nvSpPr>
        <p:spPr>
          <a:xfrm>
            <a:off x="243077" y="1847848"/>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39"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39"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2" name="object 12" descr="MFA Enrollment: IBM Verify App Step 1 screenshot"/>
          <p:cNvSpPr txBox="1"/>
          <p:nvPr/>
        </p:nvSpPr>
        <p:spPr>
          <a:xfrm>
            <a:off x="304800" y="3657600"/>
            <a:ext cx="6790690" cy="3123932"/>
          </a:xfrm>
          <a:prstGeom prst="rect">
            <a:avLst/>
          </a:prstGeom>
          <a:ln w="9525">
            <a:solidFill>
              <a:srgbClr val="000000"/>
            </a:solidFill>
          </a:ln>
        </p:spPr>
        <p:txBody>
          <a:bodyPr vert="horz" wrap="square" lIns="0" tIns="0" rIns="0" bIns="0" rtlCol="0">
            <a:spAutoFit/>
          </a:bodyPr>
          <a:lstStyle/>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spcBef>
                <a:spcPts val="585"/>
              </a:spcBef>
            </a:pPr>
            <a:endParaRPr sz="1800" dirty="0">
              <a:latin typeface="Source Sans Pro" panose="020B0503030403020204" pitchFamily="34" charset="0"/>
              <a:ea typeface="Source Sans Pro" panose="020B0503030403020204" pitchFamily="34" charset="0"/>
              <a:cs typeface="Times New Roman"/>
            </a:endParaRPr>
          </a:p>
          <a:p>
            <a:pPr marR="241935" algn="r">
              <a:lnSpc>
                <a:spcPct val="100000"/>
              </a:lnSpc>
            </a:pPr>
            <a:endParaRPr sz="1800" dirty="0">
              <a:latin typeface="Source Sans Pro" panose="020B0503030403020204" pitchFamily="34" charset="0"/>
              <a:ea typeface="Source Sans Pro" panose="020B0503030403020204" pitchFamily="34" charset="0"/>
              <a:cs typeface="Calibri"/>
            </a:endParaRPr>
          </a:p>
        </p:txBody>
      </p:sp>
      <p:sp>
        <p:nvSpPr>
          <p:cNvPr id="13" name="object 13"/>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dirty="0">
                <a:latin typeface="Source Sans Pro" panose="020B0503030403020204" pitchFamily="34" charset="0"/>
                <a:ea typeface="Source Sans Pro" panose="020B0503030403020204" pitchFamily="34" charset="0"/>
              </a:rPr>
              <a:t>30</a:t>
            </a:fld>
            <a:endParaRPr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AD7F2004-482F-3784-23A3-BB961FF23129}"/>
              </a:ext>
            </a:extLst>
          </p:cNvPr>
          <p:cNvSpPr txBox="1"/>
          <p:nvPr/>
        </p:nvSpPr>
        <p:spPr>
          <a:xfrm>
            <a:off x="6553200" y="6553200"/>
            <a:ext cx="228600" cy="369332"/>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(2 of 7)</a:t>
            </a:r>
            <a:endParaRPr sz="2600" dirty="0">
              <a:latin typeface="Source Sans Pro" panose="020B0503030403020204" pitchFamily="34" charset="0"/>
              <a:ea typeface="Source Sans Pro" panose="020B0503030403020204" pitchFamily="34" charset="0"/>
            </a:endParaRPr>
          </a:p>
        </p:txBody>
      </p:sp>
      <p:grpSp>
        <p:nvGrpSpPr>
          <p:cNvPr id="3" name="object 3">
            <a:extLst>
              <a:ext uri="{C183D7F6-B498-43B3-948B-1728B52AA6E4}">
                <adec:decorative xmlns:adec="http://schemas.microsoft.com/office/drawing/2017/decorative" val="1"/>
              </a:ext>
            </a:extLst>
          </p:cNvPr>
          <p:cNvGrpSpPr/>
          <p:nvPr/>
        </p:nvGrpSpPr>
        <p:grpSpPr>
          <a:xfrm>
            <a:off x="381000" y="3810000"/>
            <a:ext cx="6655434" cy="5021580"/>
            <a:chOff x="330708" y="3717035"/>
            <a:chExt cx="6655434" cy="5021580"/>
          </a:xfrm>
        </p:grpSpPr>
        <p:pic>
          <p:nvPicPr>
            <p:cNvPr id="4" name="object 4"/>
            <p:cNvPicPr/>
            <p:nvPr/>
          </p:nvPicPr>
          <p:blipFill>
            <a:blip r:embed="rId2" cstate="print"/>
            <a:stretch>
              <a:fillRect/>
            </a:stretch>
          </p:blipFill>
          <p:spPr>
            <a:xfrm>
              <a:off x="330708" y="3717035"/>
              <a:ext cx="6623303" cy="4846319"/>
            </a:xfrm>
            <a:prstGeom prst="rect">
              <a:avLst/>
            </a:prstGeom>
          </p:spPr>
        </p:pic>
        <p:pic>
          <p:nvPicPr>
            <p:cNvPr id="5" name="object 5"/>
            <p:cNvPicPr/>
            <p:nvPr/>
          </p:nvPicPr>
          <p:blipFill>
            <a:blip r:embed="rId3" cstate="print"/>
            <a:stretch>
              <a:fillRect/>
            </a:stretch>
          </p:blipFill>
          <p:spPr>
            <a:xfrm>
              <a:off x="6740652" y="8540495"/>
              <a:ext cx="102107" cy="198119"/>
            </a:xfrm>
            <a:prstGeom prst="rect">
              <a:avLst/>
            </a:prstGeom>
          </p:spPr>
        </p:pic>
        <p:pic>
          <p:nvPicPr>
            <p:cNvPr id="6" name="object 6"/>
            <p:cNvPicPr/>
            <p:nvPr/>
          </p:nvPicPr>
          <p:blipFill>
            <a:blip r:embed="rId4" cstate="print"/>
            <a:stretch>
              <a:fillRect/>
            </a:stretch>
          </p:blipFill>
          <p:spPr>
            <a:xfrm>
              <a:off x="6894576" y="8543544"/>
              <a:ext cx="91439" cy="97535"/>
            </a:xfrm>
            <a:prstGeom prst="rect">
              <a:avLst/>
            </a:prstGeom>
          </p:spPr>
        </p:pic>
        <p:sp>
          <p:nvSpPr>
            <p:cNvPr id="7" name="object 7"/>
            <p:cNvSpPr/>
            <p:nvPr/>
          </p:nvSpPr>
          <p:spPr>
            <a:xfrm>
              <a:off x="3080003" y="3919727"/>
              <a:ext cx="927735" cy="219075"/>
            </a:xfrm>
            <a:custGeom>
              <a:avLst/>
              <a:gdLst/>
              <a:ahLst/>
              <a:cxnLst/>
              <a:rect l="l" t="t" r="r" b="b"/>
              <a:pathLst>
                <a:path w="927735" h="219075">
                  <a:moveTo>
                    <a:pt x="927735" y="0"/>
                  </a:moveTo>
                  <a:lnTo>
                    <a:pt x="0" y="0"/>
                  </a:lnTo>
                  <a:lnTo>
                    <a:pt x="0" y="219075"/>
                  </a:lnTo>
                  <a:lnTo>
                    <a:pt x="927735" y="219075"/>
                  </a:lnTo>
                  <a:lnTo>
                    <a:pt x="927735" y="0"/>
                  </a:lnTo>
                  <a:close/>
                </a:path>
              </a:pathLst>
            </a:custGeom>
            <a:solidFill>
              <a:srgbClr val="F8F8F8"/>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3080003" y="3919727"/>
              <a:ext cx="927735" cy="219075"/>
            </a:xfrm>
            <a:custGeom>
              <a:avLst/>
              <a:gdLst/>
              <a:ahLst/>
              <a:cxnLst/>
              <a:rect l="l" t="t" r="r" b="b"/>
              <a:pathLst>
                <a:path w="927735" h="219075">
                  <a:moveTo>
                    <a:pt x="0" y="0"/>
                  </a:moveTo>
                  <a:lnTo>
                    <a:pt x="927734" y="0"/>
                  </a:lnTo>
                  <a:lnTo>
                    <a:pt x="927734" y="219075"/>
                  </a:lnTo>
                  <a:lnTo>
                    <a:pt x="0" y="219075"/>
                  </a:lnTo>
                  <a:lnTo>
                    <a:pt x="0" y="0"/>
                  </a:lnTo>
                  <a:close/>
                </a:path>
              </a:pathLst>
            </a:custGeom>
            <a:ln w="12700">
              <a:solidFill>
                <a:srgbClr val="F8F8F8"/>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p:cNvSpPr/>
            <p:nvPr/>
          </p:nvSpPr>
          <p:spPr>
            <a:xfrm>
              <a:off x="450342" y="7357109"/>
              <a:ext cx="4518660" cy="792480"/>
            </a:xfrm>
            <a:custGeom>
              <a:avLst/>
              <a:gdLst/>
              <a:ahLst/>
              <a:cxnLst/>
              <a:rect l="l" t="t" r="r" b="b"/>
              <a:pathLst>
                <a:path w="4518660" h="792479">
                  <a:moveTo>
                    <a:pt x="4518660" y="0"/>
                  </a:moveTo>
                  <a:lnTo>
                    <a:pt x="0" y="0"/>
                  </a:lnTo>
                  <a:lnTo>
                    <a:pt x="0" y="792226"/>
                  </a:lnTo>
                  <a:lnTo>
                    <a:pt x="4518660" y="792226"/>
                  </a:lnTo>
                  <a:lnTo>
                    <a:pt x="4518660"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4768596" y="7153655"/>
              <a:ext cx="376555" cy="376555"/>
            </a:xfrm>
            <a:custGeom>
              <a:avLst/>
              <a:gdLst/>
              <a:ahLst/>
              <a:cxnLst/>
              <a:rect l="l" t="t" r="r" b="b"/>
              <a:pathLst>
                <a:path w="376554" h="376554">
                  <a:moveTo>
                    <a:pt x="188150" y="0"/>
                  </a:moveTo>
                  <a:lnTo>
                    <a:pt x="138125" y="6731"/>
                  </a:lnTo>
                  <a:lnTo>
                    <a:pt x="93179" y="25679"/>
                  </a:lnTo>
                  <a:lnTo>
                    <a:pt x="55117" y="55105"/>
                  </a:lnTo>
                  <a:lnTo>
                    <a:pt x="25679" y="93192"/>
                  </a:lnTo>
                  <a:lnTo>
                    <a:pt x="6730" y="138125"/>
                  </a:lnTo>
                  <a:lnTo>
                    <a:pt x="0" y="188150"/>
                  </a:lnTo>
                  <a:lnTo>
                    <a:pt x="6730" y="238175"/>
                  </a:lnTo>
                  <a:lnTo>
                    <a:pt x="25679" y="283108"/>
                  </a:lnTo>
                  <a:lnTo>
                    <a:pt x="55117" y="321195"/>
                  </a:lnTo>
                  <a:lnTo>
                    <a:pt x="93179" y="350621"/>
                  </a:lnTo>
                  <a:lnTo>
                    <a:pt x="138125" y="369570"/>
                  </a:lnTo>
                  <a:lnTo>
                    <a:pt x="188150" y="376301"/>
                  </a:lnTo>
                  <a:lnTo>
                    <a:pt x="238175" y="369570"/>
                  </a:lnTo>
                  <a:lnTo>
                    <a:pt x="283108" y="350621"/>
                  </a:lnTo>
                  <a:lnTo>
                    <a:pt x="321195" y="321195"/>
                  </a:lnTo>
                  <a:lnTo>
                    <a:pt x="350621" y="283108"/>
                  </a:lnTo>
                  <a:lnTo>
                    <a:pt x="369570" y="238175"/>
                  </a:lnTo>
                  <a:lnTo>
                    <a:pt x="376300" y="188150"/>
                  </a:lnTo>
                  <a:lnTo>
                    <a:pt x="369570" y="138125"/>
                  </a:lnTo>
                  <a:lnTo>
                    <a:pt x="350621" y="93192"/>
                  </a:lnTo>
                  <a:lnTo>
                    <a:pt x="321195" y="55105"/>
                  </a:lnTo>
                  <a:lnTo>
                    <a:pt x="283108"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p:cNvSpPr/>
            <p:nvPr/>
          </p:nvSpPr>
          <p:spPr>
            <a:xfrm>
              <a:off x="4769358" y="7155941"/>
              <a:ext cx="377825" cy="376555"/>
            </a:xfrm>
            <a:custGeom>
              <a:avLst/>
              <a:gdLst/>
              <a:ahLst/>
              <a:cxnLst/>
              <a:rect l="l" t="t" r="r" b="b"/>
              <a:pathLst>
                <a:path w="377825" h="376554">
                  <a:moveTo>
                    <a:pt x="0" y="188086"/>
                  </a:moveTo>
                  <a:lnTo>
                    <a:pt x="6743" y="138087"/>
                  </a:lnTo>
                  <a:lnTo>
                    <a:pt x="25780" y="93154"/>
                  </a:lnTo>
                  <a:lnTo>
                    <a:pt x="55295" y="55079"/>
                  </a:lnTo>
                  <a:lnTo>
                    <a:pt x="93510" y="25679"/>
                  </a:lnTo>
                  <a:lnTo>
                    <a:pt x="138645" y="6718"/>
                  </a:lnTo>
                  <a:lnTo>
                    <a:pt x="188849" y="0"/>
                  </a:lnTo>
                  <a:lnTo>
                    <a:pt x="239052" y="6718"/>
                  </a:lnTo>
                  <a:lnTo>
                    <a:pt x="284162" y="25679"/>
                  </a:lnTo>
                  <a:lnTo>
                    <a:pt x="322389" y="55079"/>
                  </a:lnTo>
                  <a:lnTo>
                    <a:pt x="351904" y="93154"/>
                  </a:lnTo>
                  <a:lnTo>
                    <a:pt x="370954" y="138087"/>
                  </a:lnTo>
                  <a:lnTo>
                    <a:pt x="377698" y="188086"/>
                  </a:lnTo>
                  <a:lnTo>
                    <a:pt x="370954" y="238086"/>
                  </a:lnTo>
                  <a:lnTo>
                    <a:pt x="351904" y="283019"/>
                  </a:lnTo>
                  <a:lnTo>
                    <a:pt x="322389" y="321081"/>
                  </a:lnTo>
                  <a:lnTo>
                    <a:pt x="284162" y="350494"/>
                  </a:lnTo>
                  <a:lnTo>
                    <a:pt x="239052" y="369455"/>
                  </a:lnTo>
                  <a:lnTo>
                    <a:pt x="188849" y="376173"/>
                  </a:lnTo>
                  <a:lnTo>
                    <a:pt x="138645" y="369455"/>
                  </a:lnTo>
                  <a:lnTo>
                    <a:pt x="93510" y="350494"/>
                  </a:lnTo>
                  <a:lnTo>
                    <a:pt x="55295" y="321081"/>
                  </a:lnTo>
                  <a:lnTo>
                    <a:pt x="25780" y="283019"/>
                  </a:lnTo>
                  <a:lnTo>
                    <a:pt x="6743" y="238086"/>
                  </a:lnTo>
                  <a:lnTo>
                    <a:pt x="0" y="188086"/>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4" name="object 14">
            <a:extLst>
              <a:ext uri="{C183D7F6-B498-43B3-948B-1728B52AA6E4}">
                <adec:decorative xmlns:adec="http://schemas.microsoft.com/office/drawing/2017/decorative" val="1"/>
              </a:ext>
            </a:extLst>
          </p:cNvPr>
          <p:cNvSpPr/>
          <p:nvPr/>
        </p:nvSpPr>
        <p:spPr>
          <a:xfrm>
            <a:off x="159257" y="1846324"/>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39"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39"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2" name="object 12" descr="MFA Enrollment: IBM Verify App - Step 2 icon"/>
          <p:cNvSpPr/>
          <p:nvPr/>
        </p:nvSpPr>
        <p:spPr>
          <a:xfrm>
            <a:off x="158495" y="1844039"/>
            <a:ext cx="376555"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1"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txBox="1"/>
          <p:nvPr/>
        </p:nvSpPr>
        <p:spPr>
          <a:xfrm>
            <a:off x="275245" y="1819794"/>
            <a:ext cx="6354156" cy="848360"/>
          </a:xfrm>
          <a:prstGeom prst="rect">
            <a:avLst/>
          </a:prstGeom>
        </p:spPr>
        <p:txBody>
          <a:bodyPr vert="horz" wrap="square" lIns="0" tIns="12700" rIns="0" bIns="0" rtlCol="0">
            <a:spAutoFit/>
          </a:bodyPr>
          <a:lstStyle/>
          <a:p>
            <a:pPr marL="448945" marR="5080" indent="-436880" algn="just">
              <a:lnSpc>
                <a:spcPct val="100000"/>
              </a:lnSpc>
              <a:spcBef>
                <a:spcPts val="100"/>
              </a:spcBef>
            </a:pPr>
            <a:r>
              <a:rPr sz="2700" b="1" baseline="1543" dirty="0">
                <a:solidFill>
                  <a:srgbClr val="FFFFFF"/>
                </a:solidFill>
                <a:latin typeface="Source Sans Pro" panose="020B0503030403020204" pitchFamily="34" charset="0"/>
                <a:ea typeface="Source Sans Pro" panose="020B0503030403020204" pitchFamily="34" charset="0"/>
                <a:cs typeface="Calibri"/>
              </a:rPr>
              <a:t>2</a:t>
            </a:r>
            <a:r>
              <a:rPr sz="2700" b="1" spc="600" baseline="1543" dirty="0">
                <a:solidFill>
                  <a:srgbClr val="FFFFFF"/>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After</a:t>
            </a:r>
            <a:r>
              <a:rPr sz="1800" spc="35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pressing</a:t>
            </a:r>
            <a:r>
              <a:rPr sz="1800" spc="36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“Connect</a:t>
            </a:r>
            <a:r>
              <a:rPr sz="1800" spc="35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your</a:t>
            </a:r>
            <a:r>
              <a:rPr sz="1800" spc="35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account”</a:t>
            </a:r>
            <a:r>
              <a:rPr sz="1800" spc="36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you</a:t>
            </a:r>
            <a:r>
              <a:rPr sz="1800" spc="36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will</a:t>
            </a:r>
            <a:r>
              <a:rPr sz="1800" spc="34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be</a:t>
            </a:r>
            <a:r>
              <a:rPr sz="1800" spc="36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met</a:t>
            </a:r>
            <a:r>
              <a:rPr sz="1800" spc="35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with</a:t>
            </a:r>
            <a:r>
              <a:rPr sz="1800" spc="360"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the </a:t>
            </a:r>
            <a:r>
              <a:rPr sz="1800" dirty="0">
                <a:solidFill>
                  <a:srgbClr val="181818"/>
                </a:solidFill>
                <a:latin typeface="Source Sans Pro" panose="020B0503030403020204" pitchFamily="34" charset="0"/>
                <a:ea typeface="Source Sans Pro" panose="020B0503030403020204" pitchFamily="34" charset="0"/>
                <a:cs typeface="Calibri"/>
              </a:rPr>
              <a:t>following</a:t>
            </a:r>
            <a:r>
              <a:rPr sz="1800" spc="2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screen</a:t>
            </a:r>
            <a:r>
              <a:rPr sz="1800" spc="4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and</a:t>
            </a:r>
            <a:r>
              <a:rPr sz="1800" spc="1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will</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need</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to</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access</a:t>
            </a:r>
            <a:r>
              <a:rPr sz="1800" spc="3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the</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IBM</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Verify</a:t>
            </a:r>
            <a:r>
              <a:rPr sz="1800" spc="1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app</a:t>
            </a:r>
            <a:r>
              <a:rPr sz="1800" spc="3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on</a:t>
            </a:r>
            <a:r>
              <a:rPr sz="1800" spc="-5" dirty="0">
                <a:solidFill>
                  <a:srgbClr val="181818"/>
                </a:solidFill>
                <a:latin typeface="Source Sans Pro" panose="020B0503030403020204" pitchFamily="34" charset="0"/>
                <a:ea typeface="Source Sans Pro" panose="020B0503030403020204" pitchFamily="34" charset="0"/>
                <a:cs typeface="Calibri"/>
              </a:rPr>
              <a:t> </a:t>
            </a:r>
            <a:r>
              <a:rPr sz="1800" spc="-20" dirty="0">
                <a:solidFill>
                  <a:srgbClr val="181818"/>
                </a:solidFill>
                <a:latin typeface="Source Sans Pro" panose="020B0503030403020204" pitchFamily="34" charset="0"/>
                <a:ea typeface="Source Sans Pro" panose="020B0503030403020204" pitchFamily="34" charset="0"/>
                <a:cs typeface="Calibri"/>
              </a:rPr>
              <a:t>your </a:t>
            </a:r>
            <a:r>
              <a:rPr sz="1800" dirty="0">
                <a:solidFill>
                  <a:srgbClr val="181818"/>
                </a:solidFill>
                <a:latin typeface="Source Sans Pro" panose="020B0503030403020204" pitchFamily="34" charset="0"/>
                <a:ea typeface="Source Sans Pro" panose="020B0503030403020204" pitchFamily="34" charset="0"/>
                <a:cs typeface="Calibri"/>
              </a:rPr>
              <a:t>device</a:t>
            </a:r>
            <a:r>
              <a:rPr sz="1800" spc="1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to</a:t>
            </a:r>
            <a:r>
              <a:rPr sz="1800" spc="-70" dirty="0">
                <a:solidFill>
                  <a:srgbClr val="181818"/>
                </a:solidFill>
                <a:latin typeface="Source Sans Pro" panose="020B0503030403020204" pitchFamily="34" charset="0"/>
                <a:ea typeface="Source Sans Pro" panose="020B0503030403020204" pitchFamily="34" charset="0"/>
                <a:cs typeface="Calibri"/>
              </a:rPr>
              <a:t> </a:t>
            </a:r>
            <a:r>
              <a:rPr sz="1800" spc="-30" dirty="0">
                <a:solidFill>
                  <a:srgbClr val="181818"/>
                </a:solidFill>
                <a:latin typeface="Source Sans Pro" panose="020B0503030403020204" pitchFamily="34" charset="0"/>
                <a:ea typeface="Source Sans Pro" panose="020B0503030403020204" pitchFamily="34" charset="0"/>
                <a:cs typeface="Calibri"/>
              </a:rPr>
              <a:t>continue</a:t>
            </a:r>
            <a:r>
              <a:rPr sz="1800" spc="-11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with</a:t>
            </a:r>
            <a:r>
              <a:rPr sz="1800" spc="-2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registration.</a:t>
            </a:r>
            <a:endParaRPr sz="1800" dirty="0">
              <a:latin typeface="Source Sans Pro" panose="020B0503030403020204" pitchFamily="34" charset="0"/>
              <a:ea typeface="Source Sans Pro" panose="020B0503030403020204" pitchFamily="34" charset="0"/>
              <a:cs typeface="Calibri"/>
            </a:endParaRPr>
          </a:p>
        </p:txBody>
      </p:sp>
      <p:sp>
        <p:nvSpPr>
          <p:cNvPr id="15" name="object 15" descr="MFA Enrollment: IBM Verify App - Step 2 screenshot - Connect your account instructions"/>
          <p:cNvSpPr txBox="1"/>
          <p:nvPr/>
        </p:nvSpPr>
        <p:spPr>
          <a:xfrm>
            <a:off x="326136" y="3712464"/>
            <a:ext cx="6632575" cy="3929281"/>
          </a:xfrm>
          <a:prstGeom prst="rect">
            <a:avLst/>
          </a:prstGeom>
          <a:ln w="9525">
            <a:solidFill>
              <a:srgbClr val="000000"/>
            </a:solidFill>
          </a:ln>
        </p:spPr>
        <p:txBody>
          <a:bodyPr vert="horz" wrap="square" lIns="0" tIns="0" rIns="0" bIns="0" rtlCol="0">
            <a:spAutoFit/>
          </a:bodyPr>
          <a:lstStyle/>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pPr>
            <a:endParaRPr sz="1800" dirty="0">
              <a:latin typeface="Source Sans Pro" panose="020B0503030403020204" pitchFamily="34" charset="0"/>
              <a:ea typeface="Source Sans Pro" panose="020B0503030403020204" pitchFamily="34" charset="0"/>
              <a:cs typeface="Times New Roman"/>
            </a:endParaRPr>
          </a:p>
          <a:p>
            <a:pPr>
              <a:lnSpc>
                <a:spcPct val="100000"/>
              </a:lnSpc>
              <a:spcBef>
                <a:spcPts val="350"/>
              </a:spcBef>
            </a:pPr>
            <a:endParaRPr sz="1800" dirty="0">
              <a:latin typeface="Source Sans Pro" panose="020B0503030403020204" pitchFamily="34" charset="0"/>
              <a:ea typeface="Source Sans Pro" panose="020B0503030403020204" pitchFamily="34" charset="0"/>
              <a:cs typeface="Times New Roman"/>
            </a:endParaRPr>
          </a:p>
          <a:p>
            <a:pPr marR="1930400" algn="r">
              <a:lnSpc>
                <a:spcPct val="100000"/>
              </a:lnSpc>
            </a:pPr>
            <a:r>
              <a:rPr sz="1800" b="1" spc="-50" dirty="0">
                <a:solidFill>
                  <a:srgbClr val="FFFFFF"/>
                </a:solidFill>
                <a:latin typeface="Source Sans Pro" panose="020B0503030403020204" pitchFamily="34" charset="0"/>
                <a:ea typeface="Source Sans Pro" panose="020B0503030403020204" pitchFamily="34" charset="0"/>
                <a:cs typeface="Segoe UI"/>
              </a:rPr>
              <a:t>2</a:t>
            </a:r>
            <a:endParaRPr sz="1800" dirty="0">
              <a:latin typeface="Source Sans Pro" panose="020B0503030403020204" pitchFamily="34" charset="0"/>
              <a:ea typeface="Source Sans Pro" panose="020B0503030403020204" pitchFamily="34" charset="0"/>
              <a:cs typeface="Segoe UI"/>
            </a:endParaRPr>
          </a:p>
        </p:txBody>
      </p:sp>
      <p:sp>
        <p:nvSpPr>
          <p:cNvPr id="16" name="object 16"/>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31</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(3 of 7)</a:t>
            </a:r>
            <a:endParaRPr sz="2600" dirty="0">
              <a:latin typeface="Source Sans Pro" panose="020B0503030403020204" pitchFamily="34" charset="0"/>
              <a:ea typeface="Source Sans Pro" panose="020B0503030403020204" pitchFamily="34" charset="0"/>
            </a:endParaRPr>
          </a:p>
        </p:txBody>
      </p:sp>
      <p:grpSp>
        <p:nvGrpSpPr>
          <p:cNvPr id="11" name="object 11">
            <a:extLst>
              <a:ext uri="{C183D7F6-B498-43B3-948B-1728B52AA6E4}">
                <adec:decorative xmlns:adec="http://schemas.microsoft.com/office/drawing/2017/decorative" val="1"/>
              </a:ext>
            </a:extLst>
          </p:cNvPr>
          <p:cNvGrpSpPr/>
          <p:nvPr/>
        </p:nvGrpSpPr>
        <p:grpSpPr>
          <a:xfrm>
            <a:off x="275843" y="9425940"/>
            <a:ext cx="645160" cy="324485"/>
            <a:chOff x="275843" y="9425940"/>
            <a:chExt cx="645160" cy="324485"/>
          </a:xfrm>
        </p:grpSpPr>
        <p:sp>
          <p:nvSpPr>
            <p:cNvPr id="12" name="object 12"/>
            <p:cNvSpPr/>
            <p:nvPr/>
          </p:nvSpPr>
          <p:spPr>
            <a:xfrm>
              <a:off x="371856" y="9425940"/>
              <a:ext cx="321945" cy="324485"/>
            </a:xfrm>
            <a:custGeom>
              <a:avLst/>
              <a:gdLst/>
              <a:ahLst/>
              <a:cxnLst/>
              <a:rect l="l" t="t" r="r" b="b"/>
              <a:pathLst>
                <a:path w="321945" h="324484">
                  <a:moveTo>
                    <a:pt x="95402" y="220154"/>
                  </a:moveTo>
                  <a:lnTo>
                    <a:pt x="89877" y="213004"/>
                  </a:lnTo>
                  <a:lnTo>
                    <a:pt x="85331" y="211683"/>
                  </a:lnTo>
                  <a:lnTo>
                    <a:pt x="85331" y="233108"/>
                  </a:lnTo>
                  <a:lnTo>
                    <a:pt x="81762" y="236702"/>
                  </a:lnTo>
                  <a:lnTo>
                    <a:pt x="72694" y="236702"/>
                  </a:lnTo>
                  <a:lnTo>
                    <a:pt x="69100" y="233121"/>
                  </a:lnTo>
                  <a:lnTo>
                    <a:pt x="69113" y="224040"/>
                  </a:lnTo>
                  <a:lnTo>
                    <a:pt x="72694" y="220484"/>
                  </a:lnTo>
                  <a:lnTo>
                    <a:pt x="81457" y="220484"/>
                  </a:lnTo>
                  <a:lnTo>
                    <a:pt x="85013" y="224053"/>
                  </a:lnTo>
                  <a:lnTo>
                    <a:pt x="85331" y="233108"/>
                  </a:lnTo>
                  <a:lnTo>
                    <a:pt x="85331" y="211683"/>
                  </a:lnTo>
                  <a:lnTo>
                    <a:pt x="82092" y="210731"/>
                  </a:lnTo>
                  <a:lnTo>
                    <a:pt x="82092" y="135712"/>
                  </a:lnTo>
                  <a:lnTo>
                    <a:pt x="69418" y="135712"/>
                  </a:lnTo>
                  <a:lnTo>
                    <a:pt x="71716" y="138328"/>
                  </a:lnTo>
                  <a:lnTo>
                    <a:pt x="71716" y="210731"/>
                  </a:lnTo>
                  <a:lnTo>
                    <a:pt x="63919" y="213004"/>
                  </a:lnTo>
                  <a:lnTo>
                    <a:pt x="58407" y="220154"/>
                  </a:lnTo>
                  <a:lnTo>
                    <a:pt x="58407" y="228587"/>
                  </a:lnTo>
                  <a:lnTo>
                    <a:pt x="59880" y="235902"/>
                  </a:lnTo>
                  <a:lnTo>
                    <a:pt x="63881" y="241909"/>
                  </a:lnTo>
                  <a:lnTo>
                    <a:pt x="69748" y="245948"/>
                  </a:lnTo>
                  <a:lnTo>
                    <a:pt x="76898" y="247421"/>
                  </a:lnTo>
                  <a:lnTo>
                    <a:pt x="84023" y="245948"/>
                  </a:lnTo>
                  <a:lnTo>
                    <a:pt x="89928" y="241909"/>
                  </a:lnTo>
                  <a:lnTo>
                    <a:pt x="93395" y="236702"/>
                  </a:lnTo>
                  <a:lnTo>
                    <a:pt x="93929" y="235902"/>
                  </a:lnTo>
                  <a:lnTo>
                    <a:pt x="95402" y="228587"/>
                  </a:lnTo>
                  <a:lnTo>
                    <a:pt x="95402" y="220484"/>
                  </a:lnTo>
                  <a:lnTo>
                    <a:pt x="95402" y="220154"/>
                  </a:lnTo>
                  <a:close/>
                </a:path>
                <a:path w="321945" h="324484">
                  <a:moveTo>
                    <a:pt x="321322" y="162991"/>
                  </a:moveTo>
                  <a:lnTo>
                    <a:pt x="318452" y="130187"/>
                  </a:lnTo>
                  <a:lnTo>
                    <a:pt x="309587" y="100088"/>
                  </a:lnTo>
                  <a:lnTo>
                    <a:pt x="295059" y="72275"/>
                  </a:lnTo>
                  <a:lnTo>
                    <a:pt x="293077" y="69811"/>
                  </a:lnTo>
                  <a:lnTo>
                    <a:pt x="293077" y="157149"/>
                  </a:lnTo>
                  <a:lnTo>
                    <a:pt x="293077" y="172072"/>
                  </a:lnTo>
                  <a:lnTo>
                    <a:pt x="292430" y="176936"/>
                  </a:lnTo>
                  <a:lnTo>
                    <a:pt x="291122" y="176936"/>
                  </a:lnTo>
                  <a:lnTo>
                    <a:pt x="291122" y="187667"/>
                  </a:lnTo>
                  <a:lnTo>
                    <a:pt x="287985" y="201282"/>
                  </a:lnTo>
                  <a:lnTo>
                    <a:pt x="283514" y="214388"/>
                  </a:lnTo>
                  <a:lnTo>
                    <a:pt x="277799" y="226847"/>
                  </a:lnTo>
                  <a:lnTo>
                    <a:pt x="271018" y="238633"/>
                  </a:lnTo>
                  <a:lnTo>
                    <a:pt x="271018" y="189941"/>
                  </a:lnTo>
                  <a:lnTo>
                    <a:pt x="273278" y="187667"/>
                  </a:lnTo>
                  <a:lnTo>
                    <a:pt x="291122" y="187667"/>
                  </a:lnTo>
                  <a:lnTo>
                    <a:pt x="291122" y="176936"/>
                  </a:lnTo>
                  <a:lnTo>
                    <a:pt x="267131" y="176936"/>
                  </a:lnTo>
                  <a:lnTo>
                    <a:pt x="259969" y="184429"/>
                  </a:lnTo>
                  <a:lnTo>
                    <a:pt x="259969" y="252933"/>
                  </a:lnTo>
                  <a:lnTo>
                    <a:pt x="253403" y="260032"/>
                  </a:lnTo>
                  <a:lnTo>
                    <a:pt x="246329" y="266674"/>
                  </a:lnTo>
                  <a:lnTo>
                    <a:pt x="238798" y="272783"/>
                  </a:lnTo>
                  <a:lnTo>
                    <a:pt x="230746" y="278269"/>
                  </a:lnTo>
                  <a:lnTo>
                    <a:pt x="230746" y="183769"/>
                  </a:lnTo>
                  <a:lnTo>
                    <a:pt x="223634" y="176618"/>
                  </a:lnTo>
                  <a:lnTo>
                    <a:pt x="176580" y="176618"/>
                  </a:lnTo>
                  <a:lnTo>
                    <a:pt x="174307" y="174028"/>
                  </a:lnTo>
                  <a:lnTo>
                    <a:pt x="174307" y="27292"/>
                  </a:lnTo>
                  <a:lnTo>
                    <a:pt x="193255" y="30454"/>
                  </a:lnTo>
                  <a:lnTo>
                    <a:pt x="211086" y="36398"/>
                  </a:lnTo>
                  <a:lnTo>
                    <a:pt x="227647" y="44843"/>
                  </a:lnTo>
                  <a:lnTo>
                    <a:pt x="242773" y="55524"/>
                  </a:lnTo>
                  <a:lnTo>
                    <a:pt x="242773" y="99021"/>
                  </a:lnTo>
                  <a:lnTo>
                    <a:pt x="249923" y="106159"/>
                  </a:lnTo>
                  <a:lnTo>
                    <a:pt x="287045" y="121183"/>
                  </a:lnTo>
                  <a:lnTo>
                    <a:pt x="290804" y="136347"/>
                  </a:lnTo>
                  <a:lnTo>
                    <a:pt x="217131" y="136347"/>
                  </a:lnTo>
                  <a:lnTo>
                    <a:pt x="214845" y="133769"/>
                  </a:lnTo>
                  <a:lnTo>
                    <a:pt x="214845" y="99352"/>
                  </a:lnTo>
                  <a:lnTo>
                    <a:pt x="222656" y="97078"/>
                  </a:lnTo>
                  <a:lnTo>
                    <a:pt x="228155" y="89954"/>
                  </a:lnTo>
                  <a:lnTo>
                    <a:pt x="228168" y="89623"/>
                  </a:lnTo>
                  <a:lnTo>
                    <a:pt x="228168" y="81483"/>
                  </a:lnTo>
                  <a:lnTo>
                    <a:pt x="226733" y="74155"/>
                  </a:lnTo>
                  <a:lnTo>
                    <a:pt x="226225" y="73380"/>
                  </a:lnTo>
                  <a:lnTo>
                    <a:pt x="214210" y="73380"/>
                  </a:lnTo>
                  <a:lnTo>
                    <a:pt x="217779" y="76936"/>
                  </a:lnTo>
                  <a:lnTo>
                    <a:pt x="217792" y="86055"/>
                  </a:lnTo>
                  <a:lnTo>
                    <a:pt x="214210" y="89623"/>
                  </a:lnTo>
                  <a:lnTo>
                    <a:pt x="205447" y="89623"/>
                  </a:lnTo>
                  <a:lnTo>
                    <a:pt x="201891" y="86055"/>
                  </a:lnTo>
                  <a:lnTo>
                    <a:pt x="201574" y="76936"/>
                  </a:lnTo>
                  <a:lnTo>
                    <a:pt x="205130" y="73367"/>
                  </a:lnTo>
                  <a:lnTo>
                    <a:pt x="226225" y="73367"/>
                  </a:lnTo>
                  <a:lnTo>
                    <a:pt x="222821" y="68186"/>
                  </a:lnTo>
                  <a:lnTo>
                    <a:pt x="216928" y="64147"/>
                  </a:lnTo>
                  <a:lnTo>
                    <a:pt x="209664" y="62661"/>
                  </a:lnTo>
                  <a:lnTo>
                    <a:pt x="202539" y="64147"/>
                  </a:lnTo>
                  <a:lnTo>
                    <a:pt x="196646" y="68186"/>
                  </a:lnTo>
                  <a:lnTo>
                    <a:pt x="192633" y="74168"/>
                  </a:lnTo>
                  <a:lnTo>
                    <a:pt x="191173" y="81483"/>
                  </a:lnTo>
                  <a:lnTo>
                    <a:pt x="191173" y="89954"/>
                  </a:lnTo>
                  <a:lnTo>
                    <a:pt x="196684" y="97078"/>
                  </a:lnTo>
                  <a:lnTo>
                    <a:pt x="204495" y="99352"/>
                  </a:lnTo>
                  <a:lnTo>
                    <a:pt x="204495" y="139928"/>
                  </a:lnTo>
                  <a:lnTo>
                    <a:pt x="211607" y="147078"/>
                  </a:lnTo>
                  <a:lnTo>
                    <a:pt x="292430" y="147078"/>
                  </a:lnTo>
                  <a:lnTo>
                    <a:pt x="293077" y="157149"/>
                  </a:lnTo>
                  <a:lnTo>
                    <a:pt x="293077" y="69811"/>
                  </a:lnTo>
                  <a:lnTo>
                    <a:pt x="276517" y="49339"/>
                  </a:lnTo>
                  <a:lnTo>
                    <a:pt x="276517" y="95770"/>
                  </a:lnTo>
                  <a:lnTo>
                    <a:pt x="255765" y="95770"/>
                  </a:lnTo>
                  <a:lnTo>
                    <a:pt x="253492" y="93192"/>
                  </a:lnTo>
                  <a:lnTo>
                    <a:pt x="253492" y="64935"/>
                  </a:lnTo>
                  <a:lnTo>
                    <a:pt x="260045" y="71983"/>
                  </a:lnTo>
                  <a:lnTo>
                    <a:pt x="266115" y="79489"/>
                  </a:lnTo>
                  <a:lnTo>
                    <a:pt x="271614" y="87439"/>
                  </a:lnTo>
                  <a:lnTo>
                    <a:pt x="276517" y="95770"/>
                  </a:lnTo>
                  <a:lnTo>
                    <a:pt x="276517" y="49339"/>
                  </a:lnTo>
                  <a:lnTo>
                    <a:pt x="244830" y="27292"/>
                  </a:lnTo>
                  <a:lnTo>
                    <a:pt x="243878" y="26631"/>
                  </a:lnTo>
                  <a:lnTo>
                    <a:pt x="223786" y="12649"/>
                  </a:lnTo>
                  <a:lnTo>
                    <a:pt x="162598" y="0"/>
                  </a:lnTo>
                  <a:lnTo>
                    <a:pt x="160985" y="0"/>
                  </a:lnTo>
                  <a:lnTo>
                    <a:pt x="79692" y="22186"/>
                  </a:lnTo>
                  <a:lnTo>
                    <a:pt x="34556" y="61912"/>
                  </a:lnTo>
                  <a:lnTo>
                    <a:pt x="5359" y="121183"/>
                  </a:lnTo>
                  <a:lnTo>
                    <a:pt x="330" y="155206"/>
                  </a:lnTo>
                  <a:lnTo>
                    <a:pt x="330" y="159740"/>
                  </a:lnTo>
                  <a:lnTo>
                    <a:pt x="0" y="161366"/>
                  </a:lnTo>
                  <a:lnTo>
                    <a:pt x="12293" y="224548"/>
                  </a:lnTo>
                  <a:lnTo>
                    <a:pt x="46748" y="276326"/>
                  </a:lnTo>
                  <a:lnTo>
                    <a:pt x="97980" y="311556"/>
                  </a:lnTo>
                  <a:lnTo>
                    <a:pt x="160655" y="324358"/>
                  </a:lnTo>
                  <a:lnTo>
                    <a:pt x="211645" y="316001"/>
                  </a:lnTo>
                  <a:lnTo>
                    <a:pt x="245833" y="298043"/>
                  </a:lnTo>
                  <a:lnTo>
                    <a:pt x="251460" y="295148"/>
                  </a:lnTo>
                  <a:lnTo>
                    <a:pt x="190195" y="295148"/>
                  </a:lnTo>
                  <a:lnTo>
                    <a:pt x="190195" y="227291"/>
                  </a:lnTo>
                  <a:lnTo>
                    <a:pt x="183057" y="220141"/>
                  </a:lnTo>
                  <a:lnTo>
                    <a:pt x="135013" y="220141"/>
                  </a:lnTo>
                  <a:lnTo>
                    <a:pt x="132753" y="217538"/>
                  </a:lnTo>
                  <a:lnTo>
                    <a:pt x="132753" y="148717"/>
                  </a:lnTo>
                  <a:lnTo>
                    <a:pt x="140550" y="146418"/>
                  </a:lnTo>
                  <a:lnTo>
                    <a:pt x="146050" y="139293"/>
                  </a:lnTo>
                  <a:lnTo>
                    <a:pt x="146050" y="138633"/>
                  </a:lnTo>
                  <a:lnTo>
                    <a:pt x="146050" y="130848"/>
                  </a:lnTo>
                  <a:lnTo>
                    <a:pt x="144627" y="123532"/>
                  </a:lnTo>
                  <a:lnTo>
                    <a:pt x="140716" y="117551"/>
                  </a:lnTo>
                  <a:lnTo>
                    <a:pt x="135661" y="114096"/>
                  </a:lnTo>
                  <a:lnTo>
                    <a:pt x="135648" y="122415"/>
                  </a:lnTo>
                  <a:lnTo>
                    <a:pt x="135648" y="125984"/>
                  </a:lnTo>
                  <a:lnTo>
                    <a:pt x="135648" y="135064"/>
                  </a:lnTo>
                  <a:lnTo>
                    <a:pt x="132092" y="138633"/>
                  </a:lnTo>
                  <a:lnTo>
                    <a:pt x="123024" y="138633"/>
                  </a:lnTo>
                  <a:lnTo>
                    <a:pt x="119443" y="135064"/>
                  </a:lnTo>
                  <a:lnTo>
                    <a:pt x="119443" y="125984"/>
                  </a:lnTo>
                  <a:lnTo>
                    <a:pt x="123024" y="122415"/>
                  </a:lnTo>
                  <a:lnTo>
                    <a:pt x="132092" y="122415"/>
                  </a:lnTo>
                  <a:lnTo>
                    <a:pt x="135648" y="125984"/>
                  </a:lnTo>
                  <a:lnTo>
                    <a:pt x="135648" y="122415"/>
                  </a:lnTo>
                  <a:lnTo>
                    <a:pt x="135648" y="114096"/>
                  </a:lnTo>
                  <a:lnTo>
                    <a:pt x="134823" y="113499"/>
                  </a:lnTo>
                  <a:lnTo>
                    <a:pt x="127558" y="112001"/>
                  </a:lnTo>
                  <a:lnTo>
                    <a:pt x="120408" y="113499"/>
                  </a:lnTo>
                  <a:lnTo>
                    <a:pt x="114528" y="117551"/>
                  </a:lnTo>
                  <a:lnTo>
                    <a:pt x="110540" y="123532"/>
                  </a:lnTo>
                  <a:lnTo>
                    <a:pt x="109067" y="130848"/>
                  </a:lnTo>
                  <a:lnTo>
                    <a:pt x="109067" y="139293"/>
                  </a:lnTo>
                  <a:lnTo>
                    <a:pt x="114566" y="146418"/>
                  </a:lnTo>
                  <a:lnTo>
                    <a:pt x="122389" y="148717"/>
                  </a:lnTo>
                  <a:lnTo>
                    <a:pt x="122389" y="223393"/>
                  </a:lnTo>
                  <a:lnTo>
                    <a:pt x="129514" y="230530"/>
                  </a:lnTo>
                  <a:lnTo>
                    <a:pt x="177203" y="230530"/>
                  </a:lnTo>
                  <a:lnTo>
                    <a:pt x="179476" y="233121"/>
                  </a:lnTo>
                  <a:lnTo>
                    <a:pt x="179476" y="296773"/>
                  </a:lnTo>
                  <a:lnTo>
                    <a:pt x="173659" y="297738"/>
                  </a:lnTo>
                  <a:lnTo>
                    <a:pt x="168021" y="298043"/>
                  </a:lnTo>
                  <a:lnTo>
                    <a:pt x="157734" y="298043"/>
                  </a:lnTo>
                  <a:lnTo>
                    <a:pt x="149936" y="297408"/>
                  </a:lnTo>
                  <a:lnTo>
                    <a:pt x="150266" y="297408"/>
                  </a:lnTo>
                  <a:lnTo>
                    <a:pt x="150266" y="296113"/>
                  </a:lnTo>
                  <a:lnTo>
                    <a:pt x="150266" y="272072"/>
                  </a:lnTo>
                  <a:lnTo>
                    <a:pt x="143141" y="264922"/>
                  </a:lnTo>
                  <a:lnTo>
                    <a:pt x="139585" y="264922"/>
                  </a:lnTo>
                  <a:lnTo>
                    <a:pt x="139585" y="278599"/>
                  </a:lnTo>
                  <a:lnTo>
                    <a:pt x="139585" y="296113"/>
                  </a:lnTo>
                  <a:lnTo>
                    <a:pt x="126238" y="293014"/>
                  </a:lnTo>
                  <a:lnTo>
                    <a:pt x="113512" y="288607"/>
                  </a:lnTo>
                  <a:lnTo>
                    <a:pt x="101384" y="282917"/>
                  </a:lnTo>
                  <a:lnTo>
                    <a:pt x="89916" y="275996"/>
                  </a:lnTo>
                  <a:lnTo>
                    <a:pt x="137299" y="275996"/>
                  </a:lnTo>
                  <a:lnTo>
                    <a:pt x="139585" y="278599"/>
                  </a:lnTo>
                  <a:lnTo>
                    <a:pt x="139585" y="264922"/>
                  </a:lnTo>
                  <a:lnTo>
                    <a:pt x="76276" y="264922"/>
                  </a:lnTo>
                  <a:lnTo>
                    <a:pt x="57175" y="244259"/>
                  </a:lnTo>
                  <a:lnTo>
                    <a:pt x="42646" y="219697"/>
                  </a:lnTo>
                  <a:lnTo>
                    <a:pt x="33413" y="192024"/>
                  </a:lnTo>
                  <a:lnTo>
                    <a:pt x="30302" y="162991"/>
                  </a:lnTo>
                  <a:lnTo>
                    <a:pt x="30378" y="155206"/>
                  </a:lnTo>
                  <a:lnTo>
                    <a:pt x="30873" y="148628"/>
                  </a:lnTo>
                  <a:lnTo>
                    <a:pt x="31686" y="142100"/>
                  </a:lnTo>
                  <a:lnTo>
                    <a:pt x="32778" y="135699"/>
                  </a:lnTo>
                  <a:lnTo>
                    <a:pt x="82105" y="135699"/>
                  </a:lnTo>
                  <a:lnTo>
                    <a:pt x="82105" y="132473"/>
                  </a:lnTo>
                  <a:lnTo>
                    <a:pt x="74980" y="125336"/>
                  </a:lnTo>
                  <a:lnTo>
                    <a:pt x="34734" y="125336"/>
                  </a:lnTo>
                  <a:lnTo>
                    <a:pt x="47459" y="94297"/>
                  </a:lnTo>
                  <a:lnTo>
                    <a:pt x="66903" y="67729"/>
                  </a:lnTo>
                  <a:lnTo>
                    <a:pt x="92011" y="46824"/>
                  </a:lnTo>
                  <a:lnTo>
                    <a:pt x="121729" y="32791"/>
                  </a:lnTo>
                  <a:lnTo>
                    <a:pt x="121729" y="82156"/>
                  </a:lnTo>
                  <a:lnTo>
                    <a:pt x="119430" y="84429"/>
                  </a:lnTo>
                  <a:lnTo>
                    <a:pt x="94449" y="84429"/>
                  </a:lnTo>
                  <a:lnTo>
                    <a:pt x="92189" y="76619"/>
                  </a:lnTo>
                  <a:lnTo>
                    <a:pt x="85039" y="71107"/>
                  </a:lnTo>
                  <a:lnTo>
                    <a:pt x="85026" y="73431"/>
                  </a:lnTo>
                  <a:lnTo>
                    <a:pt x="85026" y="71107"/>
                  </a:lnTo>
                  <a:lnTo>
                    <a:pt x="85013" y="73431"/>
                  </a:lnTo>
                  <a:lnTo>
                    <a:pt x="84950" y="85344"/>
                  </a:lnTo>
                  <a:lnTo>
                    <a:pt x="84912" y="94297"/>
                  </a:lnTo>
                  <a:lnTo>
                    <a:pt x="81470" y="98056"/>
                  </a:lnTo>
                  <a:lnTo>
                    <a:pt x="72364" y="98056"/>
                  </a:lnTo>
                  <a:lnTo>
                    <a:pt x="68821" y="94488"/>
                  </a:lnTo>
                  <a:lnTo>
                    <a:pt x="68872" y="85344"/>
                  </a:lnTo>
                  <a:lnTo>
                    <a:pt x="72364" y="81826"/>
                  </a:lnTo>
                  <a:lnTo>
                    <a:pt x="81470" y="81826"/>
                  </a:lnTo>
                  <a:lnTo>
                    <a:pt x="84950" y="85344"/>
                  </a:lnTo>
                  <a:lnTo>
                    <a:pt x="84950" y="81826"/>
                  </a:lnTo>
                  <a:lnTo>
                    <a:pt x="84950" y="71107"/>
                  </a:lnTo>
                  <a:lnTo>
                    <a:pt x="76619" y="71107"/>
                  </a:lnTo>
                  <a:lnTo>
                    <a:pt x="69469" y="72593"/>
                  </a:lnTo>
                  <a:lnTo>
                    <a:pt x="63588" y="76631"/>
                  </a:lnTo>
                  <a:lnTo>
                    <a:pt x="59588" y="82626"/>
                  </a:lnTo>
                  <a:lnTo>
                    <a:pt x="58127" y="89954"/>
                  </a:lnTo>
                  <a:lnTo>
                    <a:pt x="59537" y="97269"/>
                  </a:lnTo>
                  <a:lnTo>
                    <a:pt x="63461" y="103251"/>
                  </a:lnTo>
                  <a:lnTo>
                    <a:pt x="69316" y="107289"/>
                  </a:lnTo>
                  <a:lnTo>
                    <a:pt x="76619" y="108762"/>
                  </a:lnTo>
                  <a:lnTo>
                    <a:pt x="85039" y="108762"/>
                  </a:lnTo>
                  <a:lnTo>
                    <a:pt x="92189" y="103251"/>
                  </a:lnTo>
                  <a:lnTo>
                    <a:pt x="93713" y="98056"/>
                  </a:lnTo>
                  <a:lnTo>
                    <a:pt x="94449" y="95453"/>
                  </a:lnTo>
                  <a:lnTo>
                    <a:pt x="125285" y="95453"/>
                  </a:lnTo>
                  <a:lnTo>
                    <a:pt x="132422" y="87998"/>
                  </a:lnTo>
                  <a:lnTo>
                    <a:pt x="132422" y="84429"/>
                  </a:lnTo>
                  <a:lnTo>
                    <a:pt x="132422" y="32791"/>
                  </a:lnTo>
                  <a:lnTo>
                    <a:pt x="132422" y="29870"/>
                  </a:lnTo>
                  <a:lnTo>
                    <a:pt x="139547" y="28549"/>
                  </a:lnTo>
                  <a:lnTo>
                    <a:pt x="146773" y="27520"/>
                  </a:lnTo>
                  <a:lnTo>
                    <a:pt x="154165" y="26860"/>
                  </a:lnTo>
                  <a:lnTo>
                    <a:pt x="161632" y="26631"/>
                  </a:lnTo>
                  <a:lnTo>
                    <a:pt x="163588" y="26631"/>
                  </a:lnTo>
                  <a:lnTo>
                    <a:pt x="163588" y="179895"/>
                  </a:lnTo>
                  <a:lnTo>
                    <a:pt x="170738" y="187020"/>
                  </a:lnTo>
                  <a:lnTo>
                    <a:pt x="218135" y="187020"/>
                  </a:lnTo>
                  <a:lnTo>
                    <a:pt x="220383" y="189623"/>
                  </a:lnTo>
                  <a:lnTo>
                    <a:pt x="220383" y="284099"/>
                  </a:lnTo>
                  <a:lnTo>
                    <a:pt x="213194" y="287566"/>
                  </a:lnTo>
                  <a:lnTo>
                    <a:pt x="205790" y="290588"/>
                  </a:lnTo>
                  <a:lnTo>
                    <a:pt x="198107" y="293141"/>
                  </a:lnTo>
                  <a:lnTo>
                    <a:pt x="190195" y="295135"/>
                  </a:lnTo>
                  <a:lnTo>
                    <a:pt x="251460" y="295135"/>
                  </a:lnTo>
                  <a:lnTo>
                    <a:pt x="255473" y="293014"/>
                  </a:lnTo>
                  <a:lnTo>
                    <a:pt x="270078" y="278269"/>
                  </a:lnTo>
                  <a:lnTo>
                    <a:pt x="290042" y="258127"/>
                  </a:lnTo>
                  <a:lnTo>
                    <a:pt x="300088" y="238633"/>
                  </a:lnTo>
                  <a:lnTo>
                    <a:pt x="312851" y="213918"/>
                  </a:lnTo>
                  <a:lnTo>
                    <a:pt x="321322" y="162991"/>
                  </a:lnTo>
                  <a:close/>
                </a:path>
              </a:pathLst>
            </a:custGeom>
            <a:solidFill>
              <a:srgbClr val="0092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649223" y="9433560"/>
              <a:ext cx="257810" cy="304800"/>
            </a:xfrm>
            <a:custGeom>
              <a:avLst/>
              <a:gdLst/>
              <a:ahLst/>
              <a:cxnLst/>
              <a:rect l="l" t="t" r="r" b="b"/>
              <a:pathLst>
                <a:path w="257809" h="304800">
                  <a:moveTo>
                    <a:pt x="167322" y="0"/>
                  </a:moveTo>
                  <a:lnTo>
                    <a:pt x="0" y="0"/>
                  </a:lnTo>
                  <a:lnTo>
                    <a:pt x="0" y="647"/>
                  </a:lnTo>
                  <a:lnTo>
                    <a:pt x="9804" y="9029"/>
                  </a:lnTo>
                  <a:lnTo>
                    <a:pt x="38912" y="41617"/>
                  </a:lnTo>
                  <a:lnTo>
                    <a:pt x="39230" y="41617"/>
                  </a:lnTo>
                  <a:lnTo>
                    <a:pt x="39230" y="42265"/>
                  </a:lnTo>
                  <a:lnTo>
                    <a:pt x="54101" y="67360"/>
                  </a:lnTo>
                  <a:lnTo>
                    <a:pt x="64935" y="94488"/>
                  </a:lnTo>
                  <a:lnTo>
                    <a:pt x="71513" y="123151"/>
                  </a:lnTo>
                  <a:lnTo>
                    <a:pt x="73596" y="154114"/>
                  </a:lnTo>
                  <a:lnTo>
                    <a:pt x="64325" y="212242"/>
                  </a:lnTo>
                  <a:lnTo>
                    <a:pt x="39230" y="263042"/>
                  </a:lnTo>
                  <a:lnTo>
                    <a:pt x="10871" y="295452"/>
                  </a:lnTo>
                  <a:lnTo>
                    <a:pt x="0" y="304660"/>
                  </a:lnTo>
                  <a:lnTo>
                    <a:pt x="151752" y="304660"/>
                  </a:lnTo>
                  <a:lnTo>
                    <a:pt x="151752" y="263042"/>
                  </a:lnTo>
                  <a:lnTo>
                    <a:pt x="103441" y="263042"/>
                  </a:lnTo>
                  <a:lnTo>
                    <a:pt x="103441" y="188264"/>
                  </a:lnTo>
                  <a:lnTo>
                    <a:pt x="159537" y="188264"/>
                  </a:lnTo>
                  <a:lnTo>
                    <a:pt x="183387" y="187210"/>
                  </a:lnTo>
                  <a:lnTo>
                    <a:pt x="221094" y="178650"/>
                  </a:lnTo>
                  <a:lnTo>
                    <a:pt x="257225" y="146634"/>
                  </a:lnTo>
                  <a:lnTo>
                    <a:pt x="103441" y="146634"/>
                  </a:lnTo>
                  <a:lnTo>
                    <a:pt x="103441" y="41300"/>
                  </a:lnTo>
                  <a:lnTo>
                    <a:pt x="256819" y="41300"/>
                  </a:lnTo>
                  <a:lnTo>
                    <a:pt x="255435" y="38684"/>
                  </a:lnTo>
                  <a:lnTo>
                    <a:pt x="243522" y="25031"/>
                  </a:lnTo>
                  <a:lnTo>
                    <a:pt x="228511" y="14122"/>
                  </a:lnTo>
                  <a:lnTo>
                    <a:pt x="210781" y="6299"/>
                  </a:lnTo>
                  <a:lnTo>
                    <a:pt x="190347" y="1574"/>
                  </a:lnTo>
                  <a:lnTo>
                    <a:pt x="167322" y="0"/>
                  </a:lnTo>
                  <a:close/>
                </a:path>
              </a:pathLst>
            </a:custGeom>
            <a:solidFill>
              <a:srgbClr val="1A519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14" name="object 14"/>
            <p:cNvPicPr/>
            <p:nvPr/>
          </p:nvPicPr>
          <p:blipFill>
            <a:blip r:embed="rId2" cstate="print"/>
            <a:stretch>
              <a:fillRect/>
            </a:stretch>
          </p:blipFill>
          <p:spPr>
            <a:xfrm>
              <a:off x="790956" y="9474708"/>
              <a:ext cx="129539" cy="105155"/>
            </a:xfrm>
            <a:prstGeom prst="rect">
              <a:avLst/>
            </a:prstGeom>
          </p:spPr>
        </p:pic>
        <p:sp>
          <p:nvSpPr>
            <p:cNvPr id="15" name="object 15"/>
            <p:cNvSpPr/>
            <p:nvPr/>
          </p:nvSpPr>
          <p:spPr>
            <a:xfrm>
              <a:off x="275843" y="9433560"/>
              <a:ext cx="144780" cy="304800"/>
            </a:xfrm>
            <a:custGeom>
              <a:avLst/>
              <a:gdLst/>
              <a:ahLst/>
              <a:cxnLst/>
              <a:rect l="l" t="t" r="r" b="b"/>
              <a:pathLst>
                <a:path w="144779" h="304800">
                  <a:moveTo>
                    <a:pt x="144360" y="0"/>
                  </a:moveTo>
                  <a:lnTo>
                    <a:pt x="0" y="0"/>
                  </a:lnTo>
                  <a:lnTo>
                    <a:pt x="0" y="41617"/>
                  </a:lnTo>
                  <a:lnTo>
                    <a:pt x="40208" y="41617"/>
                  </a:lnTo>
                  <a:lnTo>
                    <a:pt x="40208" y="263042"/>
                  </a:lnTo>
                  <a:lnTo>
                    <a:pt x="0" y="263042"/>
                  </a:lnTo>
                  <a:lnTo>
                    <a:pt x="0" y="304330"/>
                  </a:lnTo>
                  <a:lnTo>
                    <a:pt x="142735" y="304330"/>
                  </a:lnTo>
                  <a:lnTo>
                    <a:pt x="112166" y="274370"/>
                  </a:lnTo>
                  <a:lnTo>
                    <a:pt x="88887" y="238048"/>
                  </a:lnTo>
                  <a:lnTo>
                    <a:pt x="74117" y="196659"/>
                  </a:lnTo>
                  <a:lnTo>
                    <a:pt x="69088" y="151523"/>
                  </a:lnTo>
                  <a:lnTo>
                    <a:pt x="74599" y="106680"/>
                  </a:lnTo>
                  <a:lnTo>
                    <a:pt x="89814" y="65646"/>
                  </a:lnTo>
                  <a:lnTo>
                    <a:pt x="113487" y="29667"/>
                  </a:lnTo>
                  <a:lnTo>
                    <a:pt x="144360" y="0"/>
                  </a:lnTo>
                  <a:close/>
                </a:path>
              </a:pathLst>
            </a:custGeom>
            <a:solidFill>
              <a:srgbClr val="1A5192"/>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6" name="object 16"/>
          <p:cNvSpPr txBox="1"/>
          <p:nvPr/>
        </p:nvSpPr>
        <p:spPr>
          <a:xfrm>
            <a:off x="670886" y="1811168"/>
            <a:ext cx="1944370" cy="1121410"/>
          </a:xfrm>
          <a:prstGeom prst="rect">
            <a:avLst/>
          </a:prstGeom>
        </p:spPr>
        <p:txBody>
          <a:bodyPr vert="horz" wrap="square" lIns="0" tIns="13335" rIns="0" bIns="0" rtlCol="0">
            <a:spAutoFit/>
          </a:bodyPr>
          <a:lstStyle/>
          <a:p>
            <a:pPr marL="12700" marR="5080">
              <a:lnSpc>
                <a:spcPct val="99800"/>
              </a:lnSpc>
              <a:spcBef>
                <a:spcPts val="105"/>
              </a:spcBef>
            </a:pPr>
            <a:r>
              <a:rPr sz="1800" dirty="0">
                <a:solidFill>
                  <a:srgbClr val="181818"/>
                </a:solidFill>
                <a:latin typeface="Source Sans Pro" panose="020B0503030403020204" pitchFamily="34" charset="0"/>
                <a:ea typeface="Source Sans Pro" panose="020B0503030403020204" pitchFamily="34" charset="0"/>
                <a:cs typeface="Calibri"/>
              </a:rPr>
              <a:t>Scan</a:t>
            </a:r>
            <a:r>
              <a:rPr sz="1800" spc="-5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the</a:t>
            </a:r>
            <a:r>
              <a:rPr sz="1800" spc="-9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QR</a:t>
            </a:r>
            <a:r>
              <a:rPr sz="1800" spc="-20" dirty="0">
                <a:solidFill>
                  <a:srgbClr val="181818"/>
                </a:solidFill>
                <a:latin typeface="Source Sans Pro" panose="020B0503030403020204" pitchFamily="34" charset="0"/>
                <a:ea typeface="Source Sans Pro" panose="020B0503030403020204" pitchFamily="34" charset="0"/>
                <a:cs typeface="Calibri"/>
              </a:rPr>
              <a:t> Code </a:t>
            </a:r>
            <a:r>
              <a:rPr sz="1800" spc="-10" dirty="0">
                <a:solidFill>
                  <a:srgbClr val="181818"/>
                </a:solidFill>
                <a:latin typeface="Source Sans Pro" panose="020B0503030403020204" pitchFamily="34" charset="0"/>
                <a:ea typeface="Source Sans Pro" panose="020B0503030403020204" pitchFamily="34" charset="0"/>
                <a:cs typeface="Calibri"/>
              </a:rPr>
              <a:t>using</a:t>
            </a:r>
            <a:r>
              <a:rPr sz="1800" spc="-9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the</a:t>
            </a:r>
            <a:r>
              <a:rPr sz="1800" spc="-9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IBM</a:t>
            </a:r>
            <a:r>
              <a:rPr sz="1800" spc="-9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app</a:t>
            </a:r>
            <a:r>
              <a:rPr sz="1800" spc="15"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by </a:t>
            </a:r>
            <a:r>
              <a:rPr sz="1800" spc="-20" dirty="0">
                <a:solidFill>
                  <a:srgbClr val="181818"/>
                </a:solidFill>
                <a:latin typeface="Source Sans Pro" panose="020B0503030403020204" pitchFamily="34" charset="0"/>
                <a:ea typeface="Source Sans Pro" panose="020B0503030403020204" pitchFamily="34" charset="0"/>
                <a:cs typeface="Calibri"/>
              </a:rPr>
              <a:t>opening</a:t>
            </a:r>
            <a:r>
              <a:rPr sz="1800" spc="-6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the</a:t>
            </a:r>
            <a:r>
              <a:rPr sz="1800" spc="-7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App’s Camera.</a:t>
            </a:r>
            <a:endParaRPr sz="1800" dirty="0">
              <a:latin typeface="Source Sans Pro" panose="020B0503030403020204" pitchFamily="34" charset="0"/>
              <a:ea typeface="Source Sans Pro" panose="020B0503030403020204" pitchFamily="34" charset="0"/>
              <a:cs typeface="Calibri"/>
            </a:endParaRPr>
          </a:p>
        </p:txBody>
      </p:sp>
      <p:sp>
        <p:nvSpPr>
          <p:cNvPr id="17" name="object 17" descr="MFA Enrollment: IBM Verify App - Step 4 icon"/>
          <p:cNvSpPr/>
          <p:nvPr/>
        </p:nvSpPr>
        <p:spPr>
          <a:xfrm>
            <a:off x="3666744" y="1821179"/>
            <a:ext cx="376555" cy="376555"/>
          </a:xfrm>
          <a:custGeom>
            <a:avLst/>
            <a:gdLst/>
            <a:ahLst/>
            <a:cxnLst/>
            <a:rect l="l" t="t" r="r" b="b"/>
            <a:pathLst>
              <a:path w="376554" h="376555">
                <a:moveTo>
                  <a:pt x="188150" y="0"/>
                </a:moveTo>
                <a:lnTo>
                  <a:pt x="138125" y="6731"/>
                </a:lnTo>
                <a:lnTo>
                  <a:pt x="93179" y="25679"/>
                </a:lnTo>
                <a:lnTo>
                  <a:pt x="55117" y="55105"/>
                </a:lnTo>
                <a:lnTo>
                  <a:pt x="25679" y="93167"/>
                </a:lnTo>
                <a:lnTo>
                  <a:pt x="6730" y="138125"/>
                </a:lnTo>
                <a:lnTo>
                  <a:pt x="0" y="188150"/>
                </a:lnTo>
                <a:lnTo>
                  <a:pt x="6730" y="238175"/>
                </a:lnTo>
                <a:lnTo>
                  <a:pt x="25679" y="283095"/>
                </a:lnTo>
                <a:lnTo>
                  <a:pt x="55117" y="321183"/>
                </a:lnTo>
                <a:lnTo>
                  <a:pt x="93179" y="350621"/>
                </a:lnTo>
                <a:lnTo>
                  <a:pt x="138125" y="369570"/>
                </a:lnTo>
                <a:lnTo>
                  <a:pt x="188150" y="376301"/>
                </a:lnTo>
                <a:lnTo>
                  <a:pt x="238175" y="369570"/>
                </a:lnTo>
                <a:lnTo>
                  <a:pt x="283108" y="350621"/>
                </a:lnTo>
                <a:lnTo>
                  <a:pt x="321195" y="321183"/>
                </a:lnTo>
                <a:lnTo>
                  <a:pt x="350621" y="283095"/>
                </a:lnTo>
                <a:lnTo>
                  <a:pt x="369570" y="238175"/>
                </a:lnTo>
                <a:lnTo>
                  <a:pt x="376300" y="188150"/>
                </a:lnTo>
                <a:lnTo>
                  <a:pt x="369570" y="138125"/>
                </a:lnTo>
                <a:lnTo>
                  <a:pt x="350621" y="93167"/>
                </a:lnTo>
                <a:lnTo>
                  <a:pt x="321195" y="55105"/>
                </a:lnTo>
                <a:lnTo>
                  <a:pt x="283108"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a:extLst>
              <a:ext uri="{C183D7F6-B498-43B3-948B-1728B52AA6E4}">
                <adec:decorative xmlns:adec="http://schemas.microsoft.com/office/drawing/2017/decorative" val="1"/>
              </a:ext>
            </a:extLst>
          </p:cNvPr>
          <p:cNvSpPr txBox="1"/>
          <p:nvPr/>
        </p:nvSpPr>
        <p:spPr>
          <a:xfrm>
            <a:off x="3783741" y="1792731"/>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4</a:t>
            </a:r>
            <a:endParaRPr sz="1800">
              <a:latin typeface="Source Sans Pro" panose="020B0503030403020204" pitchFamily="34" charset="0"/>
              <a:ea typeface="Source Sans Pro" panose="020B0503030403020204" pitchFamily="34" charset="0"/>
              <a:cs typeface="Calibri"/>
            </a:endParaRPr>
          </a:p>
        </p:txBody>
      </p:sp>
      <p:sp>
        <p:nvSpPr>
          <p:cNvPr id="19" name="object 19" descr="MFA Enrollment: IBM Verify App - Step 4 icon"/>
          <p:cNvSpPr/>
          <p:nvPr/>
        </p:nvSpPr>
        <p:spPr>
          <a:xfrm>
            <a:off x="3667505" y="1821940"/>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52"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52"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nvGrpSpPr>
          <p:cNvPr id="3" name="object 3" descr="MFA Enrollment: IBM Verify App - Step 3 screenshot - scan QR code"/>
          <p:cNvGrpSpPr/>
          <p:nvPr/>
        </p:nvGrpSpPr>
        <p:grpSpPr>
          <a:xfrm>
            <a:off x="592836" y="3322510"/>
            <a:ext cx="2665095" cy="5668645"/>
            <a:chOff x="592836" y="3322510"/>
            <a:chExt cx="2665095" cy="5668645"/>
          </a:xfrm>
        </p:grpSpPr>
        <p:pic>
          <p:nvPicPr>
            <p:cNvPr id="4" name="object 4"/>
            <p:cNvPicPr/>
            <p:nvPr/>
          </p:nvPicPr>
          <p:blipFill>
            <a:blip r:embed="rId3" cstate="print"/>
            <a:stretch>
              <a:fillRect/>
            </a:stretch>
          </p:blipFill>
          <p:spPr>
            <a:xfrm>
              <a:off x="1082040" y="8676132"/>
              <a:ext cx="469391" cy="307847"/>
            </a:xfrm>
            <a:prstGeom prst="rect">
              <a:avLst/>
            </a:prstGeom>
          </p:spPr>
        </p:pic>
        <p:sp>
          <p:nvSpPr>
            <p:cNvPr id="5" name="object 5"/>
            <p:cNvSpPr/>
            <p:nvPr/>
          </p:nvSpPr>
          <p:spPr>
            <a:xfrm>
              <a:off x="998220" y="8674607"/>
              <a:ext cx="7620" cy="316865"/>
            </a:xfrm>
            <a:custGeom>
              <a:avLst/>
              <a:gdLst/>
              <a:ahLst/>
              <a:cxnLst/>
              <a:rect l="l" t="t" r="r" b="b"/>
              <a:pathLst>
                <a:path w="7619" h="316865">
                  <a:moveTo>
                    <a:pt x="7315" y="0"/>
                  </a:moveTo>
                  <a:lnTo>
                    <a:pt x="0" y="0"/>
                  </a:lnTo>
                  <a:lnTo>
                    <a:pt x="0" y="316382"/>
                  </a:lnTo>
                  <a:lnTo>
                    <a:pt x="7315" y="316382"/>
                  </a:lnTo>
                  <a:lnTo>
                    <a:pt x="7315" y="0"/>
                  </a:lnTo>
                  <a:close/>
                </a:path>
              </a:pathLst>
            </a:custGeom>
            <a:solidFill>
              <a:srgbClr val="0092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pic>
          <p:nvPicPr>
            <p:cNvPr id="6" name="object 6"/>
            <p:cNvPicPr/>
            <p:nvPr/>
          </p:nvPicPr>
          <p:blipFill>
            <a:blip r:embed="rId4" cstate="print"/>
            <a:stretch>
              <a:fillRect/>
            </a:stretch>
          </p:blipFill>
          <p:spPr>
            <a:xfrm>
              <a:off x="592836" y="3470147"/>
              <a:ext cx="2386583" cy="5303519"/>
            </a:xfrm>
            <a:prstGeom prst="rect">
              <a:avLst/>
            </a:prstGeom>
          </p:spPr>
        </p:pic>
        <p:sp>
          <p:nvSpPr>
            <p:cNvPr id="7" name="object 7"/>
            <p:cNvSpPr/>
            <p:nvPr/>
          </p:nvSpPr>
          <p:spPr>
            <a:xfrm>
              <a:off x="656843" y="4448555"/>
              <a:ext cx="2229485" cy="2981960"/>
            </a:xfrm>
            <a:custGeom>
              <a:avLst/>
              <a:gdLst/>
              <a:ahLst/>
              <a:cxnLst/>
              <a:rect l="l" t="t" r="r" b="b"/>
              <a:pathLst>
                <a:path w="2229485" h="2981959">
                  <a:moveTo>
                    <a:pt x="2229485" y="0"/>
                  </a:moveTo>
                  <a:lnTo>
                    <a:pt x="0" y="0"/>
                  </a:lnTo>
                  <a:lnTo>
                    <a:pt x="0" y="2981960"/>
                  </a:lnTo>
                  <a:lnTo>
                    <a:pt x="2229485" y="2981960"/>
                  </a:lnTo>
                  <a:lnTo>
                    <a:pt x="2229485" y="0"/>
                  </a:lnTo>
                  <a:close/>
                </a:path>
              </a:pathLst>
            </a:custGeom>
            <a:solidFill>
              <a:srgbClr val="131313"/>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2574797" y="3524249"/>
              <a:ext cx="408305" cy="792480"/>
            </a:xfrm>
            <a:custGeom>
              <a:avLst/>
              <a:gdLst/>
              <a:ahLst/>
              <a:cxnLst/>
              <a:rect l="l" t="t" r="r" b="b"/>
              <a:pathLst>
                <a:path w="408305" h="792479">
                  <a:moveTo>
                    <a:pt x="408177" y="0"/>
                  </a:moveTo>
                  <a:lnTo>
                    <a:pt x="0" y="0"/>
                  </a:lnTo>
                  <a:lnTo>
                    <a:pt x="0" y="791972"/>
                  </a:lnTo>
                  <a:lnTo>
                    <a:pt x="408177" y="791972"/>
                  </a:lnTo>
                  <a:lnTo>
                    <a:pt x="408177"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9" name="object 9" descr="MFA Enrollment: IBM Verify App - Step 3 icon tagging screenshot"/>
            <p:cNvSpPr/>
            <p:nvPr/>
          </p:nvSpPr>
          <p:spPr>
            <a:xfrm>
              <a:off x="2865118" y="3336035"/>
              <a:ext cx="376555" cy="374650"/>
            </a:xfrm>
            <a:custGeom>
              <a:avLst/>
              <a:gdLst/>
              <a:ahLst/>
              <a:cxnLst/>
              <a:rect l="l" t="t" r="r" b="b"/>
              <a:pathLst>
                <a:path w="376555" h="374650">
                  <a:moveTo>
                    <a:pt x="188150" y="0"/>
                  </a:moveTo>
                  <a:lnTo>
                    <a:pt x="138125" y="6680"/>
                  </a:lnTo>
                  <a:lnTo>
                    <a:pt x="93192" y="25565"/>
                  </a:lnTo>
                  <a:lnTo>
                    <a:pt x="55117" y="54876"/>
                  </a:lnTo>
                  <a:lnTo>
                    <a:pt x="25679" y="92786"/>
                  </a:lnTo>
                  <a:lnTo>
                    <a:pt x="6730" y="137515"/>
                  </a:lnTo>
                  <a:lnTo>
                    <a:pt x="0" y="187325"/>
                  </a:lnTo>
                  <a:lnTo>
                    <a:pt x="6730" y="237134"/>
                  </a:lnTo>
                  <a:lnTo>
                    <a:pt x="25679" y="281863"/>
                  </a:lnTo>
                  <a:lnTo>
                    <a:pt x="55117" y="319773"/>
                  </a:lnTo>
                  <a:lnTo>
                    <a:pt x="93192" y="349084"/>
                  </a:lnTo>
                  <a:lnTo>
                    <a:pt x="138125" y="367969"/>
                  </a:lnTo>
                  <a:lnTo>
                    <a:pt x="188150" y="374650"/>
                  </a:lnTo>
                  <a:lnTo>
                    <a:pt x="238175" y="367969"/>
                  </a:lnTo>
                  <a:lnTo>
                    <a:pt x="283108" y="349084"/>
                  </a:lnTo>
                  <a:lnTo>
                    <a:pt x="321195" y="319773"/>
                  </a:lnTo>
                  <a:lnTo>
                    <a:pt x="350621" y="281863"/>
                  </a:lnTo>
                  <a:lnTo>
                    <a:pt x="369570" y="237134"/>
                  </a:lnTo>
                  <a:lnTo>
                    <a:pt x="376300" y="187325"/>
                  </a:lnTo>
                  <a:lnTo>
                    <a:pt x="369570" y="137515"/>
                  </a:lnTo>
                  <a:lnTo>
                    <a:pt x="350621" y="92786"/>
                  </a:lnTo>
                  <a:lnTo>
                    <a:pt x="321195" y="54876"/>
                  </a:lnTo>
                  <a:lnTo>
                    <a:pt x="283108" y="25565"/>
                  </a:lnTo>
                  <a:lnTo>
                    <a:pt x="238175" y="6680"/>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2865881" y="3336797"/>
              <a:ext cx="377825" cy="376555"/>
            </a:xfrm>
            <a:custGeom>
              <a:avLst/>
              <a:gdLst/>
              <a:ahLst/>
              <a:cxnLst/>
              <a:rect l="l" t="t" r="r" b="b"/>
              <a:pathLst>
                <a:path w="377825" h="376554">
                  <a:moveTo>
                    <a:pt x="0" y="188214"/>
                  </a:moveTo>
                  <a:lnTo>
                    <a:pt x="6743" y="138176"/>
                  </a:lnTo>
                  <a:lnTo>
                    <a:pt x="25780" y="93218"/>
                  </a:lnTo>
                  <a:lnTo>
                    <a:pt x="55295" y="55130"/>
                  </a:lnTo>
                  <a:lnTo>
                    <a:pt x="93510" y="25692"/>
                  </a:lnTo>
                  <a:lnTo>
                    <a:pt x="138645" y="6731"/>
                  </a:lnTo>
                  <a:lnTo>
                    <a:pt x="188849" y="0"/>
                  </a:lnTo>
                  <a:lnTo>
                    <a:pt x="239039" y="6731"/>
                  </a:lnTo>
                  <a:lnTo>
                    <a:pt x="284162" y="25692"/>
                  </a:lnTo>
                  <a:lnTo>
                    <a:pt x="322389" y="55130"/>
                  </a:lnTo>
                  <a:lnTo>
                    <a:pt x="351904" y="93218"/>
                  </a:lnTo>
                  <a:lnTo>
                    <a:pt x="370954" y="138176"/>
                  </a:lnTo>
                  <a:lnTo>
                    <a:pt x="377698" y="188214"/>
                  </a:lnTo>
                  <a:lnTo>
                    <a:pt x="370954" y="238252"/>
                  </a:lnTo>
                  <a:lnTo>
                    <a:pt x="351904" y="283210"/>
                  </a:lnTo>
                  <a:lnTo>
                    <a:pt x="322389" y="321297"/>
                  </a:lnTo>
                  <a:lnTo>
                    <a:pt x="284162" y="350735"/>
                  </a:lnTo>
                  <a:lnTo>
                    <a:pt x="239039" y="369697"/>
                  </a:lnTo>
                  <a:lnTo>
                    <a:pt x="188849" y="376428"/>
                  </a:lnTo>
                  <a:lnTo>
                    <a:pt x="138645" y="369697"/>
                  </a:lnTo>
                  <a:lnTo>
                    <a:pt x="93510" y="350735"/>
                  </a:lnTo>
                  <a:lnTo>
                    <a:pt x="55295" y="321297"/>
                  </a:lnTo>
                  <a:lnTo>
                    <a:pt x="25780" y="283210"/>
                  </a:lnTo>
                  <a:lnTo>
                    <a:pt x="6743" y="238252"/>
                  </a:lnTo>
                  <a:lnTo>
                    <a:pt x="0" y="188214"/>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6" name="object 26"/>
          <p:cNvSpPr txBox="1"/>
          <p:nvPr/>
        </p:nvSpPr>
        <p:spPr>
          <a:xfrm>
            <a:off x="2972699" y="3331615"/>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3</a:t>
            </a:r>
            <a:endParaRPr sz="1800">
              <a:latin typeface="Source Sans Pro" panose="020B0503030403020204" pitchFamily="34" charset="0"/>
              <a:ea typeface="Source Sans Pro" panose="020B0503030403020204" pitchFamily="34" charset="0"/>
              <a:cs typeface="Calibri"/>
            </a:endParaRPr>
          </a:p>
        </p:txBody>
      </p:sp>
      <p:sp>
        <p:nvSpPr>
          <p:cNvPr id="20" name="object 20"/>
          <p:cNvSpPr txBox="1"/>
          <p:nvPr/>
        </p:nvSpPr>
        <p:spPr>
          <a:xfrm>
            <a:off x="4629174" y="1808168"/>
            <a:ext cx="1526540" cy="1113790"/>
          </a:xfrm>
          <a:prstGeom prst="rect">
            <a:avLst/>
          </a:prstGeom>
        </p:spPr>
        <p:txBody>
          <a:bodyPr vert="horz" wrap="square" lIns="0" tIns="15240" rIns="0" bIns="0" rtlCol="0">
            <a:spAutoFit/>
          </a:bodyPr>
          <a:lstStyle/>
          <a:p>
            <a:pPr marL="12700" marR="5080">
              <a:lnSpc>
                <a:spcPct val="98900"/>
              </a:lnSpc>
              <a:spcBef>
                <a:spcPts val="120"/>
              </a:spcBef>
            </a:pPr>
            <a:r>
              <a:rPr sz="1800" spc="-30" dirty="0">
                <a:solidFill>
                  <a:srgbClr val="181818"/>
                </a:solidFill>
                <a:latin typeface="Source Sans Pro" panose="020B0503030403020204" pitchFamily="34" charset="0"/>
                <a:ea typeface="Source Sans Pro" panose="020B0503030403020204" pitchFamily="34" charset="0"/>
                <a:cs typeface="Calibri"/>
              </a:rPr>
              <a:t>Approve</a:t>
            </a:r>
            <a:r>
              <a:rPr sz="1800" spc="-45"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the connection</a:t>
            </a:r>
            <a:r>
              <a:rPr sz="1800" spc="-20"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after </a:t>
            </a:r>
            <a:r>
              <a:rPr sz="1800" spc="-20" dirty="0">
                <a:solidFill>
                  <a:srgbClr val="181818"/>
                </a:solidFill>
                <a:latin typeface="Source Sans Pro" panose="020B0503030403020204" pitchFamily="34" charset="0"/>
                <a:ea typeface="Source Sans Pro" panose="020B0503030403020204" pitchFamily="34" charset="0"/>
                <a:cs typeface="Calibri"/>
              </a:rPr>
              <a:t>scanning</a:t>
            </a:r>
            <a:r>
              <a:rPr sz="1800" spc="-7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the</a:t>
            </a:r>
            <a:r>
              <a:rPr sz="1800" spc="-50"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QR </a:t>
            </a:r>
            <a:r>
              <a:rPr sz="1800" spc="-10" dirty="0">
                <a:solidFill>
                  <a:srgbClr val="181818"/>
                </a:solidFill>
                <a:latin typeface="Source Sans Pro" panose="020B0503030403020204" pitchFamily="34" charset="0"/>
                <a:ea typeface="Source Sans Pro" panose="020B0503030403020204" pitchFamily="34" charset="0"/>
                <a:cs typeface="Calibri"/>
              </a:rPr>
              <a:t>code.</a:t>
            </a:r>
            <a:endParaRPr sz="1800" dirty="0">
              <a:latin typeface="Source Sans Pro" panose="020B0503030403020204" pitchFamily="34" charset="0"/>
              <a:ea typeface="Source Sans Pro" panose="020B0503030403020204" pitchFamily="34" charset="0"/>
              <a:cs typeface="Calibri"/>
            </a:endParaRPr>
          </a:p>
        </p:txBody>
      </p:sp>
      <p:grpSp>
        <p:nvGrpSpPr>
          <p:cNvPr id="21" name="object 21" descr="MFA Enrollment: IBM Verify App - Step 4 screenshot - approve connection"/>
          <p:cNvGrpSpPr/>
          <p:nvPr/>
        </p:nvGrpSpPr>
        <p:grpSpPr>
          <a:xfrm>
            <a:off x="4163567" y="3470147"/>
            <a:ext cx="2668270" cy="5303520"/>
            <a:chOff x="4163567" y="3470147"/>
            <a:chExt cx="2668270" cy="5303520"/>
          </a:xfrm>
        </p:grpSpPr>
        <p:pic>
          <p:nvPicPr>
            <p:cNvPr id="22" name="object 22"/>
            <p:cNvPicPr/>
            <p:nvPr/>
          </p:nvPicPr>
          <p:blipFill>
            <a:blip r:embed="rId5" cstate="print"/>
            <a:stretch>
              <a:fillRect/>
            </a:stretch>
          </p:blipFill>
          <p:spPr>
            <a:xfrm>
              <a:off x="4163567" y="3470147"/>
              <a:ext cx="2386583" cy="5303519"/>
            </a:xfrm>
            <a:prstGeom prst="rect">
              <a:avLst/>
            </a:prstGeom>
          </p:spPr>
        </p:pic>
        <p:sp>
          <p:nvSpPr>
            <p:cNvPr id="23" name="object 23"/>
            <p:cNvSpPr/>
            <p:nvPr/>
          </p:nvSpPr>
          <p:spPr>
            <a:xfrm>
              <a:off x="5263133" y="8036814"/>
              <a:ext cx="1367155" cy="704215"/>
            </a:xfrm>
            <a:custGeom>
              <a:avLst/>
              <a:gdLst/>
              <a:ahLst/>
              <a:cxnLst/>
              <a:rect l="l" t="t" r="r" b="b"/>
              <a:pathLst>
                <a:path w="1367154" h="704215">
                  <a:moveTo>
                    <a:pt x="1367027" y="0"/>
                  </a:moveTo>
                  <a:lnTo>
                    <a:pt x="0" y="0"/>
                  </a:lnTo>
                  <a:lnTo>
                    <a:pt x="0" y="704088"/>
                  </a:lnTo>
                  <a:lnTo>
                    <a:pt x="1367027" y="704088"/>
                  </a:lnTo>
                  <a:lnTo>
                    <a:pt x="1367027"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4" name="object 24" descr="MFA Enrollment: IBM Verify App - Step 4 icon tagging screenshot"/>
            <p:cNvSpPr/>
            <p:nvPr/>
          </p:nvSpPr>
          <p:spPr>
            <a:xfrm>
              <a:off x="6438898" y="7845552"/>
              <a:ext cx="376555" cy="374650"/>
            </a:xfrm>
            <a:custGeom>
              <a:avLst/>
              <a:gdLst/>
              <a:ahLst/>
              <a:cxnLst/>
              <a:rect l="l" t="t" r="r" b="b"/>
              <a:pathLst>
                <a:path w="376554" h="374650">
                  <a:moveTo>
                    <a:pt x="188150" y="0"/>
                  </a:moveTo>
                  <a:lnTo>
                    <a:pt x="138125" y="6680"/>
                  </a:lnTo>
                  <a:lnTo>
                    <a:pt x="93192" y="25565"/>
                  </a:lnTo>
                  <a:lnTo>
                    <a:pt x="55117" y="54876"/>
                  </a:lnTo>
                  <a:lnTo>
                    <a:pt x="25679" y="92786"/>
                  </a:lnTo>
                  <a:lnTo>
                    <a:pt x="6730" y="137515"/>
                  </a:lnTo>
                  <a:lnTo>
                    <a:pt x="0" y="187325"/>
                  </a:lnTo>
                  <a:lnTo>
                    <a:pt x="6730" y="237134"/>
                  </a:lnTo>
                  <a:lnTo>
                    <a:pt x="25679" y="281863"/>
                  </a:lnTo>
                  <a:lnTo>
                    <a:pt x="55117" y="319773"/>
                  </a:lnTo>
                  <a:lnTo>
                    <a:pt x="93192" y="349084"/>
                  </a:lnTo>
                  <a:lnTo>
                    <a:pt x="138125" y="367969"/>
                  </a:lnTo>
                  <a:lnTo>
                    <a:pt x="188150" y="374650"/>
                  </a:lnTo>
                  <a:lnTo>
                    <a:pt x="238175" y="367969"/>
                  </a:lnTo>
                  <a:lnTo>
                    <a:pt x="283108" y="349084"/>
                  </a:lnTo>
                  <a:lnTo>
                    <a:pt x="321208" y="319773"/>
                  </a:lnTo>
                  <a:lnTo>
                    <a:pt x="350621" y="281863"/>
                  </a:lnTo>
                  <a:lnTo>
                    <a:pt x="369570" y="237134"/>
                  </a:lnTo>
                  <a:lnTo>
                    <a:pt x="376300" y="187325"/>
                  </a:lnTo>
                  <a:lnTo>
                    <a:pt x="369570" y="137515"/>
                  </a:lnTo>
                  <a:lnTo>
                    <a:pt x="350621" y="92786"/>
                  </a:lnTo>
                  <a:lnTo>
                    <a:pt x="321208" y="54876"/>
                  </a:lnTo>
                  <a:lnTo>
                    <a:pt x="283108" y="25565"/>
                  </a:lnTo>
                  <a:lnTo>
                    <a:pt x="238175" y="6680"/>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5" name="object 25"/>
            <p:cNvSpPr/>
            <p:nvPr/>
          </p:nvSpPr>
          <p:spPr>
            <a:xfrm>
              <a:off x="6439661" y="7846314"/>
              <a:ext cx="377825" cy="376555"/>
            </a:xfrm>
            <a:custGeom>
              <a:avLst/>
              <a:gdLst/>
              <a:ahLst/>
              <a:cxnLst/>
              <a:rect l="l" t="t" r="r" b="b"/>
              <a:pathLst>
                <a:path w="377825" h="376554">
                  <a:moveTo>
                    <a:pt x="0" y="188214"/>
                  </a:moveTo>
                  <a:lnTo>
                    <a:pt x="6743" y="138176"/>
                  </a:lnTo>
                  <a:lnTo>
                    <a:pt x="25780" y="93218"/>
                  </a:lnTo>
                  <a:lnTo>
                    <a:pt x="55295" y="55130"/>
                  </a:lnTo>
                  <a:lnTo>
                    <a:pt x="93510" y="25692"/>
                  </a:lnTo>
                  <a:lnTo>
                    <a:pt x="138645" y="6731"/>
                  </a:lnTo>
                  <a:lnTo>
                    <a:pt x="188849" y="0"/>
                  </a:lnTo>
                  <a:lnTo>
                    <a:pt x="239052" y="6731"/>
                  </a:lnTo>
                  <a:lnTo>
                    <a:pt x="284149" y="25692"/>
                  </a:lnTo>
                  <a:lnTo>
                    <a:pt x="322389" y="55130"/>
                  </a:lnTo>
                  <a:lnTo>
                    <a:pt x="351904" y="93218"/>
                  </a:lnTo>
                  <a:lnTo>
                    <a:pt x="370954" y="138176"/>
                  </a:lnTo>
                  <a:lnTo>
                    <a:pt x="377698" y="188214"/>
                  </a:lnTo>
                  <a:lnTo>
                    <a:pt x="370954" y="238252"/>
                  </a:lnTo>
                  <a:lnTo>
                    <a:pt x="351904" y="283210"/>
                  </a:lnTo>
                  <a:lnTo>
                    <a:pt x="322389" y="321297"/>
                  </a:lnTo>
                  <a:lnTo>
                    <a:pt x="284149" y="350735"/>
                  </a:lnTo>
                  <a:lnTo>
                    <a:pt x="239052" y="369697"/>
                  </a:lnTo>
                  <a:lnTo>
                    <a:pt x="188849" y="376428"/>
                  </a:lnTo>
                  <a:lnTo>
                    <a:pt x="138645" y="369697"/>
                  </a:lnTo>
                  <a:lnTo>
                    <a:pt x="93510" y="350735"/>
                  </a:lnTo>
                  <a:lnTo>
                    <a:pt x="55295" y="321297"/>
                  </a:lnTo>
                  <a:lnTo>
                    <a:pt x="25780" y="283210"/>
                  </a:lnTo>
                  <a:lnTo>
                    <a:pt x="6743" y="238252"/>
                  </a:lnTo>
                  <a:lnTo>
                    <a:pt x="0" y="188214"/>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7" name="object 27"/>
          <p:cNvSpPr txBox="1"/>
          <p:nvPr/>
        </p:nvSpPr>
        <p:spPr>
          <a:xfrm>
            <a:off x="6545031" y="7850351"/>
            <a:ext cx="157480"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Segoe UI"/>
              </a:rPr>
              <a:t>4</a:t>
            </a:r>
            <a:endParaRPr sz="1800" dirty="0">
              <a:latin typeface="Source Sans Pro" panose="020B0503030403020204" pitchFamily="34" charset="0"/>
              <a:ea typeface="Source Sans Pro" panose="020B0503030403020204" pitchFamily="34" charset="0"/>
              <a:cs typeface="Segoe UI"/>
            </a:endParaRPr>
          </a:p>
        </p:txBody>
      </p:sp>
      <p:grpSp>
        <p:nvGrpSpPr>
          <p:cNvPr id="28" name="object 28" descr="MFA Enrollment: IBM Verify App - Step 3 icon"/>
          <p:cNvGrpSpPr/>
          <p:nvPr/>
        </p:nvGrpSpPr>
        <p:grpSpPr>
          <a:xfrm>
            <a:off x="178498" y="1732978"/>
            <a:ext cx="406400" cy="406400"/>
            <a:chOff x="178498" y="1732978"/>
            <a:chExt cx="406400" cy="406400"/>
          </a:xfrm>
        </p:grpSpPr>
        <p:sp>
          <p:nvSpPr>
            <p:cNvPr id="29" name="object 29"/>
            <p:cNvSpPr/>
            <p:nvPr/>
          </p:nvSpPr>
          <p:spPr>
            <a:xfrm>
              <a:off x="190500" y="1746504"/>
              <a:ext cx="376555"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1"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0" name="object 30"/>
            <p:cNvSpPr/>
            <p:nvPr/>
          </p:nvSpPr>
          <p:spPr>
            <a:xfrm>
              <a:off x="192786" y="1747266"/>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39"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39"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1" name="object 31">
            <a:extLst>
              <a:ext uri="{C183D7F6-B498-43B3-948B-1728B52AA6E4}">
                <adec:decorative xmlns:adec="http://schemas.microsoft.com/office/drawing/2017/decorative" val="1"/>
              </a:ext>
            </a:extLst>
          </p:cNvPr>
          <p:cNvSpPr txBox="1"/>
          <p:nvPr/>
        </p:nvSpPr>
        <p:spPr>
          <a:xfrm>
            <a:off x="304800" y="1752600"/>
            <a:ext cx="285750" cy="299720"/>
          </a:xfrm>
          <a:prstGeom prst="rect">
            <a:avLst/>
          </a:prstGeom>
        </p:spPr>
        <p:txBody>
          <a:bodyPr vert="horz" wrap="square" lIns="0" tIns="12700" rIns="0" bIns="0" rtlCol="0">
            <a:spAutoFit/>
          </a:bodyPr>
          <a:lstStyle/>
          <a:p>
            <a:pPr marL="38100">
              <a:lnSpc>
                <a:spcPct val="100000"/>
              </a:lnSpc>
              <a:spcBef>
                <a:spcPts val="100"/>
              </a:spcBef>
            </a:pPr>
            <a:r>
              <a:rPr sz="1800" b="1" spc="-25" dirty="0">
                <a:solidFill>
                  <a:srgbClr val="FFFFFF"/>
                </a:solidFill>
                <a:latin typeface="Source Sans Pro" panose="020B0503030403020204" pitchFamily="34" charset="0"/>
                <a:ea typeface="Source Sans Pro" panose="020B0503030403020204" pitchFamily="34" charset="0"/>
                <a:cs typeface="Calibri"/>
              </a:rPr>
              <a:t>3</a:t>
            </a:r>
            <a:endParaRPr sz="1800" dirty="0">
              <a:latin typeface="Source Sans Pro" panose="020B0503030403020204" pitchFamily="34" charset="0"/>
              <a:ea typeface="Source Sans Pro" panose="020B0503030403020204" pitchFamily="34" charset="0"/>
              <a:cs typeface="Calibri"/>
            </a:endParaRPr>
          </a:p>
        </p:txBody>
      </p:sp>
      <p:sp>
        <p:nvSpPr>
          <p:cNvPr id="32" name="object 32"/>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32</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(4 of 7)</a:t>
            </a:r>
            <a:endParaRPr sz="2600" dirty="0">
              <a:latin typeface="Source Sans Pro" panose="020B0503030403020204" pitchFamily="34" charset="0"/>
              <a:ea typeface="Source Sans Pro" panose="020B0503030403020204" pitchFamily="34" charset="0"/>
            </a:endParaRPr>
          </a:p>
        </p:txBody>
      </p:sp>
      <p:grpSp>
        <p:nvGrpSpPr>
          <p:cNvPr id="3" name="object 3" descr="MFA Enrollment: IBM Verify App - Step 5 icon - Choose Biometrics"/>
          <p:cNvGrpSpPr/>
          <p:nvPr/>
        </p:nvGrpSpPr>
        <p:grpSpPr>
          <a:xfrm>
            <a:off x="154114" y="1908238"/>
            <a:ext cx="406400" cy="405130"/>
            <a:chOff x="154114" y="1908238"/>
            <a:chExt cx="406400" cy="405130"/>
          </a:xfrm>
        </p:grpSpPr>
        <p:sp>
          <p:nvSpPr>
            <p:cNvPr id="4" name="object 4"/>
            <p:cNvSpPr/>
            <p:nvPr/>
          </p:nvSpPr>
          <p:spPr>
            <a:xfrm>
              <a:off x="166116" y="1921764"/>
              <a:ext cx="376555" cy="374650"/>
            </a:xfrm>
            <a:custGeom>
              <a:avLst/>
              <a:gdLst/>
              <a:ahLst/>
              <a:cxnLst/>
              <a:rect l="l" t="t" r="r" b="b"/>
              <a:pathLst>
                <a:path w="376555" h="374650">
                  <a:moveTo>
                    <a:pt x="188150" y="0"/>
                  </a:moveTo>
                  <a:lnTo>
                    <a:pt x="138125" y="6680"/>
                  </a:lnTo>
                  <a:lnTo>
                    <a:pt x="93192" y="25565"/>
                  </a:lnTo>
                  <a:lnTo>
                    <a:pt x="55105" y="54876"/>
                  </a:lnTo>
                  <a:lnTo>
                    <a:pt x="25679" y="92786"/>
                  </a:lnTo>
                  <a:lnTo>
                    <a:pt x="6730" y="137515"/>
                  </a:lnTo>
                  <a:lnTo>
                    <a:pt x="0" y="187325"/>
                  </a:lnTo>
                  <a:lnTo>
                    <a:pt x="6730" y="237134"/>
                  </a:lnTo>
                  <a:lnTo>
                    <a:pt x="25679" y="281863"/>
                  </a:lnTo>
                  <a:lnTo>
                    <a:pt x="55105" y="319773"/>
                  </a:lnTo>
                  <a:lnTo>
                    <a:pt x="93192" y="349084"/>
                  </a:lnTo>
                  <a:lnTo>
                    <a:pt x="138125" y="367969"/>
                  </a:lnTo>
                  <a:lnTo>
                    <a:pt x="188150" y="374650"/>
                  </a:lnTo>
                  <a:lnTo>
                    <a:pt x="238175" y="367969"/>
                  </a:lnTo>
                  <a:lnTo>
                    <a:pt x="283095" y="349084"/>
                  </a:lnTo>
                  <a:lnTo>
                    <a:pt x="321183" y="319773"/>
                  </a:lnTo>
                  <a:lnTo>
                    <a:pt x="350621" y="281863"/>
                  </a:lnTo>
                  <a:lnTo>
                    <a:pt x="369570" y="237134"/>
                  </a:lnTo>
                  <a:lnTo>
                    <a:pt x="376301" y="187325"/>
                  </a:lnTo>
                  <a:lnTo>
                    <a:pt x="369570" y="137515"/>
                  </a:lnTo>
                  <a:lnTo>
                    <a:pt x="350621" y="92786"/>
                  </a:lnTo>
                  <a:lnTo>
                    <a:pt x="321183" y="54876"/>
                  </a:lnTo>
                  <a:lnTo>
                    <a:pt x="283095" y="25565"/>
                  </a:lnTo>
                  <a:lnTo>
                    <a:pt x="238175" y="6680"/>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p:cNvSpPr/>
            <p:nvPr/>
          </p:nvSpPr>
          <p:spPr>
            <a:xfrm>
              <a:off x="168402" y="1922526"/>
              <a:ext cx="377825" cy="376555"/>
            </a:xfrm>
            <a:custGeom>
              <a:avLst/>
              <a:gdLst/>
              <a:ahLst/>
              <a:cxnLst/>
              <a:rect l="l" t="t" r="r" b="b"/>
              <a:pathLst>
                <a:path w="377825" h="376555">
                  <a:moveTo>
                    <a:pt x="0" y="188214"/>
                  </a:moveTo>
                  <a:lnTo>
                    <a:pt x="6743" y="138176"/>
                  </a:lnTo>
                  <a:lnTo>
                    <a:pt x="25780" y="93218"/>
                  </a:lnTo>
                  <a:lnTo>
                    <a:pt x="55295" y="55130"/>
                  </a:lnTo>
                  <a:lnTo>
                    <a:pt x="93510" y="25692"/>
                  </a:lnTo>
                  <a:lnTo>
                    <a:pt x="138645" y="6731"/>
                  </a:lnTo>
                  <a:lnTo>
                    <a:pt x="188849" y="0"/>
                  </a:lnTo>
                  <a:lnTo>
                    <a:pt x="239039" y="6731"/>
                  </a:lnTo>
                  <a:lnTo>
                    <a:pt x="284162" y="25692"/>
                  </a:lnTo>
                  <a:lnTo>
                    <a:pt x="322389" y="55130"/>
                  </a:lnTo>
                  <a:lnTo>
                    <a:pt x="351904" y="93218"/>
                  </a:lnTo>
                  <a:lnTo>
                    <a:pt x="370954" y="138176"/>
                  </a:lnTo>
                  <a:lnTo>
                    <a:pt x="377698" y="188214"/>
                  </a:lnTo>
                  <a:lnTo>
                    <a:pt x="370954" y="238252"/>
                  </a:lnTo>
                  <a:lnTo>
                    <a:pt x="351904" y="283210"/>
                  </a:lnTo>
                  <a:lnTo>
                    <a:pt x="322389" y="321297"/>
                  </a:lnTo>
                  <a:lnTo>
                    <a:pt x="284162" y="350735"/>
                  </a:lnTo>
                  <a:lnTo>
                    <a:pt x="239039" y="369697"/>
                  </a:lnTo>
                  <a:lnTo>
                    <a:pt x="188849" y="376428"/>
                  </a:lnTo>
                  <a:lnTo>
                    <a:pt x="138645" y="369697"/>
                  </a:lnTo>
                  <a:lnTo>
                    <a:pt x="93510" y="350735"/>
                  </a:lnTo>
                  <a:lnTo>
                    <a:pt x="55295" y="321297"/>
                  </a:lnTo>
                  <a:lnTo>
                    <a:pt x="25780" y="283210"/>
                  </a:lnTo>
                  <a:lnTo>
                    <a:pt x="6743" y="238252"/>
                  </a:lnTo>
                  <a:lnTo>
                    <a:pt x="0" y="188214"/>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6" name="object 6">
            <a:extLst>
              <a:ext uri="{C183D7F6-B498-43B3-948B-1728B52AA6E4}">
                <adec:decorative xmlns:adec="http://schemas.microsoft.com/office/drawing/2017/decorative" val="1"/>
              </a:ext>
            </a:extLst>
          </p:cNvPr>
          <p:cNvSpPr txBox="1"/>
          <p:nvPr/>
        </p:nvSpPr>
        <p:spPr>
          <a:xfrm>
            <a:off x="273320" y="1918081"/>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5</a:t>
            </a:r>
            <a:endParaRPr sz="1800">
              <a:latin typeface="Source Sans Pro" panose="020B0503030403020204" pitchFamily="34" charset="0"/>
              <a:ea typeface="Source Sans Pro" panose="020B0503030403020204" pitchFamily="34" charset="0"/>
              <a:cs typeface="Calibri"/>
            </a:endParaRPr>
          </a:p>
        </p:txBody>
      </p:sp>
      <p:sp>
        <p:nvSpPr>
          <p:cNvPr id="7" name="object 7"/>
          <p:cNvSpPr txBox="1"/>
          <p:nvPr/>
        </p:nvSpPr>
        <p:spPr>
          <a:xfrm>
            <a:off x="739664" y="1910536"/>
            <a:ext cx="2122805" cy="1121410"/>
          </a:xfrm>
          <a:prstGeom prst="rect">
            <a:avLst/>
          </a:prstGeom>
        </p:spPr>
        <p:txBody>
          <a:bodyPr vert="horz" wrap="square" lIns="0" tIns="13335" rIns="0" bIns="0" rtlCol="0">
            <a:spAutoFit/>
          </a:bodyPr>
          <a:lstStyle/>
          <a:p>
            <a:pPr marL="12700" marR="5080">
              <a:lnSpc>
                <a:spcPct val="99800"/>
              </a:lnSpc>
              <a:spcBef>
                <a:spcPts val="105"/>
              </a:spcBef>
            </a:pPr>
            <a:r>
              <a:rPr sz="1800" spc="-10" dirty="0">
                <a:solidFill>
                  <a:srgbClr val="181818"/>
                </a:solidFill>
                <a:latin typeface="Source Sans Pro" panose="020B0503030403020204" pitchFamily="34" charset="0"/>
                <a:ea typeface="Source Sans Pro" panose="020B0503030403020204" pitchFamily="34" charset="0"/>
                <a:cs typeface="Calibri"/>
              </a:rPr>
              <a:t>Choose</a:t>
            </a:r>
            <a:r>
              <a:rPr sz="1800" spc="-15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Biometrics </a:t>
            </a:r>
            <a:r>
              <a:rPr sz="1800" spc="-35" dirty="0">
                <a:solidFill>
                  <a:srgbClr val="181818"/>
                </a:solidFill>
                <a:latin typeface="Source Sans Pro" panose="020B0503030403020204" pitchFamily="34" charset="0"/>
                <a:ea typeface="Source Sans Pro" panose="020B0503030403020204" pitchFamily="34" charset="0"/>
                <a:cs typeface="Calibri"/>
              </a:rPr>
              <a:t>preference.</a:t>
            </a:r>
            <a:r>
              <a:rPr sz="1800" spc="-6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This</a:t>
            </a:r>
            <a:r>
              <a:rPr sz="1800" spc="-114" dirty="0">
                <a:solidFill>
                  <a:srgbClr val="181818"/>
                </a:solidFill>
                <a:latin typeface="Source Sans Pro" panose="020B0503030403020204" pitchFamily="34" charset="0"/>
                <a:ea typeface="Source Sans Pro" panose="020B0503030403020204" pitchFamily="34" charset="0"/>
                <a:cs typeface="Calibri"/>
              </a:rPr>
              <a:t> </a:t>
            </a:r>
            <a:r>
              <a:rPr sz="1800" spc="-20" dirty="0">
                <a:solidFill>
                  <a:srgbClr val="181818"/>
                </a:solidFill>
                <a:latin typeface="Source Sans Pro" panose="020B0503030403020204" pitchFamily="34" charset="0"/>
                <a:ea typeface="Source Sans Pro" panose="020B0503030403020204" pitchFamily="34" charset="0"/>
                <a:cs typeface="Calibri"/>
              </a:rPr>
              <a:t>has </a:t>
            </a:r>
            <a:r>
              <a:rPr sz="1800" spc="-25" dirty="0">
                <a:solidFill>
                  <a:srgbClr val="181818"/>
                </a:solidFill>
                <a:latin typeface="Source Sans Pro" panose="020B0503030403020204" pitchFamily="34" charset="0"/>
                <a:ea typeface="Source Sans Pro" panose="020B0503030403020204" pitchFamily="34" charset="0"/>
                <a:cs typeface="Calibri"/>
              </a:rPr>
              <a:t>no </a:t>
            </a:r>
            <a:r>
              <a:rPr sz="1800" dirty="0">
                <a:solidFill>
                  <a:srgbClr val="181818"/>
                </a:solidFill>
                <a:latin typeface="Source Sans Pro" panose="020B0503030403020204" pitchFamily="34" charset="0"/>
                <a:ea typeface="Source Sans Pro" panose="020B0503030403020204" pitchFamily="34" charset="0"/>
                <a:cs typeface="Calibri"/>
              </a:rPr>
              <a:t>bearing</a:t>
            </a:r>
            <a:r>
              <a:rPr sz="1800" spc="-35" dirty="0">
                <a:solidFill>
                  <a:srgbClr val="181818"/>
                </a:solidFill>
                <a:latin typeface="Source Sans Pro" panose="020B0503030403020204" pitchFamily="34" charset="0"/>
                <a:ea typeface="Source Sans Pro" panose="020B0503030403020204" pitchFamily="34" charset="0"/>
                <a:cs typeface="Calibri"/>
              </a:rPr>
              <a:t> </a:t>
            </a:r>
            <a:r>
              <a:rPr sz="1800" spc="-20" dirty="0">
                <a:solidFill>
                  <a:srgbClr val="181818"/>
                </a:solidFill>
                <a:latin typeface="Source Sans Pro" panose="020B0503030403020204" pitchFamily="34" charset="0"/>
                <a:ea typeface="Source Sans Pro" panose="020B0503030403020204" pitchFamily="34" charset="0"/>
                <a:cs typeface="Calibri"/>
              </a:rPr>
              <a:t>on</a:t>
            </a:r>
            <a:r>
              <a:rPr sz="1800" spc="-90" dirty="0">
                <a:solidFill>
                  <a:srgbClr val="181818"/>
                </a:solidFill>
                <a:latin typeface="Source Sans Pro" panose="020B0503030403020204" pitchFamily="34" charset="0"/>
                <a:ea typeface="Source Sans Pro" panose="020B0503030403020204" pitchFamily="34" charset="0"/>
                <a:cs typeface="Calibri"/>
              </a:rPr>
              <a:t> </a:t>
            </a:r>
            <a:r>
              <a:rPr sz="1800" spc="-45" dirty="0">
                <a:solidFill>
                  <a:srgbClr val="181818"/>
                </a:solidFill>
                <a:latin typeface="Source Sans Pro" panose="020B0503030403020204" pitchFamily="34" charset="0"/>
                <a:ea typeface="Source Sans Pro" panose="020B0503030403020204" pitchFamily="34" charset="0"/>
                <a:cs typeface="Calibri"/>
              </a:rPr>
              <a:t>linking</a:t>
            </a:r>
            <a:r>
              <a:rPr sz="1800" spc="-75"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the </a:t>
            </a:r>
            <a:r>
              <a:rPr sz="1800" spc="-10" dirty="0">
                <a:solidFill>
                  <a:srgbClr val="181818"/>
                </a:solidFill>
                <a:latin typeface="Source Sans Pro" panose="020B0503030403020204" pitchFamily="34" charset="0"/>
                <a:ea typeface="Source Sans Pro" panose="020B0503030403020204" pitchFamily="34" charset="0"/>
                <a:cs typeface="Calibri"/>
              </a:rPr>
              <a:t>account</a:t>
            </a:r>
            <a:r>
              <a:rPr sz="1800" spc="-6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to</a:t>
            </a:r>
            <a:r>
              <a:rPr sz="1800" spc="-95" dirty="0">
                <a:solidFill>
                  <a:srgbClr val="181818"/>
                </a:solidFill>
                <a:latin typeface="Source Sans Pro" panose="020B0503030403020204" pitchFamily="34" charset="0"/>
                <a:ea typeface="Source Sans Pro" panose="020B0503030403020204" pitchFamily="34" charset="0"/>
                <a:cs typeface="Calibri"/>
              </a:rPr>
              <a:t> </a:t>
            </a:r>
            <a:r>
              <a:rPr sz="1800" spc="-20" dirty="0">
                <a:solidFill>
                  <a:srgbClr val="181818"/>
                </a:solidFill>
                <a:latin typeface="Source Sans Pro" panose="020B0503030403020204" pitchFamily="34" charset="0"/>
                <a:ea typeface="Source Sans Pro" panose="020B0503030403020204" pitchFamily="34" charset="0"/>
                <a:cs typeface="Calibri"/>
              </a:rPr>
              <a:t>MFA.</a:t>
            </a:r>
            <a:endParaRPr sz="1800" dirty="0">
              <a:latin typeface="Source Sans Pro" panose="020B0503030403020204" pitchFamily="34" charset="0"/>
              <a:ea typeface="Source Sans Pro" panose="020B0503030403020204" pitchFamily="34" charset="0"/>
              <a:cs typeface="Calibri"/>
            </a:endParaRPr>
          </a:p>
        </p:txBody>
      </p:sp>
      <p:grpSp>
        <p:nvGrpSpPr>
          <p:cNvPr id="13" name="object 13" descr="MFA Enrollment: IBM Verify App - Step 5 screenshot - Choose Biometrics"/>
          <p:cNvGrpSpPr/>
          <p:nvPr/>
        </p:nvGrpSpPr>
        <p:grpSpPr>
          <a:xfrm>
            <a:off x="592836" y="3464052"/>
            <a:ext cx="2389505" cy="5295900"/>
            <a:chOff x="592836" y="3464052"/>
            <a:chExt cx="2389505" cy="5295900"/>
          </a:xfrm>
        </p:grpSpPr>
        <p:pic>
          <p:nvPicPr>
            <p:cNvPr id="14" name="object 14"/>
            <p:cNvPicPr/>
            <p:nvPr/>
          </p:nvPicPr>
          <p:blipFill>
            <a:blip r:embed="rId2" cstate="print"/>
            <a:stretch>
              <a:fillRect/>
            </a:stretch>
          </p:blipFill>
          <p:spPr>
            <a:xfrm>
              <a:off x="592836" y="3464052"/>
              <a:ext cx="2386583" cy="5295899"/>
            </a:xfrm>
            <a:prstGeom prst="rect">
              <a:avLst/>
            </a:prstGeom>
          </p:spPr>
        </p:pic>
        <p:sp>
          <p:nvSpPr>
            <p:cNvPr id="15" name="object 15"/>
            <p:cNvSpPr/>
            <p:nvPr/>
          </p:nvSpPr>
          <p:spPr>
            <a:xfrm>
              <a:off x="768857" y="7498841"/>
              <a:ext cx="2037714" cy="1051560"/>
            </a:xfrm>
            <a:custGeom>
              <a:avLst/>
              <a:gdLst/>
              <a:ahLst/>
              <a:cxnLst/>
              <a:rect l="l" t="t" r="r" b="b"/>
              <a:pathLst>
                <a:path w="2037714" h="1051559">
                  <a:moveTo>
                    <a:pt x="2037588" y="0"/>
                  </a:moveTo>
                  <a:lnTo>
                    <a:pt x="0" y="0"/>
                  </a:lnTo>
                  <a:lnTo>
                    <a:pt x="0" y="1051178"/>
                  </a:lnTo>
                  <a:lnTo>
                    <a:pt x="2037588" y="1051178"/>
                  </a:lnTo>
                  <a:lnTo>
                    <a:pt x="2037588"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6" name="object 16" descr="MFA Enrollment: IBM Verify App - Step 5 icon tagging &quot;use biometrics&quot; screenshot."/>
            <p:cNvSpPr/>
            <p:nvPr/>
          </p:nvSpPr>
          <p:spPr>
            <a:xfrm>
              <a:off x="2589274" y="7272528"/>
              <a:ext cx="376555" cy="374650"/>
            </a:xfrm>
            <a:custGeom>
              <a:avLst/>
              <a:gdLst/>
              <a:ahLst/>
              <a:cxnLst/>
              <a:rect l="l" t="t" r="r" b="b"/>
              <a:pathLst>
                <a:path w="376555" h="374650">
                  <a:moveTo>
                    <a:pt x="188150" y="0"/>
                  </a:moveTo>
                  <a:lnTo>
                    <a:pt x="138125" y="6680"/>
                  </a:lnTo>
                  <a:lnTo>
                    <a:pt x="93192" y="25565"/>
                  </a:lnTo>
                  <a:lnTo>
                    <a:pt x="55117" y="54876"/>
                  </a:lnTo>
                  <a:lnTo>
                    <a:pt x="25679" y="92786"/>
                  </a:lnTo>
                  <a:lnTo>
                    <a:pt x="6730" y="137515"/>
                  </a:lnTo>
                  <a:lnTo>
                    <a:pt x="0" y="187325"/>
                  </a:lnTo>
                  <a:lnTo>
                    <a:pt x="6730" y="237134"/>
                  </a:lnTo>
                  <a:lnTo>
                    <a:pt x="25679" y="281863"/>
                  </a:lnTo>
                  <a:lnTo>
                    <a:pt x="55117" y="319773"/>
                  </a:lnTo>
                  <a:lnTo>
                    <a:pt x="93192" y="349084"/>
                  </a:lnTo>
                  <a:lnTo>
                    <a:pt x="138125" y="367969"/>
                  </a:lnTo>
                  <a:lnTo>
                    <a:pt x="188150" y="374650"/>
                  </a:lnTo>
                  <a:lnTo>
                    <a:pt x="238175" y="367969"/>
                  </a:lnTo>
                  <a:lnTo>
                    <a:pt x="283108" y="349084"/>
                  </a:lnTo>
                  <a:lnTo>
                    <a:pt x="321195" y="319773"/>
                  </a:lnTo>
                  <a:lnTo>
                    <a:pt x="350621" y="281863"/>
                  </a:lnTo>
                  <a:lnTo>
                    <a:pt x="369570" y="237134"/>
                  </a:lnTo>
                  <a:lnTo>
                    <a:pt x="376300" y="187325"/>
                  </a:lnTo>
                  <a:lnTo>
                    <a:pt x="369570" y="137515"/>
                  </a:lnTo>
                  <a:lnTo>
                    <a:pt x="350621" y="92786"/>
                  </a:lnTo>
                  <a:lnTo>
                    <a:pt x="321195" y="54876"/>
                  </a:lnTo>
                  <a:lnTo>
                    <a:pt x="283108" y="25565"/>
                  </a:lnTo>
                  <a:lnTo>
                    <a:pt x="238175" y="6680"/>
                  </a:lnTo>
                  <a:lnTo>
                    <a:pt x="188150" y="0"/>
                  </a:lnTo>
                  <a:close/>
                </a:path>
              </a:pathLst>
            </a:custGeom>
            <a:solidFill>
              <a:srgbClr val="0392F9"/>
            </a:solidFill>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sp>
          <p:nvSpPr>
            <p:cNvPr id="17" name="object 17"/>
            <p:cNvSpPr/>
            <p:nvPr/>
          </p:nvSpPr>
          <p:spPr>
            <a:xfrm>
              <a:off x="2590037" y="7273290"/>
              <a:ext cx="377825" cy="376555"/>
            </a:xfrm>
            <a:custGeom>
              <a:avLst/>
              <a:gdLst/>
              <a:ahLst/>
              <a:cxnLst/>
              <a:rect l="l" t="t" r="r" b="b"/>
              <a:pathLst>
                <a:path w="377825" h="376554">
                  <a:moveTo>
                    <a:pt x="0" y="188213"/>
                  </a:moveTo>
                  <a:lnTo>
                    <a:pt x="6743" y="138175"/>
                  </a:lnTo>
                  <a:lnTo>
                    <a:pt x="25780" y="93217"/>
                  </a:lnTo>
                  <a:lnTo>
                    <a:pt x="55295" y="55130"/>
                  </a:lnTo>
                  <a:lnTo>
                    <a:pt x="93510" y="25692"/>
                  </a:lnTo>
                  <a:lnTo>
                    <a:pt x="138645" y="6730"/>
                  </a:lnTo>
                  <a:lnTo>
                    <a:pt x="188849" y="0"/>
                  </a:lnTo>
                  <a:lnTo>
                    <a:pt x="239039" y="6730"/>
                  </a:lnTo>
                  <a:lnTo>
                    <a:pt x="284162" y="25692"/>
                  </a:lnTo>
                  <a:lnTo>
                    <a:pt x="322389" y="55130"/>
                  </a:lnTo>
                  <a:lnTo>
                    <a:pt x="351904" y="93217"/>
                  </a:lnTo>
                  <a:lnTo>
                    <a:pt x="370954" y="138175"/>
                  </a:lnTo>
                  <a:lnTo>
                    <a:pt x="377698" y="188213"/>
                  </a:lnTo>
                  <a:lnTo>
                    <a:pt x="370954" y="238251"/>
                  </a:lnTo>
                  <a:lnTo>
                    <a:pt x="351904" y="283209"/>
                  </a:lnTo>
                  <a:lnTo>
                    <a:pt x="322389" y="321297"/>
                  </a:lnTo>
                  <a:lnTo>
                    <a:pt x="284162" y="350735"/>
                  </a:lnTo>
                  <a:lnTo>
                    <a:pt x="239039" y="369696"/>
                  </a:lnTo>
                  <a:lnTo>
                    <a:pt x="188849" y="376427"/>
                  </a:lnTo>
                  <a:lnTo>
                    <a:pt x="138645" y="369696"/>
                  </a:lnTo>
                  <a:lnTo>
                    <a:pt x="93510" y="350735"/>
                  </a:lnTo>
                  <a:lnTo>
                    <a:pt x="55295" y="321297"/>
                  </a:lnTo>
                  <a:lnTo>
                    <a:pt x="25780" y="283209"/>
                  </a:lnTo>
                  <a:lnTo>
                    <a:pt x="6743" y="238251"/>
                  </a:lnTo>
                  <a:lnTo>
                    <a:pt x="0" y="188213"/>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8" name="object 8" descr="MFA Enrollment: IBM Verify App - Step 6 icon - Complete"/>
          <p:cNvGrpSpPr/>
          <p:nvPr/>
        </p:nvGrpSpPr>
        <p:grpSpPr>
          <a:xfrm>
            <a:off x="3723322" y="1906713"/>
            <a:ext cx="406400" cy="406400"/>
            <a:chOff x="3723322" y="1906713"/>
            <a:chExt cx="406400" cy="406400"/>
          </a:xfrm>
        </p:grpSpPr>
        <p:sp>
          <p:nvSpPr>
            <p:cNvPr id="9" name="object 9"/>
            <p:cNvSpPr/>
            <p:nvPr/>
          </p:nvSpPr>
          <p:spPr>
            <a:xfrm>
              <a:off x="3735323" y="1920240"/>
              <a:ext cx="376555" cy="376555"/>
            </a:xfrm>
            <a:custGeom>
              <a:avLst/>
              <a:gdLst/>
              <a:ahLst/>
              <a:cxnLst/>
              <a:rect l="l" t="t" r="r" b="b"/>
              <a:pathLst>
                <a:path w="376554" h="376555">
                  <a:moveTo>
                    <a:pt x="188150" y="0"/>
                  </a:moveTo>
                  <a:lnTo>
                    <a:pt x="138125" y="6731"/>
                  </a:lnTo>
                  <a:lnTo>
                    <a:pt x="93179" y="25679"/>
                  </a:lnTo>
                  <a:lnTo>
                    <a:pt x="55117" y="55105"/>
                  </a:lnTo>
                  <a:lnTo>
                    <a:pt x="25679" y="93167"/>
                  </a:lnTo>
                  <a:lnTo>
                    <a:pt x="6730" y="138125"/>
                  </a:lnTo>
                  <a:lnTo>
                    <a:pt x="0" y="188150"/>
                  </a:lnTo>
                  <a:lnTo>
                    <a:pt x="6730" y="238175"/>
                  </a:lnTo>
                  <a:lnTo>
                    <a:pt x="25679" y="283095"/>
                  </a:lnTo>
                  <a:lnTo>
                    <a:pt x="55117" y="321183"/>
                  </a:lnTo>
                  <a:lnTo>
                    <a:pt x="93179" y="350621"/>
                  </a:lnTo>
                  <a:lnTo>
                    <a:pt x="138125" y="369570"/>
                  </a:lnTo>
                  <a:lnTo>
                    <a:pt x="188150" y="376301"/>
                  </a:lnTo>
                  <a:lnTo>
                    <a:pt x="238175" y="369570"/>
                  </a:lnTo>
                  <a:lnTo>
                    <a:pt x="283108" y="350621"/>
                  </a:lnTo>
                  <a:lnTo>
                    <a:pt x="321195" y="321183"/>
                  </a:lnTo>
                  <a:lnTo>
                    <a:pt x="350621" y="283095"/>
                  </a:lnTo>
                  <a:lnTo>
                    <a:pt x="369570" y="238175"/>
                  </a:lnTo>
                  <a:lnTo>
                    <a:pt x="376300" y="188150"/>
                  </a:lnTo>
                  <a:lnTo>
                    <a:pt x="369570" y="138125"/>
                  </a:lnTo>
                  <a:lnTo>
                    <a:pt x="350621" y="93167"/>
                  </a:lnTo>
                  <a:lnTo>
                    <a:pt x="321195" y="55105"/>
                  </a:lnTo>
                  <a:lnTo>
                    <a:pt x="283108"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p:cNvSpPr/>
            <p:nvPr/>
          </p:nvSpPr>
          <p:spPr>
            <a:xfrm>
              <a:off x="3737609" y="1921000"/>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52"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52"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1" name="object 11">
            <a:extLst>
              <a:ext uri="{C183D7F6-B498-43B3-948B-1728B52AA6E4}">
                <adec:decorative xmlns:adec="http://schemas.microsoft.com/office/drawing/2017/decorative" val="1"/>
              </a:ext>
            </a:extLst>
          </p:cNvPr>
          <p:cNvSpPr txBox="1"/>
          <p:nvPr/>
        </p:nvSpPr>
        <p:spPr>
          <a:xfrm>
            <a:off x="3842688" y="1937889"/>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6</a:t>
            </a:r>
            <a:endParaRPr sz="1800">
              <a:latin typeface="Source Sans Pro" panose="020B0503030403020204" pitchFamily="34" charset="0"/>
              <a:ea typeface="Source Sans Pro" panose="020B0503030403020204" pitchFamily="34" charset="0"/>
              <a:cs typeface="Calibri"/>
            </a:endParaRPr>
          </a:p>
        </p:txBody>
      </p:sp>
      <p:sp>
        <p:nvSpPr>
          <p:cNvPr id="12" name="object 12"/>
          <p:cNvSpPr txBox="1"/>
          <p:nvPr/>
        </p:nvSpPr>
        <p:spPr>
          <a:xfrm>
            <a:off x="4309032" y="1930345"/>
            <a:ext cx="1860550" cy="843821"/>
          </a:xfrm>
          <a:prstGeom prst="rect">
            <a:avLst/>
          </a:prstGeom>
        </p:spPr>
        <p:txBody>
          <a:bodyPr vert="horz" wrap="square" lIns="0" tIns="12700" rIns="0" bIns="0" rtlCol="0">
            <a:spAutoFit/>
          </a:bodyPr>
          <a:lstStyle/>
          <a:p>
            <a:pPr marL="12700" marR="5080">
              <a:lnSpc>
                <a:spcPct val="100000"/>
              </a:lnSpc>
              <a:spcBef>
                <a:spcPts val="100"/>
              </a:spcBef>
            </a:pPr>
            <a:r>
              <a:rPr sz="1800" spc="-65" dirty="0">
                <a:solidFill>
                  <a:srgbClr val="181818"/>
                </a:solidFill>
                <a:latin typeface="Source Sans Pro" panose="020B0503030403020204" pitchFamily="34" charset="0"/>
                <a:ea typeface="Source Sans Pro" panose="020B0503030403020204" pitchFamily="34" charset="0"/>
                <a:cs typeface="Calibri"/>
              </a:rPr>
              <a:t>Your</a:t>
            </a:r>
            <a:r>
              <a:rPr sz="1800" spc="-145" dirty="0">
                <a:solidFill>
                  <a:srgbClr val="181818"/>
                </a:solidFill>
                <a:latin typeface="Source Sans Pro" panose="020B0503030403020204" pitchFamily="34" charset="0"/>
                <a:ea typeface="Source Sans Pro" panose="020B0503030403020204" pitchFamily="34" charset="0"/>
                <a:cs typeface="Calibri"/>
              </a:rPr>
              <a:t> </a:t>
            </a:r>
            <a:r>
              <a:rPr sz="1800" spc="-20" dirty="0">
                <a:solidFill>
                  <a:srgbClr val="181818"/>
                </a:solidFill>
                <a:latin typeface="Source Sans Pro" panose="020B0503030403020204" pitchFamily="34" charset="0"/>
                <a:ea typeface="Source Sans Pro" panose="020B0503030403020204" pitchFamily="34" charset="0"/>
                <a:cs typeface="Calibri"/>
              </a:rPr>
              <a:t>account</a:t>
            </a:r>
            <a:r>
              <a:rPr sz="1800" spc="-5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is</a:t>
            </a:r>
            <a:r>
              <a:rPr sz="1800" spc="-5"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now </a:t>
            </a:r>
            <a:r>
              <a:rPr sz="1800" spc="-20" dirty="0">
                <a:solidFill>
                  <a:srgbClr val="181818"/>
                </a:solidFill>
                <a:latin typeface="Source Sans Pro" panose="020B0503030403020204" pitchFamily="34" charset="0"/>
                <a:ea typeface="Source Sans Pro" panose="020B0503030403020204" pitchFamily="34" charset="0"/>
                <a:cs typeface="Calibri"/>
              </a:rPr>
              <a:t>linked,</a:t>
            </a:r>
            <a:r>
              <a:rPr sz="1800" spc="-60" dirty="0">
                <a:solidFill>
                  <a:srgbClr val="181818"/>
                </a:solidFill>
                <a:latin typeface="Source Sans Pro" panose="020B0503030403020204" pitchFamily="34" charset="0"/>
                <a:ea typeface="Source Sans Pro" panose="020B0503030403020204" pitchFamily="34" charset="0"/>
                <a:cs typeface="Calibri"/>
              </a:rPr>
              <a:t> </a:t>
            </a:r>
            <a:r>
              <a:rPr sz="1800" spc="-25" dirty="0">
                <a:solidFill>
                  <a:srgbClr val="181818"/>
                </a:solidFill>
                <a:latin typeface="Source Sans Pro" panose="020B0503030403020204" pitchFamily="34" charset="0"/>
                <a:ea typeface="Source Sans Pro" panose="020B0503030403020204" pitchFamily="34" charset="0"/>
                <a:cs typeface="Calibri"/>
              </a:rPr>
              <a:t>press</a:t>
            </a:r>
            <a:r>
              <a:rPr sz="1800" spc="-75" dirty="0">
                <a:solidFill>
                  <a:srgbClr val="181818"/>
                </a:solidFill>
                <a:latin typeface="Source Sans Pro" panose="020B0503030403020204" pitchFamily="34" charset="0"/>
                <a:ea typeface="Source Sans Pro" panose="020B0503030403020204" pitchFamily="34" charset="0"/>
                <a:cs typeface="Calibri"/>
              </a:rPr>
              <a:t> </a:t>
            </a:r>
            <a:r>
              <a:rPr sz="1800" spc="-40" dirty="0">
                <a:solidFill>
                  <a:srgbClr val="181818"/>
                </a:solidFill>
                <a:latin typeface="Source Sans Pro" panose="020B0503030403020204" pitchFamily="34" charset="0"/>
                <a:ea typeface="Source Sans Pro" panose="020B0503030403020204" pitchFamily="34" charset="0"/>
                <a:cs typeface="Calibri"/>
              </a:rPr>
              <a:t>“Done</a:t>
            </a:r>
            <a:r>
              <a:rPr lang="en-US" sz="1800" spc="-40" dirty="0">
                <a:solidFill>
                  <a:srgbClr val="181818"/>
                </a:solidFill>
                <a:latin typeface="Source Sans Pro" panose="020B0503030403020204" pitchFamily="34" charset="0"/>
                <a:ea typeface="Source Sans Pro" panose="020B0503030403020204" pitchFamily="34" charset="0"/>
                <a:cs typeface="Calibri"/>
              </a:rPr>
              <a:t>.</a:t>
            </a:r>
            <a:r>
              <a:rPr sz="1800" spc="-40" dirty="0">
                <a:solidFill>
                  <a:srgbClr val="181818"/>
                </a:solidFill>
                <a:latin typeface="Source Sans Pro" panose="020B0503030403020204" pitchFamily="34" charset="0"/>
                <a:ea typeface="Source Sans Pro" panose="020B0503030403020204" pitchFamily="34" charset="0"/>
                <a:cs typeface="Calibri"/>
              </a:rPr>
              <a:t>”</a:t>
            </a:r>
            <a:endParaRPr sz="1800" dirty="0">
              <a:latin typeface="Source Sans Pro" panose="020B0503030403020204" pitchFamily="34" charset="0"/>
              <a:ea typeface="Source Sans Pro" panose="020B0503030403020204" pitchFamily="34" charset="0"/>
              <a:cs typeface="Calibri"/>
            </a:endParaRPr>
          </a:p>
        </p:txBody>
      </p:sp>
      <p:grpSp>
        <p:nvGrpSpPr>
          <p:cNvPr id="18" name="object 18" descr="MFA Enrollment: IBM Verify App - Step 6 screenshot - Press &quot;Done&quot; to complete.  "/>
          <p:cNvGrpSpPr/>
          <p:nvPr/>
        </p:nvGrpSpPr>
        <p:grpSpPr>
          <a:xfrm>
            <a:off x="4165091" y="3459480"/>
            <a:ext cx="2439670" cy="5303520"/>
            <a:chOff x="4165091" y="3459480"/>
            <a:chExt cx="2439670" cy="5303520"/>
          </a:xfrm>
        </p:grpSpPr>
        <p:pic>
          <p:nvPicPr>
            <p:cNvPr id="19" name="object 19"/>
            <p:cNvPicPr/>
            <p:nvPr/>
          </p:nvPicPr>
          <p:blipFill>
            <a:blip r:embed="rId3" cstate="print"/>
            <a:stretch>
              <a:fillRect/>
            </a:stretch>
          </p:blipFill>
          <p:spPr>
            <a:xfrm>
              <a:off x="4165091" y="3459480"/>
              <a:ext cx="2383535" cy="5303519"/>
            </a:xfrm>
            <a:prstGeom prst="rect">
              <a:avLst/>
            </a:prstGeom>
          </p:spPr>
        </p:pic>
        <p:sp>
          <p:nvSpPr>
            <p:cNvPr id="20" name="object 20"/>
            <p:cNvSpPr/>
            <p:nvPr/>
          </p:nvSpPr>
          <p:spPr>
            <a:xfrm>
              <a:off x="4338065" y="7754873"/>
              <a:ext cx="2083435" cy="792480"/>
            </a:xfrm>
            <a:custGeom>
              <a:avLst/>
              <a:gdLst/>
              <a:ahLst/>
              <a:cxnLst/>
              <a:rect l="l" t="t" r="r" b="b"/>
              <a:pathLst>
                <a:path w="2083435" h="792479">
                  <a:moveTo>
                    <a:pt x="2083307" y="0"/>
                  </a:moveTo>
                  <a:lnTo>
                    <a:pt x="0" y="0"/>
                  </a:lnTo>
                  <a:lnTo>
                    <a:pt x="0" y="792480"/>
                  </a:lnTo>
                  <a:lnTo>
                    <a:pt x="2083307" y="792480"/>
                  </a:lnTo>
                  <a:lnTo>
                    <a:pt x="2083307"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1" name="object 21" descr="MFA Enrollment: IBM Verify App - Step 6 icon tagging completion screenshot (Done)."/>
            <p:cNvSpPr/>
            <p:nvPr/>
          </p:nvSpPr>
          <p:spPr>
            <a:xfrm>
              <a:off x="6211823" y="7566659"/>
              <a:ext cx="376555" cy="374650"/>
            </a:xfrm>
            <a:custGeom>
              <a:avLst/>
              <a:gdLst/>
              <a:ahLst/>
              <a:cxnLst/>
              <a:rect l="l" t="t" r="r" b="b"/>
              <a:pathLst>
                <a:path w="376554" h="374650">
                  <a:moveTo>
                    <a:pt x="188150" y="0"/>
                  </a:moveTo>
                  <a:lnTo>
                    <a:pt x="138125" y="6680"/>
                  </a:lnTo>
                  <a:lnTo>
                    <a:pt x="93179" y="25565"/>
                  </a:lnTo>
                  <a:lnTo>
                    <a:pt x="55117" y="54876"/>
                  </a:lnTo>
                  <a:lnTo>
                    <a:pt x="25679" y="92786"/>
                  </a:lnTo>
                  <a:lnTo>
                    <a:pt x="6730" y="137515"/>
                  </a:lnTo>
                  <a:lnTo>
                    <a:pt x="0" y="187325"/>
                  </a:lnTo>
                  <a:lnTo>
                    <a:pt x="6730" y="237134"/>
                  </a:lnTo>
                  <a:lnTo>
                    <a:pt x="25679" y="281863"/>
                  </a:lnTo>
                  <a:lnTo>
                    <a:pt x="55117" y="319773"/>
                  </a:lnTo>
                  <a:lnTo>
                    <a:pt x="93179" y="349084"/>
                  </a:lnTo>
                  <a:lnTo>
                    <a:pt x="138125" y="367969"/>
                  </a:lnTo>
                  <a:lnTo>
                    <a:pt x="188150" y="374650"/>
                  </a:lnTo>
                  <a:lnTo>
                    <a:pt x="238175" y="367969"/>
                  </a:lnTo>
                  <a:lnTo>
                    <a:pt x="283108" y="349084"/>
                  </a:lnTo>
                  <a:lnTo>
                    <a:pt x="321195" y="319773"/>
                  </a:lnTo>
                  <a:lnTo>
                    <a:pt x="350621" y="281863"/>
                  </a:lnTo>
                  <a:lnTo>
                    <a:pt x="369570" y="237134"/>
                  </a:lnTo>
                  <a:lnTo>
                    <a:pt x="376300" y="187325"/>
                  </a:lnTo>
                  <a:lnTo>
                    <a:pt x="369570" y="137515"/>
                  </a:lnTo>
                  <a:lnTo>
                    <a:pt x="350621" y="92786"/>
                  </a:lnTo>
                  <a:lnTo>
                    <a:pt x="321195" y="54876"/>
                  </a:lnTo>
                  <a:lnTo>
                    <a:pt x="283108" y="25565"/>
                  </a:lnTo>
                  <a:lnTo>
                    <a:pt x="238175" y="6680"/>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2" name="object 22"/>
            <p:cNvSpPr/>
            <p:nvPr/>
          </p:nvSpPr>
          <p:spPr>
            <a:xfrm>
              <a:off x="6212585" y="7570470"/>
              <a:ext cx="377825" cy="373380"/>
            </a:xfrm>
            <a:custGeom>
              <a:avLst/>
              <a:gdLst/>
              <a:ahLst/>
              <a:cxnLst/>
              <a:rect l="l" t="t" r="r" b="b"/>
              <a:pathLst>
                <a:path w="377825" h="373379">
                  <a:moveTo>
                    <a:pt x="0" y="186626"/>
                  </a:moveTo>
                  <a:lnTo>
                    <a:pt x="6743" y="137007"/>
                  </a:lnTo>
                  <a:lnTo>
                    <a:pt x="25780" y="92430"/>
                  </a:lnTo>
                  <a:lnTo>
                    <a:pt x="55295" y="54660"/>
                  </a:lnTo>
                  <a:lnTo>
                    <a:pt x="93510" y="25476"/>
                  </a:lnTo>
                  <a:lnTo>
                    <a:pt x="138645" y="6667"/>
                  </a:lnTo>
                  <a:lnTo>
                    <a:pt x="188849" y="0"/>
                  </a:lnTo>
                  <a:lnTo>
                    <a:pt x="239052" y="6667"/>
                  </a:lnTo>
                  <a:lnTo>
                    <a:pt x="284162" y="25476"/>
                  </a:lnTo>
                  <a:lnTo>
                    <a:pt x="322389" y="54660"/>
                  </a:lnTo>
                  <a:lnTo>
                    <a:pt x="351904" y="92430"/>
                  </a:lnTo>
                  <a:lnTo>
                    <a:pt x="370954" y="137007"/>
                  </a:lnTo>
                  <a:lnTo>
                    <a:pt x="377698" y="186626"/>
                  </a:lnTo>
                  <a:lnTo>
                    <a:pt x="370954" y="236245"/>
                  </a:lnTo>
                  <a:lnTo>
                    <a:pt x="351904" y="280822"/>
                  </a:lnTo>
                  <a:lnTo>
                    <a:pt x="322389" y="318592"/>
                  </a:lnTo>
                  <a:lnTo>
                    <a:pt x="284162" y="347776"/>
                  </a:lnTo>
                  <a:lnTo>
                    <a:pt x="239052" y="366585"/>
                  </a:lnTo>
                  <a:lnTo>
                    <a:pt x="188849" y="373252"/>
                  </a:lnTo>
                  <a:lnTo>
                    <a:pt x="138645" y="366585"/>
                  </a:lnTo>
                  <a:lnTo>
                    <a:pt x="93510" y="347776"/>
                  </a:lnTo>
                  <a:lnTo>
                    <a:pt x="55295" y="318592"/>
                  </a:lnTo>
                  <a:lnTo>
                    <a:pt x="25780" y="280822"/>
                  </a:lnTo>
                  <a:lnTo>
                    <a:pt x="6743" y="236245"/>
                  </a:lnTo>
                  <a:lnTo>
                    <a:pt x="0" y="186626"/>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3" name="object 23">
            <a:extLst>
              <a:ext uri="{C183D7F6-B498-43B3-948B-1728B52AA6E4}">
                <adec:decorative xmlns:adec="http://schemas.microsoft.com/office/drawing/2017/decorative" val="1"/>
              </a:ext>
            </a:extLst>
          </p:cNvPr>
          <p:cNvSpPr txBox="1"/>
          <p:nvPr/>
        </p:nvSpPr>
        <p:spPr>
          <a:xfrm>
            <a:off x="2695981" y="7278534"/>
            <a:ext cx="157480"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Segoe UI"/>
              </a:rPr>
              <a:t>5</a:t>
            </a:r>
            <a:endParaRPr sz="1800" dirty="0">
              <a:latin typeface="Source Sans Pro" panose="020B0503030403020204" pitchFamily="34" charset="0"/>
              <a:ea typeface="Source Sans Pro" panose="020B0503030403020204" pitchFamily="34" charset="0"/>
              <a:cs typeface="Segoe UI"/>
            </a:endParaRPr>
          </a:p>
        </p:txBody>
      </p:sp>
      <p:sp>
        <p:nvSpPr>
          <p:cNvPr id="25" name="object 25"/>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33</a:t>
            </a:fld>
            <a:endParaRPr spc="-25" dirty="0">
              <a:latin typeface="Source Sans Pro" panose="020B0503030403020204" pitchFamily="34" charset="0"/>
              <a:ea typeface="Source Sans Pro" panose="020B0503030403020204" pitchFamily="34" charset="0"/>
            </a:endParaRPr>
          </a:p>
        </p:txBody>
      </p:sp>
      <p:sp>
        <p:nvSpPr>
          <p:cNvPr id="24" name="object 24">
            <a:extLst>
              <a:ext uri="{C183D7F6-B498-43B3-948B-1728B52AA6E4}">
                <adec:decorative xmlns:adec="http://schemas.microsoft.com/office/drawing/2017/decorative" val="1"/>
              </a:ext>
            </a:extLst>
          </p:cNvPr>
          <p:cNvSpPr txBox="1"/>
          <p:nvPr/>
        </p:nvSpPr>
        <p:spPr>
          <a:xfrm>
            <a:off x="6317919" y="7572742"/>
            <a:ext cx="157480"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Segoe UI"/>
              </a:rPr>
              <a:t>6</a:t>
            </a:r>
            <a:endParaRPr sz="1800">
              <a:latin typeface="Source Sans Pro" panose="020B0503030403020204" pitchFamily="34" charset="0"/>
              <a:ea typeface="Source Sans Pro" panose="020B0503030403020204" pitchFamily="34" charset="0"/>
              <a:cs typeface="Segoe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85169"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(5 of 7)</a:t>
            </a:r>
            <a:endParaRPr sz="2600" dirty="0">
              <a:latin typeface="Source Sans Pro" panose="020B0503030403020204" pitchFamily="34" charset="0"/>
              <a:ea typeface="Source Sans Pro" panose="020B0503030403020204" pitchFamily="34" charset="0"/>
            </a:endParaRPr>
          </a:p>
        </p:txBody>
      </p:sp>
      <p:sp>
        <p:nvSpPr>
          <p:cNvPr id="10" name="object 10" descr="MFA Enrollment: IBM Verify App - Step 7 icon - Verify your device."/>
          <p:cNvSpPr/>
          <p:nvPr/>
        </p:nvSpPr>
        <p:spPr>
          <a:xfrm>
            <a:off x="102107" y="2026920"/>
            <a:ext cx="380628"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1"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txBox="1"/>
          <p:nvPr/>
        </p:nvSpPr>
        <p:spPr>
          <a:xfrm>
            <a:off x="671840" y="2008737"/>
            <a:ext cx="6338560" cy="289823"/>
          </a:xfrm>
          <a:prstGeom prst="rect">
            <a:avLst/>
          </a:prstGeom>
        </p:spPr>
        <p:txBody>
          <a:bodyPr vert="horz" wrap="square" lIns="0" tIns="12700" rIns="0" bIns="0" rtlCol="0">
            <a:spAutoFit/>
          </a:bodyPr>
          <a:lstStyle/>
          <a:p>
            <a:pPr marL="12700" marR="5080" indent="-635">
              <a:lnSpc>
                <a:spcPct val="100000"/>
              </a:lnSpc>
              <a:spcBef>
                <a:spcPts val="100"/>
              </a:spcBef>
            </a:pPr>
            <a:r>
              <a:rPr sz="1800" dirty="0">
                <a:solidFill>
                  <a:srgbClr val="181818"/>
                </a:solidFill>
                <a:latin typeface="Source Sans Pro" panose="020B0503030403020204" pitchFamily="34" charset="0"/>
                <a:ea typeface="Source Sans Pro" panose="020B0503030403020204" pitchFamily="34" charset="0"/>
                <a:cs typeface="Calibri"/>
              </a:rPr>
              <a:t>Select</a:t>
            </a:r>
            <a:r>
              <a:rPr sz="1800" spc="-5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“Verify</a:t>
            </a:r>
            <a:r>
              <a:rPr sz="1800" spc="-10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your</a:t>
            </a:r>
            <a:r>
              <a:rPr sz="1800" spc="-12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device”</a:t>
            </a:r>
            <a:r>
              <a:rPr sz="1800" spc="-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to</a:t>
            </a:r>
            <a:r>
              <a:rPr sz="1800" spc="-100" dirty="0">
                <a:solidFill>
                  <a:srgbClr val="181818"/>
                </a:solidFill>
                <a:latin typeface="Source Sans Pro" panose="020B0503030403020204" pitchFamily="34" charset="0"/>
                <a:ea typeface="Source Sans Pro" panose="020B0503030403020204" pitchFamily="34" charset="0"/>
                <a:cs typeface="Calibri"/>
              </a:rPr>
              <a:t> </a:t>
            </a:r>
            <a:r>
              <a:rPr sz="1800" spc="-40" dirty="0">
                <a:solidFill>
                  <a:srgbClr val="181818"/>
                </a:solidFill>
                <a:latin typeface="Source Sans Pro" panose="020B0503030403020204" pitchFamily="34" charset="0"/>
                <a:ea typeface="Source Sans Pro" panose="020B0503030403020204" pitchFamily="34" charset="0"/>
                <a:cs typeface="Calibri"/>
              </a:rPr>
              <a:t>continue</a:t>
            </a:r>
            <a:r>
              <a:rPr sz="1800" spc="-105"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with</a:t>
            </a:r>
            <a:r>
              <a:rPr sz="1800" spc="-75"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IBM</a:t>
            </a:r>
            <a:r>
              <a:rPr sz="1800" spc="-90" dirty="0">
                <a:solidFill>
                  <a:srgbClr val="181818"/>
                </a:solidFill>
                <a:latin typeface="Source Sans Pro" panose="020B0503030403020204" pitchFamily="34" charset="0"/>
                <a:ea typeface="Source Sans Pro" panose="020B0503030403020204" pitchFamily="34" charset="0"/>
                <a:cs typeface="Calibri"/>
              </a:rPr>
              <a:t> </a:t>
            </a:r>
            <a:r>
              <a:rPr sz="1800" spc="-10" dirty="0">
                <a:solidFill>
                  <a:srgbClr val="181818"/>
                </a:solidFill>
                <a:latin typeface="Source Sans Pro" panose="020B0503030403020204" pitchFamily="34" charset="0"/>
                <a:ea typeface="Source Sans Pro" panose="020B0503030403020204" pitchFamily="34" charset="0"/>
                <a:cs typeface="Calibri"/>
              </a:rPr>
              <a:t>Verify Enrollment.</a:t>
            </a:r>
            <a:endParaRPr sz="1800" dirty="0">
              <a:latin typeface="Source Sans Pro" panose="020B0503030403020204" pitchFamily="34" charset="0"/>
              <a:ea typeface="Source Sans Pro" panose="020B0503030403020204" pitchFamily="34" charset="0"/>
              <a:cs typeface="Calibri"/>
            </a:endParaRPr>
          </a:p>
        </p:txBody>
      </p:sp>
      <p:grpSp>
        <p:nvGrpSpPr>
          <p:cNvPr id="3" name="object 3" descr="MFA Enrollment: IBM Verify App - Step 7 screenshot - Verify your device to continue IBM Verify enrollment."/>
          <p:cNvGrpSpPr/>
          <p:nvPr/>
        </p:nvGrpSpPr>
        <p:grpSpPr>
          <a:xfrm>
            <a:off x="353568" y="3204972"/>
            <a:ext cx="6695328" cy="4512945"/>
            <a:chOff x="353568" y="3204972"/>
            <a:chExt cx="6623684" cy="4512945"/>
          </a:xfrm>
        </p:grpSpPr>
        <p:pic>
          <p:nvPicPr>
            <p:cNvPr id="4" name="object 4"/>
            <p:cNvPicPr/>
            <p:nvPr/>
          </p:nvPicPr>
          <p:blipFill>
            <a:blip r:embed="rId2" cstate="print"/>
            <a:stretch>
              <a:fillRect/>
            </a:stretch>
          </p:blipFill>
          <p:spPr>
            <a:xfrm>
              <a:off x="353568" y="3204972"/>
              <a:ext cx="6623303" cy="4512563"/>
            </a:xfrm>
            <a:prstGeom prst="rect">
              <a:avLst/>
            </a:prstGeom>
          </p:spPr>
        </p:pic>
        <p:sp>
          <p:nvSpPr>
            <p:cNvPr id="5" name="object 5"/>
            <p:cNvSpPr/>
            <p:nvPr/>
          </p:nvSpPr>
          <p:spPr>
            <a:xfrm>
              <a:off x="3164585" y="6796277"/>
              <a:ext cx="1889760" cy="792480"/>
            </a:xfrm>
            <a:custGeom>
              <a:avLst/>
              <a:gdLst/>
              <a:ahLst/>
              <a:cxnLst/>
              <a:rect l="l" t="t" r="r" b="b"/>
              <a:pathLst>
                <a:path w="1889760" h="792479">
                  <a:moveTo>
                    <a:pt x="1889506" y="0"/>
                  </a:moveTo>
                  <a:lnTo>
                    <a:pt x="0" y="0"/>
                  </a:lnTo>
                  <a:lnTo>
                    <a:pt x="0" y="792480"/>
                  </a:lnTo>
                  <a:lnTo>
                    <a:pt x="1889506" y="792480"/>
                  </a:lnTo>
                  <a:lnTo>
                    <a:pt x="1889506" y="0"/>
                  </a:lnTo>
                  <a:close/>
                </a:path>
              </a:pathLst>
            </a:custGeom>
            <a:ln w="28575">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p:nvPr/>
          </p:nvSpPr>
          <p:spPr>
            <a:xfrm>
              <a:off x="4852415" y="6582156"/>
              <a:ext cx="376555" cy="374650"/>
            </a:xfrm>
            <a:custGeom>
              <a:avLst/>
              <a:gdLst/>
              <a:ahLst/>
              <a:cxnLst/>
              <a:rect l="l" t="t" r="r" b="b"/>
              <a:pathLst>
                <a:path w="376554" h="374650">
                  <a:moveTo>
                    <a:pt x="188150" y="0"/>
                  </a:moveTo>
                  <a:lnTo>
                    <a:pt x="138125" y="6680"/>
                  </a:lnTo>
                  <a:lnTo>
                    <a:pt x="93179" y="25565"/>
                  </a:lnTo>
                  <a:lnTo>
                    <a:pt x="55117" y="54876"/>
                  </a:lnTo>
                  <a:lnTo>
                    <a:pt x="25679" y="92786"/>
                  </a:lnTo>
                  <a:lnTo>
                    <a:pt x="6730" y="137515"/>
                  </a:lnTo>
                  <a:lnTo>
                    <a:pt x="0" y="187325"/>
                  </a:lnTo>
                  <a:lnTo>
                    <a:pt x="6730" y="237134"/>
                  </a:lnTo>
                  <a:lnTo>
                    <a:pt x="25679" y="281863"/>
                  </a:lnTo>
                  <a:lnTo>
                    <a:pt x="55117" y="319773"/>
                  </a:lnTo>
                  <a:lnTo>
                    <a:pt x="93179" y="349084"/>
                  </a:lnTo>
                  <a:lnTo>
                    <a:pt x="138125" y="367969"/>
                  </a:lnTo>
                  <a:lnTo>
                    <a:pt x="188150" y="374650"/>
                  </a:lnTo>
                  <a:lnTo>
                    <a:pt x="238175" y="367969"/>
                  </a:lnTo>
                  <a:lnTo>
                    <a:pt x="283108" y="349084"/>
                  </a:lnTo>
                  <a:lnTo>
                    <a:pt x="321195" y="319773"/>
                  </a:lnTo>
                  <a:lnTo>
                    <a:pt x="350621" y="281863"/>
                  </a:lnTo>
                  <a:lnTo>
                    <a:pt x="369570" y="237134"/>
                  </a:lnTo>
                  <a:lnTo>
                    <a:pt x="376300" y="187325"/>
                  </a:lnTo>
                  <a:lnTo>
                    <a:pt x="369570" y="137515"/>
                  </a:lnTo>
                  <a:lnTo>
                    <a:pt x="350621" y="92786"/>
                  </a:lnTo>
                  <a:lnTo>
                    <a:pt x="321195" y="54876"/>
                  </a:lnTo>
                  <a:lnTo>
                    <a:pt x="283108" y="25565"/>
                  </a:lnTo>
                  <a:lnTo>
                    <a:pt x="238175" y="6680"/>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8" name="object 8"/>
          <p:cNvSpPr txBox="1"/>
          <p:nvPr/>
        </p:nvSpPr>
        <p:spPr>
          <a:xfrm>
            <a:off x="4969413" y="6554215"/>
            <a:ext cx="143137"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7</a:t>
            </a:r>
            <a:endParaRPr sz="1800" dirty="0">
              <a:latin typeface="Source Sans Pro" panose="020B0503030403020204" pitchFamily="34" charset="0"/>
              <a:ea typeface="Source Sans Pro" panose="020B0503030403020204" pitchFamily="34" charset="0"/>
              <a:cs typeface="Calibri"/>
            </a:endParaRPr>
          </a:p>
        </p:txBody>
      </p:sp>
      <p:sp>
        <p:nvSpPr>
          <p:cNvPr id="9" name="object 9" descr="MFA Enrollment: IBM Verify App - Step 7 icon tagging screenshot of &quot;Verify your device to continue IBM Verify enrollment.&quot;"/>
          <p:cNvSpPr/>
          <p:nvPr/>
        </p:nvSpPr>
        <p:spPr>
          <a:xfrm>
            <a:off x="4875888" y="6584442"/>
            <a:ext cx="381912" cy="373380"/>
          </a:xfrm>
          <a:custGeom>
            <a:avLst/>
            <a:gdLst/>
            <a:ahLst/>
            <a:cxnLst/>
            <a:rect l="l" t="t" r="r" b="b"/>
            <a:pathLst>
              <a:path w="377825" h="373379">
                <a:moveTo>
                  <a:pt x="0" y="186626"/>
                </a:moveTo>
                <a:lnTo>
                  <a:pt x="6743" y="137007"/>
                </a:lnTo>
                <a:lnTo>
                  <a:pt x="25780" y="92430"/>
                </a:lnTo>
                <a:lnTo>
                  <a:pt x="55295" y="54660"/>
                </a:lnTo>
                <a:lnTo>
                  <a:pt x="93510" y="25476"/>
                </a:lnTo>
                <a:lnTo>
                  <a:pt x="138645" y="6667"/>
                </a:lnTo>
                <a:lnTo>
                  <a:pt x="188849" y="0"/>
                </a:lnTo>
                <a:lnTo>
                  <a:pt x="239052" y="6667"/>
                </a:lnTo>
                <a:lnTo>
                  <a:pt x="284162" y="25476"/>
                </a:lnTo>
                <a:lnTo>
                  <a:pt x="322389" y="54660"/>
                </a:lnTo>
                <a:lnTo>
                  <a:pt x="351904" y="92430"/>
                </a:lnTo>
                <a:lnTo>
                  <a:pt x="370954" y="137007"/>
                </a:lnTo>
                <a:lnTo>
                  <a:pt x="377698" y="186626"/>
                </a:lnTo>
                <a:lnTo>
                  <a:pt x="370954" y="236245"/>
                </a:lnTo>
                <a:lnTo>
                  <a:pt x="351904" y="280822"/>
                </a:lnTo>
                <a:lnTo>
                  <a:pt x="322389" y="318592"/>
                </a:lnTo>
                <a:lnTo>
                  <a:pt x="284162" y="347776"/>
                </a:lnTo>
                <a:lnTo>
                  <a:pt x="239052" y="366585"/>
                </a:lnTo>
                <a:lnTo>
                  <a:pt x="188849" y="373252"/>
                </a:lnTo>
                <a:lnTo>
                  <a:pt x="138645" y="366585"/>
                </a:lnTo>
                <a:lnTo>
                  <a:pt x="93510" y="347776"/>
                </a:lnTo>
                <a:lnTo>
                  <a:pt x="55295" y="318592"/>
                </a:lnTo>
                <a:lnTo>
                  <a:pt x="25780" y="280822"/>
                </a:lnTo>
                <a:lnTo>
                  <a:pt x="6743" y="236245"/>
                </a:lnTo>
                <a:lnTo>
                  <a:pt x="0" y="186626"/>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a:extLst>
              <a:ext uri="{C183D7F6-B498-43B3-948B-1728B52AA6E4}">
                <adec:decorative xmlns:adec="http://schemas.microsoft.com/office/drawing/2017/decorative" val="1"/>
              </a:ext>
            </a:extLst>
          </p:cNvPr>
          <p:cNvSpPr txBox="1"/>
          <p:nvPr/>
        </p:nvSpPr>
        <p:spPr>
          <a:xfrm>
            <a:off x="218986" y="1999261"/>
            <a:ext cx="143137"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7</a:t>
            </a:r>
            <a:endParaRPr sz="1800">
              <a:latin typeface="Source Sans Pro" panose="020B0503030403020204" pitchFamily="34" charset="0"/>
              <a:ea typeface="Source Sans Pro" panose="020B0503030403020204" pitchFamily="34" charset="0"/>
              <a:cs typeface="Calibri"/>
            </a:endParaRPr>
          </a:p>
        </p:txBody>
      </p:sp>
      <p:sp>
        <p:nvSpPr>
          <p:cNvPr id="12" name="object 12">
            <a:extLst>
              <a:ext uri="{C183D7F6-B498-43B3-948B-1728B52AA6E4}">
                <adec:decorative xmlns:adec="http://schemas.microsoft.com/office/drawing/2017/decorative" val="1"/>
              </a:ext>
            </a:extLst>
          </p:cNvPr>
          <p:cNvSpPr/>
          <p:nvPr/>
        </p:nvSpPr>
        <p:spPr>
          <a:xfrm>
            <a:off x="102870" y="2029205"/>
            <a:ext cx="381912"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39"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39"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txBox="1">
            <a:spLocks noGrp="1"/>
          </p:cNvSpPr>
          <p:nvPr>
            <p:ph type="sldNum" sz="quarter" idx="7"/>
          </p:nvPr>
        </p:nvSpPr>
        <p:spPr>
          <a:xfrm>
            <a:off x="6742307" y="9479381"/>
            <a:ext cx="320934"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34</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(6 of 7)</a:t>
            </a:r>
            <a:endParaRPr sz="2600" dirty="0">
              <a:latin typeface="Source Sans Pro" panose="020B0503030403020204" pitchFamily="34" charset="0"/>
              <a:ea typeface="Source Sans Pro" panose="020B0503030403020204" pitchFamily="34" charset="0"/>
            </a:endParaRPr>
          </a:p>
        </p:txBody>
      </p:sp>
      <p:sp>
        <p:nvSpPr>
          <p:cNvPr id="11" name="object 11">
            <a:extLst>
              <a:ext uri="{C183D7F6-B498-43B3-948B-1728B52AA6E4}">
                <adec:decorative xmlns:adec="http://schemas.microsoft.com/office/drawing/2017/decorative" val="0"/>
              </a:ext>
            </a:extLst>
          </p:cNvPr>
          <p:cNvSpPr/>
          <p:nvPr/>
        </p:nvSpPr>
        <p:spPr>
          <a:xfrm>
            <a:off x="96773" y="1847848"/>
            <a:ext cx="377825" cy="377825"/>
          </a:xfrm>
          <a:custGeom>
            <a:avLst/>
            <a:gdLst/>
            <a:ahLst/>
            <a:cxnLst/>
            <a:rect l="l" t="t" r="r" b="b"/>
            <a:pathLst>
              <a:path w="377825" h="377825">
                <a:moveTo>
                  <a:pt x="0" y="188849"/>
                </a:moveTo>
                <a:lnTo>
                  <a:pt x="6743" y="138645"/>
                </a:lnTo>
                <a:lnTo>
                  <a:pt x="25780" y="93535"/>
                </a:lnTo>
                <a:lnTo>
                  <a:pt x="55295" y="55295"/>
                </a:lnTo>
                <a:lnTo>
                  <a:pt x="93510" y="25793"/>
                </a:lnTo>
                <a:lnTo>
                  <a:pt x="138645" y="6743"/>
                </a:lnTo>
                <a:lnTo>
                  <a:pt x="188849" y="0"/>
                </a:lnTo>
                <a:lnTo>
                  <a:pt x="239039" y="6743"/>
                </a:lnTo>
                <a:lnTo>
                  <a:pt x="284162" y="25793"/>
                </a:lnTo>
                <a:lnTo>
                  <a:pt x="322389" y="55295"/>
                </a:lnTo>
                <a:lnTo>
                  <a:pt x="351904" y="93535"/>
                </a:lnTo>
                <a:lnTo>
                  <a:pt x="370954" y="138645"/>
                </a:lnTo>
                <a:lnTo>
                  <a:pt x="377698" y="188849"/>
                </a:lnTo>
                <a:lnTo>
                  <a:pt x="370954" y="239052"/>
                </a:lnTo>
                <a:lnTo>
                  <a:pt x="351904" y="284175"/>
                </a:lnTo>
                <a:lnTo>
                  <a:pt x="322389" y="322389"/>
                </a:lnTo>
                <a:lnTo>
                  <a:pt x="284162" y="351904"/>
                </a:lnTo>
                <a:lnTo>
                  <a:pt x="239039" y="370954"/>
                </a:lnTo>
                <a:lnTo>
                  <a:pt x="188849" y="377698"/>
                </a:lnTo>
                <a:lnTo>
                  <a:pt x="138645" y="370954"/>
                </a:lnTo>
                <a:lnTo>
                  <a:pt x="93510" y="351904"/>
                </a:lnTo>
                <a:lnTo>
                  <a:pt x="55295" y="322389"/>
                </a:lnTo>
                <a:lnTo>
                  <a:pt x="25780" y="284175"/>
                </a:lnTo>
                <a:lnTo>
                  <a:pt x="6743"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txBox="1"/>
          <p:nvPr/>
        </p:nvSpPr>
        <p:spPr>
          <a:xfrm>
            <a:off x="668738" y="1759539"/>
            <a:ext cx="6082030" cy="1474763"/>
          </a:xfrm>
          <a:prstGeom prst="rect">
            <a:avLst/>
          </a:prstGeom>
        </p:spPr>
        <p:txBody>
          <a:bodyPr vert="horz" wrap="square" lIns="0" tIns="12700" rIns="0" bIns="0" rtlCol="0">
            <a:spAutoFit/>
          </a:bodyPr>
          <a:lstStyle/>
          <a:p>
            <a:pPr marL="12700" marR="5080" indent="1270">
              <a:lnSpc>
                <a:spcPct val="100000"/>
              </a:lnSpc>
              <a:spcBef>
                <a:spcPts val="100"/>
              </a:spcBef>
            </a:pPr>
            <a:r>
              <a:rPr sz="1800" dirty="0">
                <a:solidFill>
                  <a:srgbClr val="181818"/>
                </a:solidFill>
                <a:latin typeface="Source Sans Pro" panose="020B0503030403020204" pitchFamily="34" charset="0"/>
                <a:ea typeface="Source Sans Pro" panose="020B0503030403020204" pitchFamily="34" charset="0"/>
                <a:cs typeface="Calibri"/>
              </a:rPr>
              <a:t>You </a:t>
            </a:r>
            <a:r>
              <a:rPr lang="en-US" sz="180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will now receive an “authentication challenge” to the IBM Verify app. To</a:t>
            </a:r>
            <a:r>
              <a:rPr lang="en-US" sz="1800" dirty="0">
                <a:solidFill>
                  <a:srgbClr val="181818"/>
                </a:solidFill>
                <a:latin typeface="Source Sans Pro" panose="020B0503030403020204" pitchFamily="34" charset="0"/>
                <a:ea typeface="Source Sans Pro" panose="020B0503030403020204" pitchFamily="34" charset="0"/>
                <a:cs typeface="Calibri"/>
              </a:rPr>
              <a:t> </a:t>
            </a:r>
            <a:r>
              <a:rPr sz="1800" dirty="0">
                <a:solidFill>
                  <a:srgbClr val="181818"/>
                </a:solidFill>
                <a:latin typeface="Source Sans Pro" panose="020B0503030403020204" pitchFamily="34" charset="0"/>
                <a:ea typeface="Source Sans Pro" panose="020B0503030403020204" pitchFamily="34" charset="0"/>
                <a:cs typeface="Calibri"/>
              </a:rPr>
              <a:t>complete this, open the app, click the challenge, and approve the connection.</a:t>
            </a:r>
            <a:endParaRPr sz="1800" dirty="0">
              <a:latin typeface="Source Sans Pro" panose="020B0503030403020204" pitchFamily="34" charset="0"/>
              <a:ea typeface="Source Sans Pro" panose="020B0503030403020204" pitchFamily="34" charset="0"/>
              <a:cs typeface="Calibri"/>
            </a:endParaRPr>
          </a:p>
          <a:p>
            <a:pPr marL="12700">
              <a:lnSpc>
                <a:spcPct val="100000"/>
              </a:lnSpc>
              <a:spcBef>
                <a:spcPts val="600"/>
              </a:spcBef>
            </a:pPr>
            <a:r>
              <a:rPr sz="1800" b="1" dirty="0">
                <a:solidFill>
                  <a:srgbClr val="0E3F75"/>
                </a:solidFill>
                <a:latin typeface="Source Sans Pro" panose="020B0503030403020204" pitchFamily="34" charset="0"/>
                <a:ea typeface="Source Sans Pro" panose="020B0503030403020204" pitchFamily="34" charset="0"/>
                <a:cs typeface="Calibri"/>
              </a:rPr>
              <a:t>Note: </a:t>
            </a:r>
            <a:r>
              <a:rPr sz="1800" dirty="0">
                <a:solidFill>
                  <a:srgbClr val="0E3F75"/>
                </a:solidFill>
                <a:latin typeface="Source Sans Pro" panose="020B0503030403020204" pitchFamily="34" charset="0"/>
                <a:ea typeface="Source Sans Pro" panose="020B0503030403020204" pitchFamily="34" charset="0"/>
                <a:cs typeface="Calibri"/>
              </a:rPr>
              <a:t>The IBM Verify App does not allow screenshots for this step.</a:t>
            </a:r>
          </a:p>
        </p:txBody>
      </p:sp>
      <p:grpSp>
        <p:nvGrpSpPr>
          <p:cNvPr id="3" name="object 3" descr="MFA Enrollment: IBM Verify App - Step 8 screenshot of &quot;authentication challenge.&quot;  "/>
          <p:cNvGrpSpPr/>
          <p:nvPr/>
        </p:nvGrpSpPr>
        <p:grpSpPr>
          <a:xfrm>
            <a:off x="482917" y="3469957"/>
            <a:ext cx="6365875" cy="4531360"/>
            <a:chOff x="482917" y="3469957"/>
            <a:chExt cx="6365875" cy="4531360"/>
          </a:xfrm>
        </p:grpSpPr>
        <p:pic>
          <p:nvPicPr>
            <p:cNvPr id="4" name="object 4"/>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92252" y="3479292"/>
              <a:ext cx="6347459" cy="4512563"/>
            </a:xfrm>
            <a:prstGeom prst="rect">
              <a:avLst/>
            </a:prstGeom>
          </p:spPr>
        </p:pic>
        <p:sp>
          <p:nvSpPr>
            <p:cNvPr id="5" name="object 5"/>
            <p:cNvSpPr/>
            <p:nvPr/>
          </p:nvSpPr>
          <p:spPr>
            <a:xfrm>
              <a:off x="487680" y="3474720"/>
              <a:ext cx="6356350" cy="4521835"/>
            </a:xfrm>
            <a:custGeom>
              <a:avLst/>
              <a:gdLst/>
              <a:ahLst/>
              <a:cxnLst/>
              <a:rect l="l" t="t" r="r" b="b"/>
              <a:pathLst>
                <a:path w="6356350" h="4521834">
                  <a:moveTo>
                    <a:pt x="0" y="0"/>
                  </a:moveTo>
                  <a:lnTo>
                    <a:pt x="6356096" y="0"/>
                  </a:lnTo>
                  <a:lnTo>
                    <a:pt x="6356096" y="4521581"/>
                  </a:lnTo>
                  <a:lnTo>
                    <a:pt x="0" y="4521581"/>
                  </a:lnTo>
                  <a:lnTo>
                    <a:pt x="0" y="0"/>
                  </a:lnTo>
                  <a:close/>
                </a:path>
              </a:pathLst>
            </a:custGeom>
            <a:ln w="9525">
              <a:solidFill>
                <a:srgbClr val="00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p:nvPr/>
          </p:nvSpPr>
          <p:spPr>
            <a:xfrm>
              <a:off x="3102863" y="3515868"/>
              <a:ext cx="927735" cy="219075"/>
            </a:xfrm>
            <a:custGeom>
              <a:avLst/>
              <a:gdLst/>
              <a:ahLst/>
              <a:cxnLst/>
              <a:rect l="l" t="t" r="r" b="b"/>
              <a:pathLst>
                <a:path w="927735" h="219075">
                  <a:moveTo>
                    <a:pt x="927735" y="0"/>
                  </a:moveTo>
                  <a:lnTo>
                    <a:pt x="0" y="0"/>
                  </a:lnTo>
                  <a:lnTo>
                    <a:pt x="0" y="219075"/>
                  </a:lnTo>
                  <a:lnTo>
                    <a:pt x="927735" y="219075"/>
                  </a:lnTo>
                  <a:lnTo>
                    <a:pt x="927735" y="0"/>
                  </a:lnTo>
                  <a:close/>
                </a:path>
              </a:pathLst>
            </a:custGeom>
            <a:solidFill>
              <a:srgbClr val="F8F8F8"/>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3102863" y="3515868"/>
              <a:ext cx="927735" cy="219075"/>
            </a:xfrm>
            <a:custGeom>
              <a:avLst/>
              <a:gdLst/>
              <a:ahLst/>
              <a:cxnLst/>
              <a:rect l="l" t="t" r="r" b="b"/>
              <a:pathLst>
                <a:path w="927735" h="219075">
                  <a:moveTo>
                    <a:pt x="0" y="0"/>
                  </a:moveTo>
                  <a:lnTo>
                    <a:pt x="927735" y="0"/>
                  </a:lnTo>
                  <a:lnTo>
                    <a:pt x="927735" y="219075"/>
                  </a:lnTo>
                  <a:lnTo>
                    <a:pt x="0" y="219075"/>
                  </a:lnTo>
                  <a:lnTo>
                    <a:pt x="0" y="0"/>
                  </a:lnTo>
                  <a:close/>
                </a:path>
              </a:pathLst>
            </a:custGeom>
            <a:ln w="12700">
              <a:solidFill>
                <a:srgbClr val="F8F8F8"/>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a:extLst>
              <a:ext uri="{C183D7F6-B498-43B3-948B-1728B52AA6E4}">
                <adec:decorative xmlns:adec="http://schemas.microsoft.com/office/drawing/2017/decorative" val="1"/>
              </a:ext>
            </a:extLst>
          </p:cNvPr>
          <p:cNvSpPr/>
          <p:nvPr/>
        </p:nvSpPr>
        <p:spPr>
          <a:xfrm>
            <a:off x="94488" y="1845564"/>
            <a:ext cx="376555"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1"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a:extLst>
              <a:ext uri="{C183D7F6-B498-43B3-948B-1728B52AA6E4}">
                <adec:decorative xmlns:adec="http://schemas.microsoft.com/office/drawing/2017/decorative" val="1"/>
              </a:ext>
            </a:extLst>
          </p:cNvPr>
          <p:cNvSpPr txBox="1"/>
          <p:nvPr/>
        </p:nvSpPr>
        <p:spPr>
          <a:xfrm>
            <a:off x="211802" y="1817854"/>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FFFF"/>
                </a:solidFill>
                <a:latin typeface="Source Sans Pro" panose="020B0503030403020204" pitchFamily="34" charset="0"/>
                <a:ea typeface="Source Sans Pro" panose="020B0503030403020204" pitchFamily="34" charset="0"/>
                <a:cs typeface="Calibri"/>
              </a:rPr>
              <a:t>8</a:t>
            </a:r>
            <a:endParaRPr sz="1800" dirty="0">
              <a:latin typeface="Source Sans Pro" panose="020B0503030403020204" pitchFamily="34" charset="0"/>
              <a:ea typeface="Source Sans Pro" panose="020B0503030403020204" pitchFamily="34" charset="0"/>
              <a:cs typeface="Calibri"/>
            </a:endParaRPr>
          </a:p>
        </p:txBody>
      </p:sp>
      <p:sp>
        <p:nvSpPr>
          <p:cNvPr id="12" name="object 12"/>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35</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52507"/>
          </a:xfrm>
          <a:prstGeom prst="rect">
            <a:avLst/>
          </a:prstGeom>
        </p:spPr>
        <p:txBody>
          <a:bodyPr vert="horz" wrap="square" lIns="0" tIns="51891" rIns="0" bIns="0" rtlCol="0">
            <a:spAutoFit/>
          </a:bodyPr>
          <a:lstStyle/>
          <a:p>
            <a:pPr marL="12700">
              <a:lnSpc>
                <a:spcPct val="100000"/>
              </a:lnSpc>
              <a:spcBef>
                <a:spcPts val="100"/>
              </a:spcBef>
            </a:pPr>
            <a:r>
              <a:rPr sz="2600" spc="-45" dirty="0">
                <a:latin typeface="Source Sans Pro" panose="020B0503030403020204" pitchFamily="34" charset="0"/>
                <a:ea typeface="Source Sans Pro" panose="020B0503030403020204" pitchFamily="34" charset="0"/>
              </a:rPr>
              <a:t>MFA </a:t>
            </a:r>
            <a:r>
              <a:rPr sz="2600" spc="-60" dirty="0">
                <a:latin typeface="Source Sans Pro" panose="020B0503030403020204" pitchFamily="34" charset="0"/>
                <a:ea typeface="Source Sans Pro" panose="020B0503030403020204" pitchFamily="34" charset="0"/>
              </a:rPr>
              <a:t>ENROLLMENT:</a:t>
            </a:r>
            <a:r>
              <a:rPr sz="2600" spc="-110"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IBM</a:t>
            </a:r>
            <a:r>
              <a:rPr sz="2600" spc="-10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VERIFY</a:t>
            </a:r>
            <a:r>
              <a:rPr sz="2600" spc="-65" dirty="0">
                <a:latin typeface="Source Sans Pro" panose="020B0503030403020204" pitchFamily="34" charset="0"/>
                <a:ea typeface="Source Sans Pro" panose="020B0503030403020204" pitchFamily="34" charset="0"/>
              </a:rPr>
              <a:t> </a:t>
            </a:r>
            <a:r>
              <a:rPr sz="2600" spc="-25" dirty="0">
                <a:latin typeface="Source Sans Pro" panose="020B0503030403020204" pitchFamily="34" charset="0"/>
                <a:ea typeface="Source Sans Pro" panose="020B0503030403020204" pitchFamily="34" charset="0"/>
              </a:rPr>
              <a:t>APP</a:t>
            </a:r>
            <a:r>
              <a:rPr lang="en-US" sz="2600" spc="-25" dirty="0">
                <a:latin typeface="Source Sans Pro" panose="020B0503030403020204" pitchFamily="34" charset="0"/>
                <a:ea typeface="Source Sans Pro" panose="020B0503030403020204" pitchFamily="34" charset="0"/>
              </a:rPr>
              <a:t> (7 of 7)</a:t>
            </a:r>
            <a:endParaRPr sz="2600" dirty="0">
              <a:latin typeface="Source Sans Pro" panose="020B0503030403020204" pitchFamily="34" charset="0"/>
              <a:ea typeface="Source Sans Pro" panose="020B0503030403020204" pitchFamily="34" charset="0"/>
            </a:endParaRPr>
          </a:p>
        </p:txBody>
      </p:sp>
      <p:sp>
        <p:nvSpPr>
          <p:cNvPr id="6" name="object 6">
            <a:extLst>
              <a:ext uri="{C183D7F6-B498-43B3-948B-1728B52AA6E4}">
                <adec:decorative xmlns:adec="http://schemas.microsoft.com/office/drawing/2017/decorative" val="0"/>
              </a:ext>
            </a:extLst>
          </p:cNvPr>
          <p:cNvSpPr/>
          <p:nvPr/>
        </p:nvSpPr>
        <p:spPr>
          <a:xfrm>
            <a:off x="125729" y="2180082"/>
            <a:ext cx="376555" cy="377825"/>
          </a:xfrm>
          <a:custGeom>
            <a:avLst/>
            <a:gdLst/>
            <a:ahLst/>
            <a:cxnLst/>
            <a:rect l="l" t="t" r="r" b="b"/>
            <a:pathLst>
              <a:path w="376555" h="377825">
                <a:moveTo>
                  <a:pt x="0" y="188849"/>
                </a:moveTo>
                <a:lnTo>
                  <a:pt x="6718" y="138645"/>
                </a:lnTo>
                <a:lnTo>
                  <a:pt x="25666" y="93535"/>
                </a:lnTo>
                <a:lnTo>
                  <a:pt x="55079" y="55295"/>
                </a:lnTo>
                <a:lnTo>
                  <a:pt x="93141" y="25793"/>
                </a:lnTo>
                <a:lnTo>
                  <a:pt x="138087" y="6743"/>
                </a:lnTo>
                <a:lnTo>
                  <a:pt x="188087" y="0"/>
                </a:lnTo>
                <a:lnTo>
                  <a:pt x="238074" y="6743"/>
                </a:lnTo>
                <a:lnTo>
                  <a:pt x="283019" y="25793"/>
                </a:lnTo>
                <a:lnTo>
                  <a:pt x="321081" y="55295"/>
                </a:lnTo>
                <a:lnTo>
                  <a:pt x="350494" y="93535"/>
                </a:lnTo>
                <a:lnTo>
                  <a:pt x="369455" y="138645"/>
                </a:lnTo>
                <a:lnTo>
                  <a:pt x="376174" y="188849"/>
                </a:lnTo>
                <a:lnTo>
                  <a:pt x="369455" y="239052"/>
                </a:lnTo>
                <a:lnTo>
                  <a:pt x="350494" y="284175"/>
                </a:lnTo>
                <a:lnTo>
                  <a:pt x="321081" y="322389"/>
                </a:lnTo>
                <a:lnTo>
                  <a:pt x="283019" y="351904"/>
                </a:lnTo>
                <a:lnTo>
                  <a:pt x="238074" y="370954"/>
                </a:lnTo>
                <a:lnTo>
                  <a:pt x="188087" y="377698"/>
                </a:lnTo>
                <a:lnTo>
                  <a:pt x="138087" y="370954"/>
                </a:lnTo>
                <a:lnTo>
                  <a:pt x="93141" y="351904"/>
                </a:lnTo>
                <a:lnTo>
                  <a:pt x="55079" y="322389"/>
                </a:lnTo>
                <a:lnTo>
                  <a:pt x="25666" y="284175"/>
                </a:lnTo>
                <a:lnTo>
                  <a:pt x="6718" y="239052"/>
                </a:lnTo>
                <a:lnTo>
                  <a:pt x="0" y="188849"/>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 name="object 3" descr="MFA Enrollment: IBM Verify App - Step 9 icon.  "/>
          <p:cNvSpPr txBox="1"/>
          <p:nvPr/>
        </p:nvSpPr>
        <p:spPr>
          <a:xfrm>
            <a:off x="669808" y="2101284"/>
            <a:ext cx="6320790" cy="139700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181818"/>
                </a:solidFill>
                <a:latin typeface="Source Sans Pro" panose="020B0503030403020204" pitchFamily="34" charset="0"/>
                <a:ea typeface="Source Sans Pro" panose="020B0503030403020204" pitchFamily="34" charset="0"/>
                <a:cs typeface="Segoe UI"/>
              </a:rPr>
              <a:t>After successfully completing the authentication challenge, you will be met with the following screen. From here you can select “Add Additional Methods” if you need another MFA option or “Done” if you are finished enrolling. Pressing “Done” will redirect you to the </a:t>
            </a:r>
            <a:r>
              <a:rPr lang="en-US" sz="1800" dirty="0">
                <a:solidFill>
                  <a:srgbClr val="181818"/>
                </a:solidFill>
                <a:latin typeface="Source Sans Pro" panose="020B0503030403020204" pitchFamily="34" charset="0"/>
                <a:ea typeface="Source Sans Pro" panose="020B0503030403020204" pitchFamily="34" charset="0"/>
                <a:cs typeface="Segoe UI"/>
              </a:rPr>
              <a:t>a</a:t>
            </a:r>
            <a:r>
              <a:rPr sz="1800" dirty="0">
                <a:solidFill>
                  <a:srgbClr val="181818"/>
                </a:solidFill>
                <a:latin typeface="Source Sans Pro" panose="020B0503030403020204" pitchFamily="34" charset="0"/>
                <a:ea typeface="Source Sans Pro" panose="020B0503030403020204" pitchFamily="34" charset="0"/>
                <a:cs typeface="Segoe UI"/>
              </a:rPr>
              <a:t>pplication.</a:t>
            </a:r>
            <a:endParaRPr sz="1800" dirty="0">
              <a:latin typeface="Source Sans Pro" panose="020B0503030403020204" pitchFamily="34" charset="0"/>
              <a:ea typeface="Source Sans Pro" panose="020B0503030403020204" pitchFamily="34" charset="0"/>
              <a:cs typeface="Segoe UI"/>
            </a:endParaRPr>
          </a:p>
        </p:txBody>
      </p:sp>
      <p:sp>
        <p:nvSpPr>
          <p:cNvPr id="4" name="object 4" descr="MFA Enrollment: IBM Verify App - Step 9 icon, &quot;authentication challenge&quot;  ">
            <a:extLst>
              <a:ext uri="{C183D7F6-B498-43B3-948B-1728B52AA6E4}">
                <adec:decorative xmlns:adec="http://schemas.microsoft.com/office/drawing/2017/decorative" val="0"/>
              </a:ext>
            </a:extLst>
          </p:cNvPr>
          <p:cNvSpPr/>
          <p:nvPr/>
        </p:nvSpPr>
        <p:spPr>
          <a:xfrm>
            <a:off x="123444" y="2177795"/>
            <a:ext cx="376555" cy="376555"/>
          </a:xfrm>
          <a:custGeom>
            <a:avLst/>
            <a:gdLst/>
            <a:ahLst/>
            <a:cxnLst/>
            <a:rect l="l" t="t" r="r" b="b"/>
            <a:pathLst>
              <a:path w="376555" h="376555">
                <a:moveTo>
                  <a:pt x="188150" y="0"/>
                </a:moveTo>
                <a:lnTo>
                  <a:pt x="138125" y="6731"/>
                </a:lnTo>
                <a:lnTo>
                  <a:pt x="93192" y="25679"/>
                </a:lnTo>
                <a:lnTo>
                  <a:pt x="55105" y="55105"/>
                </a:lnTo>
                <a:lnTo>
                  <a:pt x="25679" y="93167"/>
                </a:lnTo>
                <a:lnTo>
                  <a:pt x="6730" y="138125"/>
                </a:lnTo>
                <a:lnTo>
                  <a:pt x="0" y="188150"/>
                </a:lnTo>
                <a:lnTo>
                  <a:pt x="6730" y="238175"/>
                </a:lnTo>
                <a:lnTo>
                  <a:pt x="25679" y="283095"/>
                </a:lnTo>
                <a:lnTo>
                  <a:pt x="55105" y="321183"/>
                </a:lnTo>
                <a:lnTo>
                  <a:pt x="93192" y="350621"/>
                </a:lnTo>
                <a:lnTo>
                  <a:pt x="138125" y="369570"/>
                </a:lnTo>
                <a:lnTo>
                  <a:pt x="188150" y="376301"/>
                </a:lnTo>
                <a:lnTo>
                  <a:pt x="238175" y="369570"/>
                </a:lnTo>
                <a:lnTo>
                  <a:pt x="283095" y="350621"/>
                </a:lnTo>
                <a:lnTo>
                  <a:pt x="321183" y="321183"/>
                </a:lnTo>
                <a:lnTo>
                  <a:pt x="350621" y="283095"/>
                </a:lnTo>
                <a:lnTo>
                  <a:pt x="369570" y="238175"/>
                </a:lnTo>
                <a:lnTo>
                  <a:pt x="376301" y="188150"/>
                </a:lnTo>
                <a:lnTo>
                  <a:pt x="369570" y="138125"/>
                </a:lnTo>
                <a:lnTo>
                  <a:pt x="350621" y="93167"/>
                </a:lnTo>
                <a:lnTo>
                  <a:pt x="321183" y="55105"/>
                </a:lnTo>
                <a:lnTo>
                  <a:pt x="283095" y="25679"/>
                </a:lnTo>
                <a:lnTo>
                  <a:pt x="238175" y="6731"/>
                </a:lnTo>
                <a:lnTo>
                  <a:pt x="188150" y="0"/>
                </a:lnTo>
                <a:close/>
              </a:path>
            </a:pathLst>
          </a:custGeom>
          <a:solidFill>
            <a:srgbClr val="0392F9"/>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5" name="object 5">
            <a:extLst>
              <a:ext uri="{C183D7F6-B498-43B3-948B-1728B52AA6E4}">
                <adec:decorative xmlns:adec="http://schemas.microsoft.com/office/drawing/2017/decorative" val="0"/>
              </a:ext>
            </a:extLst>
          </p:cNvPr>
          <p:cNvSpPr txBox="1"/>
          <p:nvPr/>
        </p:nvSpPr>
        <p:spPr>
          <a:xfrm>
            <a:off x="239054" y="2151941"/>
            <a:ext cx="14668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Source Sans Pro" panose="020B0503030403020204" pitchFamily="34" charset="0"/>
                <a:ea typeface="Source Sans Pro" panose="020B0503030403020204" pitchFamily="34" charset="0"/>
                <a:cs typeface="Calibri"/>
              </a:rPr>
              <a:t>9</a:t>
            </a:r>
            <a:endParaRPr sz="1800">
              <a:latin typeface="Source Sans Pro" panose="020B0503030403020204" pitchFamily="34" charset="0"/>
              <a:ea typeface="Source Sans Pro" panose="020B0503030403020204" pitchFamily="34" charset="0"/>
              <a:cs typeface="Calibri"/>
            </a:endParaRPr>
          </a:p>
        </p:txBody>
      </p:sp>
      <p:grpSp>
        <p:nvGrpSpPr>
          <p:cNvPr id="7" name="object 7" descr="MFA Enrollment: IBM Verify App - Step 9 screenshot. Gives user the option to add additional methods or complete set-up.">
            <a:extLst>
              <a:ext uri="{C183D7F6-B498-43B3-948B-1728B52AA6E4}">
                <adec:decorative xmlns:adec="http://schemas.microsoft.com/office/drawing/2017/decorative" val="0"/>
              </a:ext>
            </a:extLst>
          </p:cNvPr>
          <p:cNvGrpSpPr/>
          <p:nvPr/>
        </p:nvGrpSpPr>
        <p:grpSpPr>
          <a:xfrm>
            <a:off x="426719" y="4151376"/>
            <a:ext cx="6450965" cy="4764405"/>
            <a:chOff x="426719" y="4151376"/>
            <a:chExt cx="6450965" cy="4764405"/>
          </a:xfrm>
        </p:grpSpPr>
        <p:pic>
          <p:nvPicPr>
            <p:cNvPr id="8" name="object 8"/>
            <p:cNvPicPr/>
            <p:nvPr/>
          </p:nvPicPr>
          <p:blipFill>
            <a:blip r:embed="rId2" cstate="print"/>
            <a:stretch>
              <a:fillRect/>
            </a:stretch>
          </p:blipFill>
          <p:spPr>
            <a:xfrm>
              <a:off x="426719" y="4151376"/>
              <a:ext cx="6432803" cy="4764023"/>
            </a:xfrm>
            <a:prstGeom prst="rect">
              <a:avLst/>
            </a:prstGeom>
          </p:spPr>
        </p:pic>
        <p:sp>
          <p:nvSpPr>
            <p:cNvPr id="9" name="object 9"/>
            <p:cNvSpPr/>
            <p:nvPr/>
          </p:nvSpPr>
          <p:spPr>
            <a:xfrm>
              <a:off x="599693" y="6160770"/>
              <a:ext cx="6088380" cy="731520"/>
            </a:xfrm>
            <a:custGeom>
              <a:avLst/>
              <a:gdLst/>
              <a:ahLst/>
              <a:cxnLst/>
              <a:rect l="l" t="t" r="r" b="b"/>
              <a:pathLst>
                <a:path w="6088380" h="731520">
                  <a:moveTo>
                    <a:pt x="6088126" y="0"/>
                  </a:moveTo>
                  <a:lnTo>
                    <a:pt x="0" y="0"/>
                  </a:lnTo>
                  <a:lnTo>
                    <a:pt x="0" y="731519"/>
                  </a:lnTo>
                  <a:lnTo>
                    <a:pt x="6088126" y="731519"/>
                  </a:lnTo>
                  <a:lnTo>
                    <a:pt x="6088126" y="0"/>
                  </a:lnTo>
                  <a:close/>
                </a:path>
              </a:pathLst>
            </a:custGeom>
            <a:ln w="28574">
              <a:solidFill>
                <a:srgbClr val="FF0000"/>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0" name="object 10" descr="MFA Enrollment: IBM Verify App - Step 9 icon tagging screenshot. "/>
            <p:cNvSpPr/>
            <p:nvPr/>
          </p:nvSpPr>
          <p:spPr>
            <a:xfrm>
              <a:off x="6502908" y="5978652"/>
              <a:ext cx="374650" cy="374650"/>
            </a:xfrm>
            <a:custGeom>
              <a:avLst/>
              <a:gdLst/>
              <a:ahLst/>
              <a:cxnLst/>
              <a:rect l="l" t="t" r="r" b="b"/>
              <a:pathLst>
                <a:path w="374650" h="374650">
                  <a:moveTo>
                    <a:pt x="187325" y="0"/>
                  </a:moveTo>
                  <a:lnTo>
                    <a:pt x="137515" y="6680"/>
                  </a:lnTo>
                  <a:lnTo>
                    <a:pt x="92786" y="25565"/>
                  </a:lnTo>
                  <a:lnTo>
                    <a:pt x="54876" y="54876"/>
                  </a:lnTo>
                  <a:lnTo>
                    <a:pt x="25565" y="92786"/>
                  </a:lnTo>
                  <a:lnTo>
                    <a:pt x="6680" y="137515"/>
                  </a:lnTo>
                  <a:lnTo>
                    <a:pt x="0" y="187325"/>
                  </a:lnTo>
                  <a:lnTo>
                    <a:pt x="6680" y="237134"/>
                  </a:lnTo>
                  <a:lnTo>
                    <a:pt x="25565" y="281863"/>
                  </a:lnTo>
                  <a:lnTo>
                    <a:pt x="54876" y="319773"/>
                  </a:lnTo>
                  <a:lnTo>
                    <a:pt x="92786" y="349084"/>
                  </a:lnTo>
                  <a:lnTo>
                    <a:pt x="137515" y="367969"/>
                  </a:lnTo>
                  <a:lnTo>
                    <a:pt x="187325" y="374650"/>
                  </a:lnTo>
                  <a:lnTo>
                    <a:pt x="237134" y="367969"/>
                  </a:lnTo>
                  <a:lnTo>
                    <a:pt x="281876" y="349084"/>
                  </a:lnTo>
                  <a:lnTo>
                    <a:pt x="319773" y="319773"/>
                  </a:lnTo>
                  <a:lnTo>
                    <a:pt x="349084" y="281863"/>
                  </a:lnTo>
                  <a:lnTo>
                    <a:pt x="367969" y="237134"/>
                  </a:lnTo>
                  <a:lnTo>
                    <a:pt x="374650" y="187325"/>
                  </a:lnTo>
                  <a:lnTo>
                    <a:pt x="367969" y="137515"/>
                  </a:lnTo>
                  <a:lnTo>
                    <a:pt x="349084" y="92786"/>
                  </a:lnTo>
                  <a:lnTo>
                    <a:pt x="319773" y="54876"/>
                  </a:lnTo>
                  <a:lnTo>
                    <a:pt x="281876" y="25565"/>
                  </a:lnTo>
                  <a:lnTo>
                    <a:pt x="237134" y="6680"/>
                  </a:lnTo>
                  <a:lnTo>
                    <a:pt x="187325" y="0"/>
                  </a:lnTo>
                  <a:close/>
                </a:path>
              </a:pathLst>
            </a:custGeom>
            <a:solidFill>
              <a:srgbClr val="0392F9"/>
            </a:solidFill>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grpSp>
      <p:sp>
        <p:nvSpPr>
          <p:cNvPr id="11" name="object 11">
            <a:extLst>
              <a:ext uri="{C183D7F6-B498-43B3-948B-1728B52AA6E4}">
                <adec:decorative xmlns:adec="http://schemas.microsoft.com/office/drawing/2017/decorative" val="1"/>
              </a:ext>
            </a:extLst>
          </p:cNvPr>
          <p:cNvSpPr txBox="1"/>
          <p:nvPr/>
        </p:nvSpPr>
        <p:spPr>
          <a:xfrm>
            <a:off x="6619747" y="5951856"/>
            <a:ext cx="13906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FFFF"/>
                </a:solidFill>
                <a:latin typeface="Source Sans Pro" panose="020B0503030403020204" pitchFamily="34" charset="0"/>
                <a:ea typeface="Source Sans Pro" panose="020B0503030403020204" pitchFamily="34" charset="0"/>
                <a:cs typeface="Calibri"/>
              </a:rPr>
              <a:t>9</a:t>
            </a:r>
            <a:endParaRPr sz="1800" dirty="0">
              <a:latin typeface="Source Sans Pro" panose="020B0503030403020204" pitchFamily="34" charset="0"/>
              <a:ea typeface="Source Sans Pro" panose="020B0503030403020204" pitchFamily="34" charset="0"/>
              <a:cs typeface="Calibri"/>
            </a:endParaRPr>
          </a:p>
        </p:txBody>
      </p:sp>
      <p:sp>
        <p:nvSpPr>
          <p:cNvPr id="12" name="object 12">
            <a:extLst>
              <a:ext uri="{C183D7F6-B498-43B3-948B-1728B52AA6E4}">
                <adec:decorative xmlns:adec="http://schemas.microsoft.com/office/drawing/2017/decorative" val="0"/>
              </a:ext>
            </a:extLst>
          </p:cNvPr>
          <p:cNvSpPr/>
          <p:nvPr/>
        </p:nvSpPr>
        <p:spPr>
          <a:xfrm>
            <a:off x="6503669" y="5979414"/>
            <a:ext cx="376555" cy="376555"/>
          </a:xfrm>
          <a:custGeom>
            <a:avLst/>
            <a:gdLst/>
            <a:ahLst/>
            <a:cxnLst/>
            <a:rect l="l" t="t" r="r" b="b"/>
            <a:pathLst>
              <a:path w="376554" h="376554">
                <a:moveTo>
                  <a:pt x="0" y="188213"/>
                </a:moveTo>
                <a:lnTo>
                  <a:pt x="6731" y="138175"/>
                </a:lnTo>
                <a:lnTo>
                  <a:pt x="25692" y="93217"/>
                </a:lnTo>
                <a:lnTo>
                  <a:pt x="55130" y="55130"/>
                </a:lnTo>
                <a:lnTo>
                  <a:pt x="93218" y="25692"/>
                </a:lnTo>
                <a:lnTo>
                  <a:pt x="138176" y="6730"/>
                </a:lnTo>
                <a:lnTo>
                  <a:pt x="188214" y="0"/>
                </a:lnTo>
                <a:lnTo>
                  <a:pt x="238252" y="6730"/>
                </a:lnTo>
                <a:lnTo>
                  <a:pt x="283210" y="25692"/>
                </a:lnTo>
                <a:lnTo>
                  <a:pt x="321297" y="55130"/>
                </a:lnTo>
                <a:lnTo>
                  <a:pt x="350735" y="93217"/>
                </a:lnTo>
                <a:lnTo>
                  <a:pt x="369697" y="138175"/>
                </a:lnTo>
                <a:lnTo>
                  <a:pt x="376428" y="188213"/>
                </a:lnTo>
                <a:lnTo>
                  <a:pt x="369697" y="238251"/>
                </a:lnTo>
                <a:lnTo>
                  <a:pt x="350735" y="283209"/>
                </a:lnTo>
                <a:lnTo>
                  <a:pt x="321297" y="321297"/>
                </a:lnTo>
                <a:lnTo>
                  <a:pt x="283210" y="350735"/>
                </a:lnTo>
                <a:lnTo>
                  <a:pt x="238252" y="369696"/>
                </a:lnTo>
                <a:lnTo>
                  <a:pt x="188214" y="376427"/>
                </a:lnTo>
                <a:lnTo>
                  <a:pt x="138176" y="369696"/>
                </a:lnTo>
                <a:lnTo>
                  <a:pt x="93218" y="350735"/>
                </a:lnTo>
                <a:lnTo>
                  <a:pt x="55130" y="321297"/>
                </a:lnTo>
                <a:lnTo>
                  <a:pt x="25692" y="283209"/>
                </a:lnTo>
                <a:lnTo>
                  <a:pt x="6731" y="238251"/>
                </a:lnTo>
                <a:lnTo>
                  <a:pt x="0" y="188213"/>
                </a:lnTo>
                <a:close/>
              </a:path>
            </a:pathLst>
          </a:custGeom>
          <a:ln w="28575">
            <a:solidFill>
              <a:srgbClr val="9AD2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36</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81000"/>
            <a:ext cx="6613633" cy="1538126"/>
          </a:xfrm>
          <a:prstGeom prst="rect">
            <a:avLst/>
          </a:prstGeom>
        </p:spPr>
        <p:txBody>
          <a:bodyPr vert="horz" wrap="square" lIns="0" tIns="222898" rIns="0" bIns="0" rtlCol="0" anchor="t">
            <a:spAutoFit/>
          </a:bodyPr>
          <a:lstStyle/>
          <a:p>
            <a:pPr marL="1107440" marR="5080" indent="-623570" algn="l">
              <a:lnSpc>
                <a:spcPct val="174620"/>
              </a:lnSpc>
              <a:spcBef>
                <a:spcPts val="505"/>
              </a:spcBef>
            </a:pPr>
            <a:r>
              <a:rPr sz="2600" spc="-10" dirty="0">
                <a:latin typeface="Source Sans Pro" panose="020B0503030403020204" pitchFamily="34" charset="0"/>
                <a:ea typeface="Source Sans Pro" panose="020B0503030403020204" pitchFamily="34" charset="0"/>
              </a:rPr>
              <a:t>2-</a:t>
            </a:r>
            <a:r>
              <a:rPr sz="2600" dirty="0">
                <a:latin typeface="Source Sans Pro" panose="020B0503030403020204" pitchFamily="34" charset="0"/>
                <a:ea typeface="Source Sans Pro" panose="020B0503030403020204" pitchFamily="34" charset="0"/>
              </a:rPr>
              <a:t>STEP</a:t>
            </a:r>
            <a:r>
              <a:rPr sz="2600" spc="-65" dirty="0">
                <a:latin typeface="Source Sans Pro" panose="020B0503030403020204" pitchFamily="34" charset="0"/>
                <a:ea typeface="Source Sans Pro" panose="020B0503030403020204" pitchFamily="34" charset="0"/>
              </a:rPr>
              <a:t> </a:t>
            </a:r>
            <a:r>
              <a:rPr sz="2600" spc="-20" dirty="0">
                <a:latin typeface="Source Sans Pro" panose="020B0503030403020204" pitchFamily="34" charset="0"/>
                <a:ea typeface="Source Sans Pro" panose="020B0503030403020204" pitchFamily="34" charset="0"/>
              </a:rPr>
              <a:t>VERIFICATION</a:t>
            </a:r>
            <a:r>
              <a:rPr sz="2600" spc="-7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ENROLLMEN</a:t>
            </a:r>
            <a:r>
              <a:rPr lang="en-US" sz="2600" spc="-10" dirty="0">
                <a:latin typeface="Source Sans Pro" panose="020B0503030403020204" pitchFamily="34" charset="0"/>
                <a:ea typeface="Source Sans Pro" panose="020B0503030403020204" pitchFamily="34" charset="0"/>
              </a:rPr>
              <a:t>T       </a:t>
            </a:r>
            <a:r>
              <a:rPr sz="2600" dirty="0">
                <a:latin typeface="Source Sans Pro" panose="020B0503030403020204" pitchFamily="34" charset="0"/>
                <a:ea typeface="Source Sans Pro" panose="020B0503030403020204" pitchFamily="34" charset="0"/>
              </a:rPr>
              <a:t>IBM</a:t>
            </a:r>
            <a:r>
              <a:rPr sz="2600" spc="-75"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VERIFY</a:t>
            </a:r>
            <a:r>
              <a:rPr sz="2600" spc="-85" dirty="0">
                <a:latin typeface="Source Sans Pro" panose="020B0503030403020204" pitchFamily="34" charset="0"/>
                <a:ea typeface="Source Sans Pro" panose="020B0503030403020204" pitchFamily="34" charset="0"/>
              </a:rPr>
              <a:t> </a:t>
            </a:r>
            <a:r>
              <a:rPr sz="2600" dirty="0">
                <a:latin typeface="Source Sans Pro" panose="020B0503030403020204" pitchFamily="34" charset="0"/>
                <a:ea typeface="Source Sans Pro" panose="020B0503030403020204" pitchFamily="34" charset="0"/>
              </a:rPr>
              <a:t>BEST</a:t>
            </a:r>
            <a:r>
              <a:rPr sz="2600" spc="-75" dirty="0">
                <a:latin typeface="Source Sans Pro" panose="020B0503030403020204" pitchFamily="34" charset="0"/>
                <a:ea typeface="Source Sans Pro" panose="020B0503030403020204" pitchFamily="34" charset="0"/>
              </a:rPr>
              <a:t> </a:t>
            </a:r>
            <a:r>
              <a:rPr sz="2600" spc="-10" dirty="0">
                <a:latin typeface="Source Sans Pro" panose="020B0503030403020204" pitchFamily="34" charset="0"/>
                <a:ea typeface="Source Sans Pro" panose="020B0503030403020204" pitchFamily="34" charset="0"/>
              </a:rPr>
              <a:t>PRACTICES</a:t>
            </a:r>
            <a:endParaRPr lang="en-US"/>
          </a:p>
        </p:txBody>
      </p:sp>
      <p:sp>
        <p:nvSpPr>
          <p:cNvPr id="3" name="object 3"/>
          <p:cNvSpPr txBox="1"/>
          <p:nvPr/>
        </p:nvSpPr>
        <p:spPr>
          <a:xfrm>
            <a:off x="435354" y="1850848"/>
            <a:ext cx="6645909" cy="7352590"/>
          </a:xfrm>
          <a:prstGeom prst="rect">
            <a:avLst/>
          </a:prstGeom>
        </p:spPr>
        <p:txBody>
          <a:bodyPr vert="horz" wrap="square" lIns="0" tIns="29845" rIns="0" bIns="0" rtlCol="0">
            <a:spAutoFit/>
          </a:bodyPr>
          <a:lstStyle/>
          <a:p>
            <a:pPr marL="355600" marR="5080" indent="-342900">
              <a:lnSpc>
                <a:spcPct val="109000"/>
              </a:lnSpc>
              <a:spcAft>
                <a:spcPts val="1000"/>
              </a:spcAft>
              <a:buSzPct val="111111"/>
              <a:buAutoNum type="arabicPeriod"/>
              <a:tabLst>
                <a:tab pos="355600" algn="l"/>
              </a:tabLst>
            </a:pPr>
            <a:r>
              <a:rPr sz="1800" dirty="0">
                <a:solidFill>
                  <a:srgbClr val="2A2E36"/>
                </a:solidFill>
                <a:latin typeface="Source Sans Pro" panose="020B0503030403020204" pitchFamily="34" charset="0"/>
                <a:ea typeface="Source Sans Pro" panose="020B0503030403020204" pitchFamily="34" charset="0"/>
                <a:cs typeface="Calibri"/>
              </a:rPr>
              <a:t>Before</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enrolling</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in</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IBM Verify</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option,</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please</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download</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4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IBM </a:t>
            </a:r>
            <a:r>
              <a:rPr sz="1800" dirty="0">
                <a:solidFill>
                  <a:srgbClr val="2A2E36"/>
                </a:solidFill>
                <a:latin typeface="Source Sans Pro" panose="020B0503030403020204" pitchFamily="34" charset="0"/>
                <a:ea typeface="Source Sans Pro" panose="020B0503030403020204" pitchFamily="34" charset="0"/>
                <a:cs typeface="Calibri"/>
              </a:rPr>
              <a:t>Verify</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application</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from</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Apple</a:t>
            </a:r>
            <a:r>
              <a:rPr sz="1800" spc="-4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App</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Store</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or</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Google</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20" dirty="0">
                <a:solidFill>
                  <a:srgbClr val="2A2E36"/>
                </a:solidFill>
                <a:latin typeface="Source Sans Pro" panose="020B0503030403020204" pitchFamily="34" charset="0"/>
                <a:ea typeface="Source Sans Pro" panose="020B0503030403020204" pitchFamily="34" charset="0"/>
                <a:cs typeface="Calibri"/>
              </a:rPr>
              <a:t>Play</a:t>
            </a:r>
            <a:r>
              <a:rPr sz="1800" spc="-10" dirty="0">
                <a:solidFill>
                  <a:srgbClr val="2A2E36"/>
                </a:solidFill>
                <a:latin typeface="Source Sans Pro" panose="020B0503030403020204" pitchFamily="34" charset="0"/>
                <a:ea typeface="Source Sans Pro" panose="020B0503030403020204" pitchFamily="34" charset="0"/>
                <a:cs typeface="Calibri"/>
              </a:rPr>
              <a:t>store.</a:t>
            </a:r>
            <a:endParaRPr sz="1800" dirty="0">
              <a:latin typeface="Source Sans Pro" panose="020B0503030403020204" pitchFamily="34" charset="0"/>
              <a:ea typeface="Source Sans Pro" panose="020B0503030403020204" pitchFamily="34" charset="0"/>
              <a:cs typeface="Calibri"/>
            </a:endParaRPr>
          </a:p>
          <a:p>
            <a:pPr marL="355600" marR="245110" indent="-342900">
              <a:lnSpc>
                <a:spcPct val="109000"/>
              </a:lnSpc>
              <a:spcAft>
                <a:spcPts val="1000"/>
              </a:spcAft>
              <a:buSzPct val="111111"/>
              <a:buAutoNum type="arabicPeriod" startAt="2"/>
              <a:tabLst>
                <a:tab pos="355600" algn="l"/>
              </a:tabLst>
            </a:pPr>
            <a:r>
              <a:rPr sz="1800" dirty="0">
                <a:solidFill>
                  <a:srgbClr val="2A2E36"/>
                </a:solidFill>
                <a:latin typeface="Source Sans Pro" panose="020B0503030403020204" pitchFamily="34" charset="0"/>
                <a:ea typeface="Source Sans Pro" panose="020B0503030403020204" pitchFamily="34" charset="0"/>
                <a:cs typeface="Calibri"/>
              </a:rPr>
              <a:t>The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QR</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code provided</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to</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link</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your</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2-Step</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Verification</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option</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to </a:t>
            </a:r>
            <a:r>
              <a:rPr sz="1800" dirty="0">
                <a:solidFill>
                  <a:srgbClr val="2A2E36"/>
                </a:solidFill>
                <a:latin typeface="Source Sans Pro" panose="020B0503030403020204" pitchFamily="34" charset="0"/>
                <a:ea typeface="Source Sans Pro" panose="020B0503030403020204" pitchFamily="34" charset="0"/>
                <a:cs typeface="Calibri"/>
              </a:rPr>
              <a:t>your</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device</a:t>
            </a:r>
            <a:r>
              <a:rPr lang="en-US" sz="1800" dirty="0">
                <a:solidFill>
                  <a:srgbClr val="2A2E36"/>
                </a:solidFill>
                <a:latin typeface="Source Sans Pro" panose="020B0503030403020204" pitchFamily="34" charset="0"/>
                <a:ea typeface="Source Sans Pro" panose="020B0503030403020204" pitchFamily="34" charset="0"/>
                <a:cs typeface="Calibri"/>
              </a:rPr>
              <a:t> or </a:t>
            </a:r>
            <a:r>
              <a:rPr sz="1800" dirty="0">
                <a:solidFill>
                  <a:srgbClr val="2A2E36"/>
                </a:solidFill>
                <a:latin typeface="Source Sans Pro" panose="020B0503030403020204" pitchFamily="34" charset="0"/>
                <a:ea typeface="Source Sans Pro" panose="020B0503030403020204" pitchFamily="34" charset="0"/>
                <a:cs typeface="Calibri"/>
              </a:rPr>
              <a:t>application</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is</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for</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one-time</a:t>
            </a:r>
            <a:r>
              <a:rPr sz="1800" spc="-4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use</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only.</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If</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fail</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to </a:t>
            </a:r>
            <a:r>
              <a:rPr sz="1800" dirty="0">
                <a:solidFill>
                  <a:srgbClr val="2A2E36"/>
                </a:solidFill>
                <a:latin typeface="Source Sans Pro" panose="020B0503030403020204" pitchFamily="34" charset="0"/>
                <a:ea typeface="Source Sans Pro" panose="020B0503030403020204" pitchFamily="34" charset="0"/>
                <a:cs typeface="Calibri"/>
              </a:rPr>
              <a:t>connect</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application</a:t>
            </a:r>
            <a:r>
              <a:rPr sz="1800" spc="-5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first</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time,</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 will</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need</a:t>
            </a:r>
            <a:r>
              <a:rPr sz="1800" spc="-5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to return</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to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initial</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2-Step</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Verification </a:t>
            </a:r>
            <a:r>
              <a:rPr sz="1800" dirty="0">
                <a:solidFill>
                  <a:srgbClr val="2A2E36"/>
                </a:solidFill>
                <a:latin typeface="Source Sans Pro" panose="020B0503030403020204" pitchFamily="34" charset="0"/>
                <a:ea typeface="Source Sans Pro" panose="020B0503030403020204" pitchFamily="34" charset="0"/>
                <a:cs typeface="Calibri"/>
              </a:rPr>
              <a:t>enrollment</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page,</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select</a:t>
            </a:r>
            <a:r>
              <a:rPr sz="1800" spc="10" dirty="0">
                <a:solidFill>
                  <a:srgbClr val="2A2E36"/>
                </a:solidFill>
                <a:latin typeface="Source Sans Pro" panose="020B0503030403020204" pitchFamily="34" charset="0"/>
                <a:ea typeface="Source Sans Pro" panose="020B0503030403020204" pitchFamily="34" charset="0"/>
                <a:cs typeface="Calibri"/>
              </a:rPr>
              <a:t> </a:t>
            </a:r>
            <a:r>
              <a:rPr lang="en-US" sz="1800" spc="10" dirty="0">
                <a:solidFill>
                  <a:srgbClr val="2A2E36"/>
                </a:solidFill>
                <a:latin typeface="Source Sans Pro" panose="020B0503030403020204" pitchFamily="34" charset="0"/>
                <a:ea typeface="Source Sans Pro" panose="020B0503030403020204" pitchFamily="34" charset="0"/>
                <a:cs typeface="Calibri"/>
              </a:rPr>
              <a:t>“</a:t>
            </a:r>
            <a:r>
              <a:rPr lang="en-US" spc="10" dirty="0">
                <a:solidFill>
                  <a:srgbClr val="2A2E36"/>
                </a:solidFill>
                <a:latin typeface="Source Sans Pro" panose="020B0503030403020204" pitchFamily="34" charset="0"/>
                <a:ea typeface="Source Sans Pro" panose="020B0503030403020204" pitchFamily="34" charset="0"/>
                <a:cs typeface="Calibri"/>
              </a:rPr>
              <a:t>A</a:t>
            </a:r>
            <a:r>
              <a:rPr sz="1800" dirty="0">
                <a:solidFill>
                  <a:srgbClr val="2A2E36"/>
                </a:solidFill>
                <a:latin typeface="Source Sans Pro" panose="020B0503030403020204" pitchFamily="34" charset="0"/>
                <a:ea typeface="Source Sans Pro" panose="020B0503030403020204" pitchFamily="34" charset="0"/>
                <a:cs typeface="Calibri"/>
              </a:rPr>
              <a:t>dd</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device,</a:t>
            </a:r>
            <a:r>
              <a:rPr lang="en-US" sz="1800" spc="-10" dirty="0">
                <a:solidFill>
                  <a:srgbClr val="2A2E36"/>
                </a:solidFill>
                <a:latin typeface="Source Sans Pro" panose="020B0503030403020204" pitchFamily="34" charset="0"/>
                <a:ea typeface="Source Sans Pro" panose="020B0503030403020204" pitchFamily="34" charset="0"/>
                <a:cs typeface="Calibri"/>
              </a:rPr>
              <a:t>"</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select</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“IBM Verify”</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and</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begin</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the</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process</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again.</a:t>
            </a:r>
            <a:endParaRPr sz="1800" dirty="0">
              <a:latin typeface="Source Sans Pro" panose="020B0503030403020204" pitchFamily="34" charset="0"/>
              <a:ea typeface="Source Sans Pro" panose="020B0503030403020204" pitchFamily="34" charset="0"/>
              <a:cs typeface="Calibri"/>
            </a:endParaRPr>
          </a:p>
          <a:p>
            <a:pPr marL="355600" marR="779145" indent="-342900">
              <a:lnSpc>
                <a:spcPct val="109000"/>
              </a:lnSpc>
              <a:spcAft>
                <a:spcPts val="1000"/>
              </a:spcAft>
              <a:buSzPct val="111111"/>
              <a:buAutoNum type="arabicPeriod" startAt="2"/>
              <a:tabLst>
                <a:tab pos="355600" algn="l"/>
              </a:tabLst>
            </a:pPr>
            <a:r>
              <a:rPr sz="1800" dirty="0">
                <a:solidFill>
                  <a:schemeClr val="tx1"/>
                </a:solidFill>
                <a:latin typeface="Source Sans Pro" panose="020B0503030403020204" pitchFamily="34" charset="0"/>
                <a:ea typeface="Source Sans Pro" panose="020B0503030403020204" pitchFamily="34" charset="0"/>
                <a:cs typeface="Calibri"/>
              </a:rPr>
              <a:t>The</a:t>
            </a:r>
            <a:r>
              <a:rPr sz="1800" spc="-15"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option</a:t>
            </a:r>
            <a:r>
              <a:rPr sz="1800" spc="5"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for</a:t>
            </a:r>
            <a:r>
              <a:rPr sz="1800" spc="20"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biometric</a:t>
            </a:r>
            <a:r>
              <a:rPr sz="1800" spc="-20"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login</a:t>
            </a:r>
            <a:r>
              <a:rPr sz="1800" spc="-15"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is</a:t>
            </a:r>
            <a:r>
              <a:rPr sz="1800" spc="15" dirty="0">
                <a:solidFill>
                  <a:schemeClr val="tx1"/>
                </a:solidFill>
                <a:latin typeface="Source Sans Pro" panose="020B0503030403020204" pitchFamily="34" charset="0"/>
                <a:ea typeface="Source Sans Pro" panose="020B0503030403020204" pitchFamily="34" charset="0"/>
                <a:cs typeface="Calibri"/>
              </a:rPr>
              <a:t> </a:t>
            </a:r>
            <a:r>
              <a:rPr sz="1800" spc="-10" dirty="0">
                <a:solidFill>
                  <a:schemeClr val="tx1"/>
                </a:solidFill>
                <a:latin typeface="Source Sans Pro" panose="020B0503030403020204" pitchFamily="34" charset="0"/>
                <a:ea typeface="Source Sans Pro" panose="020B0503030403020204" pitchFamily="34" charset="0"/>
                <a:cs typeface="Calibri"/>
              </a:rPr>
              <a:t>dependent</a:t>
            </a:r>
            <a:r>
              <a:rPr sz="1800" spc="-25"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on</a:t>
            </a:r>
            <a:r>
              <a:rPr sz="1800" spc="10" dirty="0">
                <a:solidFill>
                  <a:schemeClr val="tx1"/>
                </a:solidFill>
                <a:latin typeface="Source Sans Pro" panose="020B0503030403020204" pitchFamily="34" charset="0"/>
                <a:ea typeface="Source Sans Pro" panose="020B0503030403020204" pitchFamily="34" charset="0"/>
                <a:cs typeface="Calibri"/>
              </a:rPr>
              <a:t> </a:t>
            </a:r>
            <a:r>
              <a:rPr sz="1800" dirty="0">
                <a:solidFill>
                  <a:schemeClr val="tx1"/>
                </a:solidFill>
                <a:latin typeface="Source Sans Pro" panose="020B0503030403020204" pitchFamily="34" charset="0"/>
                <a:ea typeface="Source Sans Pro" panose="020B0503030403020204" pitchFamily="34" charset="0"/>
                <a:cs typeface="Calibri"/>
              </a:rPr>
              <a:t>your</a:t>
            </a:r>
            <a:r>
              <a:rPr sz="1800" spc="10" dirty="0">
                <a:solidFill>
                  <a:schemeClr val="tx1"/>
                </a:solidFill>
                <a:latin typeface="Source Sans Pro" panose="020B0503030403020204" pitchFamily="34" charset="0"/>
                <a:ea typeface="Source Sans Pro" panose="020B0503030403020204" pitchFamily="34" charset="0"/>
                <a:cs typeface="Calibri"/>
              </a:rPr>
              <a:t> </a:t>
            </a:r>
            <a:r>
              <a:rPr sz="1800" spc="-10" dirty="0">
                <a:solidFill>
                  <a:schemeClr val="tx1"/>
                </a:solidFill>
                <a:latin typeface="Source Sans Pro" panose="020B0503030403020204" pitchFamily="34" charset="0"/>
                <a:ea typeface="Source Sans Pro" panose="020B0503030403020204" pitchFamily="34" charset="0"/>
                <a:cs typeface="Calibri"/>
              </a:rPr>
              <a:t>device capability.</a:t>
            </a:r>
            <a:r>
              <a:rPr lang="en-US" sz="1800" spc="-10" dirty="0">
                <a:solidFill>
                  <a:schemeClr val="tx1"/>
                </a:solidFill>
                <a:latin typeface="Source Sans Pro" panose="020B0503030403020204" pitchFamily="34" charset="0"/>
                <a:ea typeface="Source Sans Pro" panose="020B0503030403020204" pitchFamily="34" charset="0"/>
                <a:cs typeface="Calibri"/>
              </a:rPr>
              <a:t> </a:t>
            </a:r>
            <a:r>
              <a:rPr lang="en-US" spc="-25" dirty="0">
                <a:solidFill>
                  <a:schemeClr val="tx1"/>
                </a:solidFill>
                <a:latin typeface="Source Sans Pro" panose="020B0503030403020204" pitchFamily="34" charset="0"/>
                <a:ea typeface="Source Sans Pro" panose="020B0503030403020204" pitchFamily="34" charset="0"/>
                <a:cs typeface="Calibri"/>
              </a:rPr>
              <a:t>For example, i</a:t>
            </a:r>
            <a:r>
              <a:rPr dirty="0">
                <a:solidFill>
                  <a:schemeClr val="tx1"/>
                </a:solidFill>
                <a:latin typeface="Source Sans Pro" panose="020B0503030403020204" pitchFamily="34" charset="0"/>
                <a:ea typeface="Source Sans Pro" panose="020B0503030403020204" pitchFamily="34" charset="0"/>
                <a:cs typeface="Calibri"/>
              </a:rPr>
              <a:t>f</a:t>
            </a:r>
            <a:r>
              <a:rPr spc="-1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you</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have</a:t>
            </a:r>
            <a:r>
              <a:rPr spc="-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an</a:t>
            </a:r>
            <a:r>
              <a:rPr spc="-2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iPhone</a:t>
            </a:r>
            <a:r>
              <a:rPr spc="-3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with</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a</a:t>
            </a:r>
            <a:r>
              <a:rPr spc="-2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“home” button</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(iPhone</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8/8s)</a:t>
            </a:r>
            <a:r>
              <a:rPr spc="-25" dirty="0">
                <a:solidFill>
                  <a:schemeClr val="tx1"/>
                </a:solidFill>
                <a:latin typeface="Source Sans Pro" panose="020B0503030403020204" pitchFamily="34" charset="0"/>
                <a:ea typeface="Source Sans Pro" panose="020B0503030403020204" pitchFamily="34" charset="0"/>
                <a:cs typeface="Calibri"/>
              </a:rPr>
              <a:t> </a:t>
            </a:r>
            <a:r>
              <a:rPr spc="-20" dirty="0">
                <a:solidFill>
                  <a:schemeClr val="tx1"/>
                </a:solidFill>
                <a:latin typeface="Source Sans Pro" panose="020B0503030403020204" pitchFamily="34" charset="0"/>
                <a:ea typeface="Source Sans Pro" panose="020B0503030403020204" pitchFamily="34" charset="0"/>
                <a:cs typeface="Calibri"/>
              </a:rPr>
              <a:t>with TouchID</a:t>
            </a:r>
            <a:r>
              <a:rPr spc="-4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activated,</a:t>
            </a:r>
            <a:r>
              <a:rPr spc="-3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you</a:t>
            </a:r>
            <a:r>
              <a:rPr spc="-5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can</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use</a:t>
            </a:r>
            <a:r>
              <a:rPr spc="-3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the</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biometric</a:t>
            </a:r>
            <a:r>
              <a:rPr spc="-5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confirmation.</a:t>
            </a:r>
            <a:r>
              <a:rPr spc="-40" dirty="0">
                <a:solidFill>
                  <a:schemeClr val="tx1"/>
                </a:solidFill>
                <a:latin typeface="Source Sans Pro" panose="020B0503030403020204" pitchFamily="34" charset="0"/>
                <a:ea typeface="Source Sans Pro" panose="020B0503030403020204" pitchFamily="34" charset="0"/>
                <a:cs typeface="Calibri"/>
              </a:rPr>
              <a:t> </a:t>
            </a:r>
            <a:r>
              <a:rPr spc="-25" dirty="0">
                <a:solidFill>
                  <a:schemeClr val="tx1"/>
                </a:solidFill>
                <a:latin typeface="Source Sans Pro" panose="020B0503030403020204" pitchFamily="34" charset="0"/>
                <a:ea typeface="Source Sans Pro" panose="020B0503030403020204" pitchFamily="34" charset="0"/>
                <a:cs typeface="Calibri"/>
              </a:rPr>
              <a:t>Any </a:t>
            </a:r>
            <a:r>
              <a:rPr dirty="0">
                <a:solidFill>
                  <a:schemeClr val="tx1"/>
                </a:solidFill>
                <a:latin typeface="Source Sans Pro" panose="020B0503030403020204" pitchFamily="34" charset="0"/>
                <a:ea typeface="Source Sans Pro" panose="020B0503030403020204" pitchFamily="34" charset="0"/>
                <a:cs typeface="Calibri"/>
              </a:rPr>
              <a:t>models</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without</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a</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“home”</a:t>
            </a:r>
            <a:r>
              <a:rPr spc="-1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button</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and</a:t>
            </a:r>
            <a:r>
              <a:rPr spc="-20" dirty="0">
                <a:solidFill>
                  <a:schemeClr val="tx1"/>
                </a:solidFill>
                <a:latin typeface="Source Sans Pro" panose="020B0503030403020204" pitchFamily="34" charset="0"/>
                <a:ea typeface="Source Sans Pro" panose="020B0503030403020204" pitchFamily="34" charset="0"/>
                <a:cs typeface="Calibri"/>
              </a:rPr>
              <a:t> TouchID</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will</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be</a:t>
            </a:r>
            <a:r>
              <a:rPr spc="-2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unable</a:t>
            </a:r>
            <a:r>
              <a:rPr spc="-40" dirty="0">
                <a:solidFill>
                  <a:schemeClr val="tx1"/>
                </a:solidFill>
                <a:latin typeface="Source Sans Pro" panose="020B0503030403020204" pitchFamily="34" charset="0"/>
                <a:ea typeface="Source Sans Pro" panose="020B0503030403020204" pitchFamily="34" charset="0"/>
                <a:cs typeface="Calibri"/>
              </a:rPr>
              <a:t> </a:t>
            </a:r>
            <a:r>
              <a:rPr spc="-25" dirty="0">
                <a:solidFill>
                  <a:schemeClr val="tx1"/>
                </a:solidFill>
                <a:latin typeface="Source Sans Pro" panose="020B0503030403020204" pitchFamily="34" charset="0"/>
                <a:ea typeface="Source Sans Pro" panose="020B0503030403020204" pitchFamily="34" charset="0"/>
                <a:cs typeface="Calibri"/>
              </a:rPr>
              <a:t>to </a:t>
            </a:r>
            <a:r>
              <a:rPr dirty="0">
                <a:solidFill>
                  <a:schemeClr val="tx1"/>
                </a:solidFill>
                <a:latin typeface="Source Sans Pro" panose="020B0503030403020204" pitchFamily="34" charset="0"/>
                <a:ea typeface="Source Sans Pro" panose="020B0503030403020204" pitchFamily="34" charset="0"/>
                <a:cs typeface="Calibri"/>
              </a:rPr>
              <a:t>confirm</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identity</a:t>
            </a:r>
            <a:r>
              <a:rPr spc="-5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with</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biometrics.</a:t>
            </a:r>
            <a:r>
              <a:rPr lang="en-US" spc="320" dirty="0">
                <a:solidFill>
                  <a:schemeClr val="tx1"/>
                </a:solidFill>
                <a:latin typeface="Source Sans Pro" panose="020B0503030403020204" pitchFamily="34" charset="0"/>
                <a:ea typeface="Source Sans Pro" panose="020B0503030403020204" pitchFamily="34" charset="0"/>
                <a:cs typeface="Calibri"/>
              </a:rPr>
              <a:t> </a:t>
            </a:r>
            <a:r>
              <a:rPr spc="-20" dirty="0">
                <a:solidFill>
                  <a:schemeClr val="tx1"/>
                </a:solidFill>
                <a:latin typeface="Source Sans Pro" panose="020B0503030403020204" pitchFamily="34" charset="0"/>
                <a:ea typeface="Source Sans Pro" panose="020B0503030403020204" pitchFamily="34" charset="0"/>
                <a:cs typeface="Calibri"/>
              </a:rPr>
              <a:t>However, </a:t>
            </a:r>
            <a:r>
              <a:rPr dirty="0">
                <a:solidFill>
                  <a:schemeClr val="tx1"/>
                </a:solidFill>
                <a:latin typeface="Source Sans Pro" panose="020B0503030403020204" pitchFamily="34" charset="0"/>
                <a:ea typeface="Source Sans Pro" panose="020B0503030403020204" pitchFamily="34" charset="0"/>
                <a:cs typeface="Calibri"/>
              </a:rPr>
              <a:t>if</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you</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have</a:t>
            </a:r>
            <a:r>
              <a:rPr spc="-25" dirty="0">
                <a:solidFill>
                  <a:schemeClr val="tx1"/>
                </a:solidFill>
                <a:latin typeface="Source Sans Pro" panose="020B0503030403020204" pitchFamily="34" charset="0"/>
                <a:ea typeface="Source Sans Pro" panose="020B0503030403020204" pitchFamily="34" charset="0"/>
                <a:cs typeface="Calibri"/>
              </a:rPr>
              <a:t> </a:t>
            </a:r>
            <a:r>
              <a:rPr spc="-10" dirty="0">
                <a:solidFill>
                  <a:schemeClr val="tx1"/>
                </a:solidFill>
                <a:latin typeface="Source Sans Pro" panose="020B0503030403020204" pitchFamily="34" charset="0"/>
                <a:ea typeface="Source Sans Pro" panose="020B0503030403020204" pitchFamily="34" charset="0"/>
                <a:cs typeface="Calibri"/>
              </a:rPr>
              <a:t>FaceID </a:t>
            </a:r>
            <a:r>
              <a:rPr dirty="0">
                <a:solidFill>
                  <a:schemeClr val="tx1"/>
                </a:solidFill>
                <a:latin typeface="Source Sans Pro" panose="020B0503030403020204" pitchFamily="34" charset="0"/>
                <a:ea typeface="Source Sans Pro" panose="020B0503030403020204" pitchFamily="34" charset="0"/>
                <a:cs typeface="Calibri"/>
              </a:rPr>
              <a:t>enabled,</a:t>
            </a:r>
            <a:r>
              <a:rPr spc="-5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you</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can</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select</a:t>
            </a:r>
            <a:r>
              <a:rPr spc="-3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that</a:t>
            </a:r>
            <a:r>
              <a:rPr spc="-2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option</a:t>
            </a:r>
            <a:r>
              <a:rPr spc="-40"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for</a:t>
            </a:r>
            <a:r>
              <a:rPr spc="-5" dirty="0">
                <a:solidFill>
                  <a:schemeClr val="tx1"/>
                </a:solidFill>
                <a:latin typeface="Source Sans Pro" panose="020B0503030403020204" pitchFamily="34" charset="0"/>
                <a:ea typeface="Source Sans Pro" panose="020B0503030403020204" pitchFamily="34" charset="0"/>
                <a:cs typeface="Calibri"/>
              </a:rPr>
              <a:t> </a:t>
            </a:r>
            <a:r>
              <a:rPr dirty="0">
                <a:solidFill>
                  <a:schemeClr val="tx1"/>
                </a:solidFill>
                <a:latin typeface="Source Sans Pro" panose="020B0503030403020204" pitchFamily="34" charset="0"/>
                <a:ea typeface="Source Sans Pro" panose="020B0503030403020204" pitchFamily="34" charset="0"/>
                <a:cs typeface="Calibri"/>
              </a:rPr>
              <a:t>biometric</a:t>
            </a:r>
            <a:r>
              <a:rPr spc="-40" dirty="0">
                <a:solidFill>
                  <a:schemeClr val="tx1"/>
                </a:solidFill>
                <a:latin typeface="Source Sans Pro" panose="020B0503030403020204" pitchFamily="34" charset="0"/>
                <a:ea typeface="Source Sans Pro" panose="020B0503030403020204" pitchFamily="34" charset="0"/>
                <a:cs typeface="Calibri"/>
              </a:rPr>
              <a:t> </a:t>
            </a:r>
            <a:r>
              <a:rPr spc="-10" dirty="0">
                <a:solidFill>
                  <a:schemeClr val="tx1"/>
                </a:solidFill>
                <a:latin typeface="Source Sans Pro" panose="020B0503030403020204" pitchFamily="34" charset="0"/>
                <a:ea typeface="Source Sans Pro" panose="020B0503030403020204" pitchFamily="34" charset="0"/>
                <a:cs typeface="Calibri"/>
              </a:rPr>
              <a:t>confirmation.</a:t>
            </a:r>
            <a:endParaRPr dirty="0">
              <a:solidFill>
                <a:schemeClr val="tx1"/>
              </a:solidFill>
              <a:latin typeface="Source Sans Pro" panose="020B0503030403020204" pitchFamily="34" charset="0"/>
              <a:ea typeface="Source Sans Pro" panose="020B0503030403020204" pitchFamily="34" charset="0"/>
              <a:cs typeface="Calibri"/>
            </a:endParaRPr>
          </a:p>
          <a:p>
            <a:pPr marL="355600" marR="108585" indent="-342900">
              <a:lnSpc>
                <a:spcPct val="109000"/>
              </a:lnSpc>
              <a:spcAft>
                <a:spcPts val="1000"/>
              </a:spcAft>
              <a:buSzPct val="111111"/>
              <a:buAutoNum type="arabicPeriod" startAt="4"/>
              <a:tabLst>
                <a:tab pos="355600" algn="l"/>
              </a:tabLst>
            </a:pPr>
            <a:r>
              <a:rPr sz="1800" dirty="0">
                <a:solidFill>
                  <a:srgbClr val="2A2E36"/>
                </a:solidFill>
                <a:latin typeface="Source Sans Pro" panose="020B0503030403020204" pitchFamily="34" charset="0"/>
                <a:ea typeface="Source Sans Pro" panose="020B0503030403020204" pitchFamily="34" charset="0"/>
                <a:cs typeface="Calibri"/>
              </a:rPr>
              <a:t>Although</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IBM</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Verify</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is</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not</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“phone-based</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option”</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like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SMS</a:t>
            </a:r>
            <a:r>
              <a:rPr sz="1800" spc="-10" dirty="0">
                <a:solidFill>
                  <a:srgbClr val="2A2E36"/>
                </a:solidFill>
                <a:latin typeface="Source Sans Pro" panose="020B0503030403020204" pitchFamily="34" charset="0"/>
                <a:ea typeface="Source Sans Pro" panose="020B0503030403020204" pitchFamily="34" charset="0"/>
                <a:cs typeface="Calibri"/>
              </a:rPr>
              <a:t> </a:t>
            </a:r>
            <a:r>
              <a:rPr lang="en-US" spc="-20" dirty="0">
                <a:solidFill>
                  <a:srgbClr val="2A2E36"/>
                </a:solidFill>
                <a:latin typeface="Source Sans Pro" panose="020B0503030403020204" pitchFamily="34" charset="0"/>
                <a:ea typeface="Source Sans Pro" panose="020B0503030403020204" pitchFamily="34" charset="0"/>
                <a:cs typeface="Calibri"/>
              </a:rPr>
              <a:t>t</a:t>
            </a:r>
            <a:r>
              <a:rPr sz="1800" spc="-20" dirty="0">
                <a:solidFill>
                  <a:srgbClr val="2A2E36"/>
                </a:solidFill>
                <a:latin typeface="Source Sans Pro" panose="020B0503030403020204" pitchFamily="34" charset="0"/>
                <a:ea typeface="Source Sans Pro" panose="020B0503030403020204" pitchFamily="34" charset="0"/>
                <a:cs typeface="Calibri"/>
              </a:rPr>
              <a:t>ext </a:t>
            </a:r>
            <a:r>
              <a:rPr sz="1800" dirty="0">
                <a:solidFill>
                  <a:srgbClr val="2A2E36"/>
                </a:solidFill>
                <a:latin typeface="Source Sans Pro" panose="020B0503030403020204" pitchFamily="34" charset="0"/>
                <a:ea typeface="Source Sans Pro" panose="020B0503030403020204" pitchFamily="34" charset="0"/>
                <a:cs typeface="Calibri"/>
              </a:rPr>
              <a:t>and</a:t>
            </a:r>
            <a:r>
              <a:rPr sz="1800" spc="10" dirty="0">
                <a:solidFill>
                  <a:srgbClr val="2A2E36"/>
                </a:solidFill>
                <a:latin typeface="Source Sans Pro" panose="020B0503030403020204" pitchFamily="34" charset="0"/>
                <a:ea typeface="Source Sans Pro" panose="020B0503030403020204" pitchFamily="34" charset="0"/>
                <a:cs typeface="Calibri"/>
              </a:rPr>
              <a:t> </a:t>
            </a:r>
            <a:r>
              <a:rPr lang="en-US" spc="10" dirty="0">
                <a:solidFill>
                  <a:srgbClr val="2A2E36"/>
                </a:solidFill>
                <a:latin typeface="Source Sans Pro" panose="020B0503030403020204" pitchFamily="34" charset="0"/>
                <a:ea typeface="Source Sans Pro" panose="020B0503030403020204" pitchFamily="34" charset="0"/>
                <a:cs typeface="Calibri"/>
              </a:rPr>
              <a:t>p</a:t>
            </a:r>
            <a:r>
              <a:rPr sz="1800" dirty="0">
                <a:solidFill>
                  <a:srgbClr val="2A2E36"/>
                </a:solidFill>
                <a:latin typeface="Source Sans Pro" panose="020B0503030403020204" pitchFamily="34" charset="0"/>
                <a:ea typeface="Source Sans Pro" panose="020B0503030403020204" pitchFamily="34" charset="0"/>
                <a:cs typeface="Calibri"/>
              </a:rPr>
              <a:t>hone</a:t>
            </a:r>
            <a:r>
              <a:rPr sz="1800" spc="10" dirty="0">
                <a:solidFill>
                  <a:srgbClr val="2A2E36"/>
                </a:solidFill>
                <a:latin typeface="Source Sans Pro" panose="020B0503030403020204" pitchFamily="34" charset="0"/>
                <a:ea typeface="Source Sans Pro" panose="020B0503030403020204" pitchFamily="34" charset="0"/>
                <a:cs typeface="Calibri"/>
              </a:rPr>
              <a:t> </a:t>
            </a:r>
            <a:r>
              <a:rPr lang="en-US" spc="10" dirty="0">
                <a:solidFill>
                  <a:srgbClr val="2A2E36"/>
                </a:solidFill>
                <a:latin typeface="Source Sans Pro" panose="020B0503030403020204" pitchFamily="34" charset="0"/>
                <a:ea typeface="Source Sans Pro" panose="020B0503030403020204" pitchFamily="34" charset="0"/>
                <a:cs typeface="Calibri"/>
              </a:rPr>
              <a:t>c</a:t>
            </a:r>
            <a:r>
              <a:rPr sz="1800" dirty="0">
                <a:solidFill>
                  <a:srgbClr val="2A2E36"/>
                </a:solidFill>
                <a:latin typeface="Source Sans Pro" panose="020B0503030403020204" pitchFamily="34" charset="0"/>
                <a:ea typeface="Source Sans Pro" panose="020B0503030403020204" pitchFamily="34" charset="0"/>
                <a:cs typeface="Calibri"/>
              </a:rPr>
              <a:t>all,</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we</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still</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recommend</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choosing</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an</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email-</a:t>
            </a:r>
            <a:r>
              <a:rPr sz="1800" spc="-10" dirty="0">
                <a:solidFill>
                  <a:srgbClr val="2A2E36"/>
                </a:solidFill>
                <a:latin typeface="Source Sans Pro" panose="020B0503030403020204" pitchFamily="34" charset="0"/>
                <a:ea typeface="Source Sans Pro" panose="020B0503030403020204" pitchFamily="34" charset="0"/>
                <a:cs typeface="Calibri"/>
              </a:rPr>
              <a:t>based </a:t>
            </a:r>
            <a:r>
              <a:rPr sz="1800" dirty="0">
                <a:solidFill>
                  <a:srgbClr val="2A2E36"/>
                </a:solidFill>
                <a:latin typeface="Source Sans Pro" panose="020B0503030403020204" pitchFamily="34" charset="0"/>
                <a:ea typeface="Source Sans Pro" panose="020B0503030403020204" pitchFamily="34" charset="0"/>
                <a:cs typeface="Calibri"/>
              </a:rPr>
              <a:t>backup</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as</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your</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secondary</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2-Step</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Verification</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option.</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If</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do</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not </a:t>
            </a:r>
            <a:r>
              <a:rPr sz="1800" dirty="0">
                <a:solidFill>
                  <a:srgbClr val="2A2E36"/>
                </a:solidFill>
                <a:latin typeface="Source Sans Pro" panose="020B0503030403020204" pitchFamily="34" charset="0"/>
                <a:ea typeface="Source Sans Pro" panose="020B0503030403020204" pitchFamily="34" charset="0"/>
                <a:cs typeface="Calibri"/>
              </a:rPr>
              <a:t>have</a:t>
            </a:r>
            <a:r>
              <a:rPr sz="1800" spc="-4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access to</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your</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registered</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phone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number(s),</a:t>
            </a:r>
            <a:r>
              <a:rPr sz="1800" spc="-3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you</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will</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not</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be </a:t>
            </a:r>
            <a:r>
              <a:rPr sz="1800" dirty="0">
                <a:solidFill>
                  <a:srgbClr val="2A2E36"/>
                </a:solidFill>
                <a:latin typeface="Source Sans Pro" panose="020B0503030403020204" pitchFamily="34" charset="0"/>
                <a:ea typeface="Source Sans Pro" panose="020B0503030403020204" pitchFamily="34" charset="0"/>
                <a:cs typeface="Calibri"/>
              </a:rPr>
              <a:t>able</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to complete</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2-Step</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10" dirty="0">
                <a:solidFill>
                  <a:srgbClr val="2A2E36"/>
                </a:solidFill>
                <a:latin typeface="Source Sans Pro" panose="020B0503030403020204" pitchFamily="34" charset="0"/>
                <a:ea typeface="Source Sans Pro" panose="020B0503030403020204" pitchFamily="34" charset="0"/>
                <a:cs typeface="Calibri"/>
              </a:rPr>
              <a:t>Verification</a:t>
            </a:r>
            <a:r>
              <a:rPr sz="1800" spc="-3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with</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IBM</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Verify,</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SMS</a:t>
            </a:r>
            <a:r>
              <a:rPr sz="1800" spc="-15" dirty="0">
                <a:solidFill>
                  <a:srgbClr val="2A2E36"/>
                </a:solidFill>
                <a:latin typeface="Source Sans Pro" panose="020B0503030403020204" pitchFamily="34" charset="0"/>
                <a:ea typeface="Source Sans Pro" panose="020B0503030403020204" pitchFamily="34" charset="0"/>
                <a:cs typeface="Calibri"/>
              </a:rPr>
              <a:t> </a:t>
            </a:r>
            <a:r>
              <a:rPr lang="en-US" spc="-25" dirty="0">
                <a:solidFill>
                  <a:srgbClr val="2A2E36"/>
                </a:solidFill>
                <a:latin typeface="Source Sans Pro" panose="020B0503030403020204" pitchFamily="34" charset="0"/>
                <a:ea typeface="Source Sans Pro" panose="020B0503030403020204" pitchFamily="34" charset="0"/>
                <a:cs typeface="Calibri"/>
              </a:rPr>
              <a:t>t</a:t>
            </a:r>
            <a:r>
              <a:rPr sz="1800" spc="-25" dirty="0">
                <a:solidFill>
                  <a:srgbClr val="2A2E36"/>
                </a:solidFill>
                <a:latin typeface="Source Sans Pro" panose="020B0503030403020204" pitchFamily="34" charset="0"/>
                <a:ea typeface="Source Sans Pro" panose="020B0503030403020204" pitchFamily="34" charset="0"/>
                <a:cs typeface="Calibri"/>
              </a:rPr>
              <a:t>ext</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or </a:t>
            </a:r>
            <a:r>
              <a:rPr lang="en-US" spc="-25" dirty="0">
                <a:solidFill>
                  <a:srgbClr val="2A2E36"/>
                </a:solidFill>
                <a:latin typeface="Source Sans Pro" panose="020B0503030403020204" pitchFamily="34" charset="0"/>
                <a:ea typeface="Source Sans Pro" panose="020B0503030403020204" pitchFamily="34" charset="0"/>
                <a:cs typeface="Calibri"/>
              </a:rPr>
              <a:t>p</a:t>
            </a:r>
            <a:r>
              <a:rPr sz="1800" dirty="0">
                <a:solidFill>
                  <a:srgbClr val="2A2E36"/>
                </a:solidFill>
                <a:latin typeface="Source Sans Pro" panose="020B0503030403020204" pitchFamily="34" charset="0"/>
                <a:ea typeface="Source Sans Pro" panose="020B0503030403020204" pitchFamily="34" charset="0"/>
                <a:cs typeface="Calibri"/>
              </a:rPr>
              <a:t>hone</a:t>
            </a:r>
            <a:r>
              <a:rPr sz="1800" spc="-2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call,</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but</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will</a:t>
            </a:r>
            <a:r>
              <a:rPr sz="1800" spc="-1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be</a:t>
            </a:r>
            <a:r>
              <a:rPr sz="1800" spc="-5"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able</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to</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complete</a:t>
            </a:r>
            <a:r>
              <a:rPr sz="1800" spc="-10" dirty="0">
                <a:solidFill>
                  <a:srgbClr val="2A2E36"/>
                </a:solidFill>
                <a:latin typeface="Source Sans Pro" panose="020B0503030403020204" pitchFamily="34" charset="0"/>
                <a:ea typeface="Source Sans Pro" panose="020B0503030403020204" pitchFamily="34" charset="0"/>
                <a:cs typeface="Calibri"/>
              </a:rPr>
              <a:t> </a:t>
            </a:r>
            <a:r>
              <a:rPr sz="1800" dirty="0">
                <a:solidFill>
                  <a:srgbClr val="2A2E36"/>
                </a:solidFill>
                <a:latin typeface="Source Sans Pro" panose="020B0503030403020204" pitchFamily="34" charset="0"/>
                <a:ea typeface="Source Sans Pro" panose="020B0503030403020204" pitchFamily="34" charset="0"/>
                <a:cs typeface="Calibri"/>
              </a:rPr>
              <a:t>2-Step </a:t>
            </a:r>
            <a:r>
              <a:rPr sz="1800" spc="-10" dirty="0">
                <a:solidFill>
                  <a:srgbClr val="2A2E36"/>
                </a:solidFill>
                <a:latin typeface="Source Sans Pro" panose="020B0503030403020204" pitchFamily="34" charset="0"/>
                <a:ea typeface="Source Sans Pro" panose="020B0503030403020204" pitchFamily="34" charset="0"/>
                <a:cs typeface="Calibri"/>
              </a:rPr>
              <a:t>Verification</a:t>
            </a:r>
            <a:r>
              <a:rPr sz="1800" spc="-20" dirty="0">
                <a:solidFill>
                  <a:srgbClr val="2A2E36"/>
                </a:solidFill>
                <a:latin typeface="Source Sans Pro" panose="020B0503030403020204" pitchFamily="34" charset="0"/>
                <a:ea typeface="Source Sans Pro" panose="020B0503030403020204" pitchFamily="34" charset="0"/>
                <a:cs typeface="Calibri"/>
              </a:rPr>
              <a:t> </a:t>
            </a:r>
            <a:r>
              <a:rPr sz="1800" spc="-25" dirty="0">
                <a:solidFill>
                  <a:srgbClr val="2A2E36"/>
                </a:solidFill>
                <a:latin typeface="Source Sans Pro" panose="020B0503030403020204" pitchFamily="34" charset="0"/>
                <a:ea typeface="Source Sans Pro" panose="020B0503030403020204" pitchFamily="34" charset="0"/>
                <a:cs typeface="Calibri"/>
              </a:rPr>
              <a:t>via </a:t>
            </a:r>
            <a:r>
              <a:rPr sz="1800" spc="-10" dirty="0">
                <a:solidFill>
                  <a:srgbClr val="2A2E36"/>
                </a:solidFill>
                <a:latin typeface="Source Sans Pro" panose="020B0503030403020204" pitchFamily="34" charset="0"/>
                <a:ea typeface="Source Sans Pro" panose="020B0503030403020204" pitchFamily="34" charset="0"/>
                <a:cs typeface="Calibri"/>
              </a:rPr>
              <a:t>email.</a:t>
            </a:r>
            <a:endParaRPr sz="1800" dirty="0">
              <a:latin typeface="Source Sans Pro" panose="020B0503030403020204" pitchFamily="34" charset="0"/>
              <a:ea typeface="Source Sans Pro" panose="020B0503030403020204" pitchFamily="34" charset="0"/>
              <a:cs typeface="Calibri"/>
            </a:endParaRPr>
          </a:p>
        </p:txBody>
      </p:sp>
      <p:sp>
        <p:nvSpPr>
          <p:cNvPr id="4" name="object 4" descr="Page 37"/>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txBox="1">
            <a:spLocks noGrp="1"/>
          </p:cNvSpPr>
          <p:nvPr>
            <p:ph type="sldNum" sz="quarter" idx="7"/>
          </p:nvPr>
        </p:nvSpPr>
        <p:spPr>
          <a:xfrm>
            <a:off x="6742307" y="9479381"/>
            <a:ext cx="317500" cy="285976"/>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latin typeface="Source Sans Pro" panose="020B0503030403020204" pitchFamily="34" charset="0"/>
                <a:ea typeface="Source Sans Pro" panose="020B0503030403020204" pitchFamily="34" charset="0"/>
              </a:rPr>
              <a:t>37</a:t>
            </a:fld>
            <a:endParaRPr spc="-25"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06876" y="472958"/>
            <a:ext cx="6613633" cy="474489"/>
          </a:xfrm>
          <a:prstGeom prst="rect">
            <a:avLst/>
          </a:prstGeom>
        </p:spPr>
        <p:txBody>
          <a:bodyPr vert="horz" wrap="square" lIns="0" tIns="12700" rIns="0" bIns="0" rtlCol="0">
            <a:spAutoFit/>
          </a:bodyPr>
          <a:lstStyle/>
          <a:p>
            <a:pPr marL="12700">
              <a:lnSpc>
                <a:spcPct val="100000"/>
              </a:lnSpc>
              <a:spcBef>
                <a:spcPts val="100"/>
              </a:spcBef>
            </a:pPr>
            <a:r>
              <a:rPr dirty="0">
                <a:latin typeface="Source Sans Pro" panose="020B0503030403020204" pitchFamily="34" charset="0"/>
                <a:ea typeface="Source Sans Pro" panose="020B0503030403020204" pitchFamily="34" charset="0"/>
              </a:rPr>
              <a:t>OHID</a:t>
            </a:r>
            <a:r>
              <a:rPr spc="-105" dirty="0">
                <a:latin typeface="Source Sans Pro" panose="020B0503030403020204" pitchFamily="34" charset="0"/>
                <a:ea typeface="Source Sans Pro" panose="020B0503030403020204" pitchFamily="34" charset="0"/>
              </a:rPr>
              <a:t> </a:t>
            </a:r>
            <a:r>
              <a:rPr dirty="0">
                <a:latin typeface="Source Sans Pro" panose="020B0503030403020204" pitchFamily="34" charset="0"/>
                <a:ea typeface="Source Sans Pro" panose="020B0503030403020204" pitchFamily="34" charset="0"/>
              </a:rPr>
              <a:t>ACCOUNT</a:t>
            </a:r>
            <a:r>
              <a:rPr spc="-70" dirty="0">
                <a:latin typeface="Source Sans Pro" panose="020B0503030403020204" pitchFamily="34" charset="0"/>
                <a:ea typeface="Source Sans Pro" panose="020B0503030403020204" pitchFamily="34" charset="0"/>
              </a:rPr>
              <a:t> </a:t>
            </a:r>
            <a:r>
              <a:rPr spc="-20" dirty="0">
                <a:latin typeface="Source Sans Pro" panose="020B0503030403020204" pitchFamily="34" charset="0"/>
                <a:ea typeface="Source Sans Pro" panose="020B0503030403020204" pitchFamily="34" charset="0"/>
              </a:rPr>
              <a:t>CREATION</a:t>
            </a:r>
            <a:r>
              <a:rPr lang="en-US" spc="-20" dirty="0">
                <a:latin typeface="Source Sans Pro" panose="020B0503030403020204" pitchFamily="34" charset="0"/>
                <a:ea typeface="Source Sans Pro" panose="020B0503030403020204" pitchFamily="34" charset="0"/>
              </a:rPr>
              <a:t> (1 of 5)</a:t>
            </a:r>
            <a:endParaRPr spc="-20" dirty="0">
              <a:latin typeface="Source Sans Pro" panose="020B0503030403020204" pitchFamily="34" charset="0"/>
              <a:ea typeface="Source Sans Pro" panose="020B0503030403020204" pitchFamily="34" charset="0"/>
            </a:endParaRPr>
          </a:p>
        </p:txBody>
      </p:sp>
      <p:sp>
        <p:nvSpPr>
          <p:cNvPr id="30" name="object 10" descr="Step 1">
            <a:extLst>
              <a:ext uri="{FF2B5EF4-FFF2-40B4-BE49-F238E27FC236}">
                <a16:creationId xmlns:a16="http://schemas.microsoft.com/office/drawing/2014/main" id="{00DA0B65-CA02-86D2-E4A0-1CF16039B601}"/>
              </a:ext>
              <a:ext uri="{C183D7F6-B498-43B3-948B-1728B52AA6E4}">
                <adec:decorative xmlns:adec="http://schemas.microsoft.com/office/drawing/2017/decorative" val="0"/>
              </a:ext>
            </a:extLst>
          </p:cNvPr>
          <p:cNvSpPr/>
          <p:nvPr/>
        </p:nvSpPr>
        <p:spPr>
          <a:xfrm>
            <a:off x="304800" y="1828800"/>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txBox="1"/>
          <p:nvPr/>
        </p:nvSpPr>
        <p:spPr>
          <a:xfrm>
            <a:off x="990600" y="1752600"/>
            <a:ext cx="5715000" cy="948978"/>
          </a:xfrm>
          <a:prstGeom prst="rect">
            <a:avLst/>
          </a:prstGeom>
        </p:spPr>
        <p:txBody>
          <a:bodyPr vert="horz" wrap="square" lIns="0" tIns="12700" rIns="0" bIns="0" rtlCol="0">
            <a:spAutoFit/>
          </a:bodyPr>
          <a:lstStyle/>
          <a:p>
            <a:pPr marL="12700" marR="5080" indent="-635">
              <a:lnSpc>
                <a:spcPct val="100000"/>
              </a:lnSpc>
              <a:spcBef>
                <a:spcPts val="100"/>
              </a:spcBef>
            </a:pPr>
            <a:r>
              <a:rPr sz="2000" dirty="0">
                <a:solidFill>
                  <a:srgbClr val="2A2E36"/>
                </a:solidFill>
                <a:latin typeface="Source Sans Pro" panose="020B0503030403020204" pitchFamily="34" charset="0"/>
                <a:ea typeface="Source Sans Pro" panose="020B0503030403020204" pitchFamily="34" charset="0"/>
                <a:cs typeface="Calibri"/>
              </a:rPr>
              <a:t>Begin</a:t>
            </a:r>
            <a:r>
              <a:rPr sz="2000" spc="-6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at</a:t>
            </a:r>
            <a:r>
              <a:rPr sz="2000" spc="-1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the</a:t>
            </a:r>
            <a:r>
              <a:rPr sz="2000" spc="-30" dirty="0">
                <a:solidFill>
                  <a:srgbClr val="2A2E36"/>
                </a:solidFill>
                <a:latin typeface="Source Sans Pro" panose="020B0503030403020204" pitchFamily="34" charset="0"/>
                <a:ea typeface="Source Sans Pro" panose="020B0503030403020204" pitchFamily="34" charset="0"/>
                <a:cs typeface="Calibri"/>
              </a:rPr>
              <a:t> </a:t>
            </a:r>
            <a:r>
              <a:rPr sz="2000" spc="-10" dirty="0">
                <a:solidFill>
                  <a:srgbClr val="2A2E36"/>
                </a:solidFill>
                <a:latin typeface="Source Sans Pro" panose="020B0503030403020204" pitchFamily="34" charset="0"/>
                <a:ea typeface="Source Sans Pro" panose="020B0503030403020204" pitchFamily="34" charset="0"/>
                <a:cs typeface="Calibri"/>
              </a:rPr>
              <a:t>OHID</a:t>
            </a:r>
            <a:r>
              <a:rPr sz="2000" spc="-105"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login</a:t>
            </a:r>
            <a:r>
              <a:rPr sz="2000" spc="-30" dirty="0">
                <a:solidFill>
                  <a:srgbClr val="2A2E36"/>
                </a:solidFill>
                <a:latin typeface="Source Sans Pro" panose="020B0503030403020204" pitchFamily="34" charset="0"/>
                <a:ea typeface="Source Sans Pro" panose="020B0503030403020204" pitchFamily="34" charset="0"/>
                <a:cs typeface="Calibri"/>
              </a:rPr>
              <a:t> </a:t>
            </a:r>
            <a:r>
              <a:rPr sz="2000" dirty="0">
                <a:solidFill>
                  <a:srgbClr val="2A2E36"/>
                </a:solidFill>
                <a:latin typeface="Source Sans Pro" panose="020B0503030403020204" pitchFamily="34" charset="0"/>
                <a:ea typeface="Source Sans Pro" panose="020B0503030403020204" pitchFamily="34" charset="0"/>
                <a:cs typeface="Calibri"/>
              </a:rPr>
              <a:t>page</a:t>
            </a:r>
            <a:r>
              <a:rPr lang="en-US" sz="2000" spc="-45" dirty="0">
                <a:solidFill>
                  <a:srgbClr val="2A2E36"/>
                </a:solidFill>
                <a:latin typeface="Source Sans Pro" panose="020B0503030403020204" pitchFamily="34" charset="0"/>
                <a:ea typeface="Source Sans Pro" panose="020B0503030403020204" pitchFamily="34" charset="0"/>
                <a:cs typeface="Calibri"/>
              </a:rPr>
              <a:t> </a:t>
            </a:r>
            <a:r>
              <a:rPr sz="2000" u="sng" spc="-10" dirty="0">
                <a:solidFill>
                  <a:srgbClr val="1195D2"/>
                </a:solidFill>
                <a:uFill>
                  <a:solidFill>
                    <a:srgbClr val="1195D2"/>
                  </a:solidFill>
                </a:uFill>
                <a:latin typeface="Source Sans Pro" panose="020B0503030403020204" pitchFamily="34" charset="0"/>
                <a:ea typeface="Source Sans Pro" panose="020B0503030403020204" pitchFamily="34" charset="0"/>
                <a:cs typeface="Calibri"/>
                <a:hlinkClick r:id="rId2"/>
              </a:rPr>
              <a:t>https://ohid.ohio.gov/</a:t>
            </a:r>
            <a:r>
              <a:rPr sz="2000" u="none" spc="-50" dirty="0">
                <a:solidFill>
                  <a:srgbClr val="2A2E36"/>
                </a:solidFill>
                <a:latin typeface="Source Sans Pro" panose="020B0503030403020204" pitchFamily="34" charset="0"/>
                <a:ea typeface="Source Sans Pro" panose="020B0503030403020204" pitchFamily="34" charset="0"/>
                <a:cs typeface="Calibri"/>
              </a:rPr>
              <a:t>. </a:t>
            </a:r>
            <a:endParaRPr lang="en-US" sz="2000" u="none" spc="-50" dirty="0">
              <a:solidFill>
                <a:srgbClr val="2A2E36"/>
              </a:solidFill>
              <a:latin typeface="Source Sans Pro" panose="020B0503030403020204" pitchFamily="34" charset="0"/>
              <a:ea typeface="Source Sans Pro" panose="020B0503030403020204" pitchFamily="34" charset="0"/>
              <a:cs typeface="Calibri"/>
            </a:endParaRPr>
          </a:p>
          <a:p>
            <a:pPr marL="12700" marR="5080" indent="-635">
              <a:lnSpc>
                <a:spcPct val="100000"/>
              </a:lnSpc>
              <a:spcBef>
                <a:spcPts val="100"/>
              </a:spcBef>
            </a:pPr>
            <a:r>
              <a:rPr sz="2000" u="none" spc="-30" dirty="0">
                <a:solidFill>
                  <a:srgbClr val="2A2E36"/>
                </a:solidFill>
                <a:latin typeface="Source Sans Pro" panose="020B0503030403020204" pitchFamily="34" charset="0"/>
                <a:ea typeface="Source Sans Pro" panose="020B0503030403020204" pitchFamily="34" charset="0"/>
                <a:cs typeface="Calibri"/>
              </a:rPr>
              <a:t>From</a:t>
            </a:r>
            <a:r>
              <a:rPr sz="2000" u="none" spc="-110" dirty="0">
                <a:solidFill>
                  <a:srgbClr val="2A2E36"/>
                </a:solidFill>
                <a:latin typeface="Source Sans Pro" panose="020B0503030403020204" pitchFamily="34" charset="0"/>
                <a:ea typeface="Source Sans Pro" panose="020B0503030403020204" pitchFamily="34" charset="0"/>
                <a:cs typeface="Calibri"/>
              </a:rPr>
              <a:t> </a:t>
            </a:r>
            <a:r>
              <a:rPr sz="2000" u="none" spc="-10" dirty="0">
                <a:solidFill>
                  <a:srgbClr val="2A2E36"/>
                </a:solidFill>
                <a:latin typeface="Source Sans Pro" panose="020B0503030403020204" pitchFamily="34" charset="0"/>
                <a:ea typeface="Source Sans Pro" panose="020B0503030403020204" pitchFamily="34" charset="0"/>
                <a:cs typeface="Calibri"/>
              </a:rPr>
              <a:t>the</a:t>
            </a:r>
            <a:r>
              <a:rPr sz="2000" u="none" spc="-125" dirty="0">
                <a:solidFill>
                  <a:srgbClr val="2A2E36"/>
                </a:solidFill>
                <a:latin typeface="Source Sans Pro" panose="020B0503030403020204" pitchFamily="34" charset="0"/>
                <a:ea typeface="Source Sans Pro" panose="020B0503030403020204" pitchFamily="34" charset="0"/>
                <a:cs typeface="Calibri"/>
              </a:rPr>
              <a:t> </a:t>
            </a:r>
            <a:r>
              <a:rPr sz="2000" u="none" dirty="0">
                <a:solidFill>
                  <a:srgbClr val="2A2E36"/>
                </a:solidFill>
                <a:latin typeface="Source Sans Pro" panose="020B0503030403020204" pitchFamily="34" charset="0"/>
                <a:ea typeface="Source Sans Pro" panose="020B0503030403020204" pitchFamily="34" charset="0"/>
                <a:cs typeface="Calibri"/>
              </a:rPr>
              <a:t>login</a:t>
            </a:r>
            <a:r>
              <a:rPr sz="2000" u="none" spc="-20" dirty="0">
                <a:solidFill>
                  <a:srgbClr val="2A2E36"/>
                </a:solidFill>
                <a:latin typeface="Source Sans Pro" panose="020B0503030403020204" pitchFamily="34" charset="0"/>
                <a:ea typeface="Source Sans Pro" panose="020B0503030403020204" pitchFamily="34" charset="0"/>
                <a:cs typeface="Calibri"/>
              </a:rPr>
              <a:t> </a:t>
            </a:r>
            <a:r>
              <a:rPr sz="2000" u="none" dirty="0">
                <a:solidFill>
                  <a:srgbClr val="2A2E36"/>
                </a:solidFill>
                <a:latin typeface="Source Sans Pro" panose="020B0503030403020204" pitchFamily="34" charset="0"/>
                <a:ea typeface="Source Sans Pro" panose="020B0503030403020204" pitchFamily="34" charset="0"/>
                <a:cs typeface="Calibri"/>
              </a:rPr>
              <a:t>page,</a:t>
            </a:r>
            <a:r>
              <a:rPr sz="2000" u="none" spc="-45" dirty="0">
                <a:solidFill>
                  <a:srgbClr val="2A2E36"/>
                </a:solidFill>
                <a:latin typeface="Source Sans Pro" panose="020B0503030403020204" pitchFamily="34" charset="0"/>
                <a:ea typeface="Source Sans Pro" panose="020B0503030403020204" pitchFamily="34" charset="0"/>
                <a:cs typeface="Calibri"/>
              </a:rPr>
              <a:t> </a:t>
            </a:r>
            <a:r>
              <a:rPr sz="2000" u="none" dirty="0">
                <a:solidFill>
                  <a:srgbClr val="2A2E36"/>
                </a:solidFill>
                <a:latin typeface="Source Sans Pro" panose="020B0503030403020204" pitchFamily="34" charset="0"/>
                <a:ea typeface="Source Sans Pro" panose="020B0503030403020204" pitchFamily="34" charset="0"/>
                <a:cs typeface="Calibri"/>
              </a:rPr>
              <a:t>press</a:t>
            </a:r>
            <a:r>
              <a:rPr sz="2000" u="none" spc="-70" dirty="0">
                <a:solidFill>
                  <a:srgbClr val="2A2E36"/>
                </a:solidFill>
                <a:latin typeface="Source Sans Pro" panose="020B0503030403020204" pitchFamily="34" charset="0"/>
                <a:ea typeface="Source Sans Pro" panose="020B0503030403020204" pitchFamily="34" charset="0"/>
                <a:cs typeface="Calibri"/>
              </a:rPr>
              <a:t> </a:t>
            </a:r>
            <a:r>
              <a:rPr sz="2000" u="none" spc="-10" dirty="0">
                <a:solidFill>
                  <a:srgbClr val="2A2E36"/>
                </a:solidFill>
                <a:latin typeface="Source Sans Pro" panose="020B0503030403020204" pitchFamily="34" charset="0"/>
                <a:ea typeface="Source Sans Pro" panose="020B0503030403020204" pitchFamily="34" charset="0"/>
                <a:cs typeface="Calibri"/>
              </a:rPr>
              <a:t>the</a:t>
            </a:r>
            <a:r>
              <a:rPr sz="2000" u="none" spc="-120" dirty="0">
                <a:solidFill>
                  <a:srgbClr val="2A2E36"/>
                </a:solidFill>
                <a:latin typeface="Source Sans Pro" panose="020B0503030403020204" pitchFamily="34" charset="0"/>
                <a:ea typeface="Source Sans Pro" panose="020B0503030403020204" pitchFamily="34" charset="0"/>
                <a:cs typeface="Calibri"/>
              </a:rPr>
              <a:t> </a:t>
            </a:r>
            <a:r>
              <a:rPr sz="2000" u="none" spc="-25" dirty="0">
                <a:solidFill>
                  <a:srgbClr val="2A2E36"/>
                </a:solidFill>
                <a:latin typeface="Source Sans Pro" panose="020B0503030403020204" pitchFamily="34" charset="0"/>
                <a:ea typeface="Source Sans Pro" panose="020B0503030403020204" pitchFamily="34" charset="0"/>
                <a:cs typeface="Calibri"/>
              </a:rPr>
              <a:t>“Create</a:t>
            </a:r>
            <a:r>
              <a:rPr sz="2000" u="none" spc="-110" dirty="0">
                <a:solidFill>
                  <a:srgbClr val="2A2E36"/>
                </a:solidFill>
                <a:latin typeface="Source Sans Pro" panose="020B0503030403020204" pitchFamily="34" charset="0"/>
                <a:ea typeface="Source Sans Pro" panose="020B0503030403020204" pitchFamily="34" charset="0"/>
                <a:cs typeface="Calibri"/>
              </a:rPr>
              <a:t> </a:t>
            </a:r>
            <a:r>
              <a:rPr sz="2000" u="none" spc="-25" dirty="0">
                <a:solidFill>
                  <a:srgbClr val="2A2E36"/>
                </a:solidFill>
                <a:latin typeface="Source Sans Pro" panose="020B0503030403020204" pitchFamily="34" charset="0"/>
                <a:ea typeface="Source Sans Pro" panose="020B0503030403020204" pitchFamily="34" charset="0"/>
                <a:cs typeface="Calibri"/>
              </a:rPr>
              <a:t>Account”</a:t>
            </a:r>
            <a:r>
              <a:rPr sz="2000" u="none" spc="-95" dirty="0">
                <a:solidFill>
                  <a:srgbClr val="2A2E36"/>
                </a:solidFill>
                <a:latin typeface="Source Sans Pro" panose="020B0503030403020204" pitchFamily="34" charset="0"/>
                <a:ea typeface="Source Sans Pro" panose="020B0503030403020204" pitchFamily="34" charset="0"/>
                <a:cs typeface="Calibri"/>
              </a:rPr>
              <a:t> </a:t>
            </a:r>
            <a:r>
              <a:rPr sz="2000" u="none" spc="-10" dirty="0">
                <a:solidFill>
                  <a:srgbClr val="2A2E36"/>
                </a:solidFill>
                <a:latin typeface="Source Sans Pro" panose="020B0503030403020204" pitchFamily="34" charset="0"/>
                <a:ea typeface="Source Sans Pro" panose="020B0503030403020204" pitchFamily="34" charset="0"/>
                <a:cs typeface="Calibri"/>
              </a:rPr>
              <a:t>button.</a:t>
            </a:r>
            <a:endParaRPr sz="2000" dirty="0">
              <a:latin typeface="Source Sans Pro" panose="020B0503030403020204" pitchFamily="34" charset="0"/>
              <a:ea typeface="Source Sans Pro" panose="020B0503030403020204" pitchFamily="34" charset="0"/>
              <a:cs typeface="Calibri"/>
            </a:endParaRPr>
          </a:p>
        </p:txBody>
      </p:sp>
      <p:grpSp>
        <p:nvGrpSpPr>
          <p:cNvPr id="9" name="object 9">
            <a:extLst>
              <a:ext uri="{C183D7F6-B498-43B3-948B-1728B52AA6E4}">
                <adec:decorative xmlns:adec="http://schemas.microsoft.com/office/drawing/2017/decorative" val="1"/>
              </a:ext>
            </a:extLst>
          </p:cNvPr>
          <p:cNvGrpSpPr/>
          <p:nvPr/>
        </p:nvGrpSpPr>
        <p:grpSpPr>
          <a:xfrm>
            <a:off x="268414" y="3084766"/>
            <a:ext cx="370205" cy="370205"/>
            <a:chOff x="268414" y="3084766"/>
            <a:chExt cx="370205" cy="370205"/>
          </a:xfrm>
        </p:grpSpPr>
        <p:sp>
          <p:nvSpPr>
            <p:cNvPr id="10" name="object 10" descr="Step 2"/>
            <p:cNvSpPr/>
            <p:nvPr/>
          </p:nvSpPr>
          <p:spPr>
            <a:xfrm>
              <a:off x="282702" y="3099054"/>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1" name="object 11"/>
            <p:cNvSpPr/>
            <p:nvPr/>
          </p:nvSpPr>
          <p:spPr>
            <a:xfrm>
              <a:off x="282702" y="3099054"/>
              <a:ext cx="341630" cy="341630"/>
            </a:xfrm>
            <a:custGeom>
              <a:avLst/>
              <a:gdLst/>
              <a:ahLst/>
              <a:cxnLst/>
              <a:rect l="l" t="t" r="r" b="b"/>
              <a:pathLst>
                <a:path w="341630" h="341629">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2" name="object 12" descr="Step 2">
            <a:extLst>
              <a:ext uri="{C183D7F6-B498-43B3-948B-1728B52AA6E4}">
                <adec:decorative xmlns:adec="http://schemas.microsoft.com/office/drawing/2017/decorative" val="0"/>
              </a:ext>
            </a:extLst>
          </p:cNvPr>
          <p:cNvSpPr txBox="1"/>
          <p:nvPr/>
        </p:nvSpPr>
        <p:spPr>
          <a:xfrm>
            <a:off x="375314" y="3087251"/>
            <a:ext cx="158086" cy="320601"/>
          </a:xfrm>
          <a:prstGeom prst="rect">
            <a:avLst/>
          </a:prstGeom>
        </p:spPr>
        <p:txBody>
          <a:bodyPr vert="horz" wrap="square" lIns="0" tIns="12700" rIns="0" bIns="0" rtlCol="0">
            <a:spAutoFit/>
          </a:bodyPr>
          <a:lstStyle/>
          <a:p>
            <a:pPr marL="12700">
              <a:lnSpc>
                <a:spcPct val="100000"/>
              </a:lnSpc>
              <a:spcBef>
                <a:spcPts val="100"/>
              </a:spcBef>
            </a:pPr>
            <a:r>
              <a:rPr lang="en-US" sz="2000" b="1" spc="-50" dirty="0">
                <a:solidFill>
                  <a:srgbClr val="FFFFFF"/>
                </a:solidFill>
                <a:latin typeface="Source Sans Pro" panose="020B0503030403020204" pitchFamily="34" charset="0"/>
                <a:ea typeface="Source Sans Pro" panose="020B0503030403020204" pitchFamily="34" charset="0"/>
                <a:cs typeface="Calibri"/>
              </a:rPr>
              <a:t>2</a:t>
            </a:r>
            <a:endParaRPr sz="2000" dirty="0">
              <a:latin typeface="Source Sans Pro" panose="020B0503030403020204" pitchFamily="34" charset="0"/>
              <a:ea typeface="Source Sans Pro" panose="020B0503030403020204" pitchFamily="34" charset="0"/>
              <a:cs typeface="Calibri"/>
            </a:endParaRPr>
          </a:p>
        </p:txBody>
      </p:sp>
      <p:sp>
        <p:nvSpPr>
          <p:cNvPr id="13" name="object 13"/>
          <p:cNvSpPr txBox="1"/>
          <p:nvPr/>
        </p:nvSpPr>
        <p:spPr>
          <a:xfrm>
            <a:off x="959919" y="3102775"/>
            <a:ext cx="5307330" cy="63627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Source Sans Pro" panose="020B0503030403020204" pitchFamily="34" charset="0"/>
                <a:ea typeface="Source Sans Pro" panose="020B0503030403020204" pitchFamily="34" charset="0"/>
                <a:cs typeface="Calibri"/>
              </a:rPr>
              <a:t>Select</a:t>
            </a:r>
            <a:r>
              <a:rPr sz="2000" spc="-2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“Create</a:t>
            </a:r>
            <a:r>
              <a:rPr sz="2000" spc="-3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Account”</a:t>
            </a:r>
            <a:r>
              <a:rPr sz="2000" spc="-5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to</a:t>
            </a:r>
            <a:r>
              <a:rPr sz="2000" spc="-35"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begin</a:t>
            </a:r>
            <a:r>
              <a:rPr sz="2000" spc="-35"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the</a:t>
            </a:r>
            <a:r>
              <a:rPr sz="2000" spc="-4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OHID</a:t>
            </a:r>
            <a:r>
              <a:rPr sz="2000" spc="-50" dirty="0">
                <a:latin typeface="Source Sans Pro" panose="020B0503030403020204" pitchFamily="34" charset="0"/>
                <a:ea typeface="Source Sans Pro" panose="020B0503030403020204" pitchFamily="34" charset="0"/>
                <a:cs typeface="Calibri"/>
              </a:rPr>
              <a:t> </a:t>
            </a:r>
            <a:r>
              <a:rPr sz="2000" spc="-10" dirty="0">
                <a:latin typeface="Source Sans Pro" panose="020B0503030403020204" pitchFamily="34" charset="0"/>
                <a:ea typeface="Source Sans Pro" panose="020B0503030403020204" pitchFamily="34" charset="0"/>
                <a:cs typeface="Calibri"/>
              </a:rPr>
              <a:t>account </a:t>
            </a:r>
            <a:r>
              <a:rPr sz="2000" dirty="0">
                <a:latin typeface="Source Sans Pro" panose="020B0503030403020204" pitchFamily="34" charset="0"/>
                <a:ea typeface="Source Sans Pro" panose="020B0503030403020204" pitchFamily="34" charset="0"/>
                <a:cs typeface="Calibri"/>
              </a:rPr>
              <a:t>creation</a:t>
            </a:r>
            <a:r>
              <a:rPr sz="2000" spc="-65" dirty="0">
                <a:latin typeface="Source Sans Pro" panose="020B0503030403020204" pitchFamily="34" charset="0"/>
                <a:ea typeface="Source Sans Pro" panose="020B0503030403020204" pitchFamily="34" charset="0"/>
                <a:cs typeface="Calibri"/>
              </a:rPr>
              <a:t> </a:t>
            </a:r>
            <a:r>
              <a:rPr sz="2000" spc="-10" dirty="0">
                <a:latin typeface="Source Sans Pro" panose="020B0503030403020204" pitchFamily="34" charset="0"/>
                <a:ea typeface="Source Sans Pro" panose="020B0503030403020204" pitchFamily="34" charset="0"/>
                <a:cs typeface="Calibri"/>
              </a:rPr>
              <a:t>process</a:t>
            </a:r>
            <a:r>
              <a:rPr lang="en-US" sz="2000" spc="-10" dirty="0">
                <a:latin typeface="Source Sans Pro" panose="020B0503030403020204" pitchFamily="34" charset="0"/>
                <a:ea typeface="Source Sans Pro" panose="020B0503030403020204" pitchFamily="34" charset="0"/>
                <a:cs typeface="Calibri"/>
              </a:rPr>
              <a:t>.</a:t>
            </a:r>
            <a:endParaRPr sz="2000" dirty="0">
              <a:latin typeface="Source Sans Pro" panose="020B0503030403020204" pitchFamily="34" charset="0"/>
              <a:ea typeface="Source Sans Pro" panose="020B0503030403020204" pitchFamily="34" charset="0"/>
              <a:cs typeface="Calibri"/>
            </a:endParaRPr>
          </a:p>
        </p:txBody>
      </p:sp>
      <p:grpSp>
        <p:nvGrpSpPr>
          <p:cNvPr id="15" name="object 15" descr="Step 3">
            <a:extLst>
              <a:ext uri="{C183D7F6-B498-43B3-948B-1728B52AA6E4}">
                <adec:decorative xmlns:adec="http://schemas.microsoft.com/office/drawing/2017/decorative" val="0"/>
              </a:ext>
            </a:extLst>
          </p:cNvPr>
          <p:cNvGrpSpPr/>
          <p:nvPr/>
        </p:nvGrpSpPr>
        <p:grpSpPr>
          <a:xfrm>
            <a:off x="228600" y="4038600"/>
            <a:ext cx="370205" cy="370205"/>
            <a:chOff x="291274" y="4064698"/>
            <a:chExt cx="370205" cy="370205"/>
          </a:xfrm>
        </p:grpSpPr>
        <p:sp>
          <p:nvSpPr>
            <p:cNvPr id="16" name="object 16"/>
            <p:cNvSpPr/>
            <p:nvPr/>
          </p:nvSpPr>
          <p:spPr>
            <a:xfrm>
              <a:off x="305561" y="4078985"/>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p:nvPr/>
          </p:nvSpPr>
          <p:spPr>
            <a:xfrm>
              <a:off x="305561" y="4078985"/>
              <a:ext cx="341630" cy="341630"/>
            </a:xfrm>
            <a:custGeom>
              <a:avLst/>
              <a:gdLst/>
              <a:ahLst/>
              <a:cxnLst/>
              <a:rect l="l" t="t" r="r" b="b"/>
              <a:pathLst>
                <a:path w="341630"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4" name="object 14"/>
          <p:cNvSpPr txBox="1"/>
          <p:nvPr/>
        </p:nvSpPr>
        <p:spPr>
          <a:xfrm>
            <a:off x="959919" y="4029439"/>
            <a:ext cx="5516880" cy="636270"/>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Source Sans Pro" panose="020B0503030403020204" pitchFamily="34" charset="0"/>
                <a:ea typeface="Source Sans Pro" panose="020B0503030403020204" pitchFamily="34" charset="0"/>
                <a:cs typeface="Calibri"/>
              </a:rPr>
              <a:t>Enter</a:t>
            </a:r>
            <a:r>
              <a:rPr sz="2000" spc="-5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an</a:t>
            </a:r>
            <a:r>
              <a:rPr sz="2000" spc="-45"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active</a:t>
            </a:r>
            <a:r>
              <a:rPr sz="2000" spc="-3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email</a:t>
            </a:r>
            <a:r>
              <a:rPr sz="2000" spc="-2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address</a:t>
            </a:r>
            <a:r>
              <a:rPr sz="2000" spc="-4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to</a:t>
            </a:r>
            <a:r>
              <a:rPr sz="2000" spc="-45"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continue</a:t>
            </a:r>
            <a:r>
              <a:rPr sz="2000" spc="-50" dirty="0">
                <a:latin typeface="Source Sans Pro" panose="020B0503030403020204" pitchFamily="34" charset="0"/>
                <a:ea typeface="Source Sans Pro" panose="020B0503030403020204" pitchFamily="34" charset="0"/>
                <a:cs typeface="Calibri"/>
              </a:rPr>
              <a:t> </a:t>
            </a:r>
            <a:r>
              <a:rPr sz="2000" dirty="0">
                <a:latin typeface="Source Sans Pro" panose="020B0503030403020204" pitchFamily="34" charset="0"/>
                <a:ea typeface="Source Sans Pro" panose="020B0503030403020204" pitchFamily="34" charset="0"/>
                <a:cs typeface="Calibri"/>
              </a:rPr>
              <a:t>creating</a:t>
            </a:r>
            <a:r>
              <a:rPr sz="2000" spc="-45" dirty="0">
                <a:latin typeface="Source Sans Pro" panose="020B0503030403020204" pitchFamily="34" charset="0"/>
                <a:ea typeface="Source Sans Pro" panose="020B0503030403020204" pitchFamily="34" charset="0"/>
                <a:cs typeface="Calibri"/>
              </a:rPr>
              <a:t> </a:t>
            </a:r>
            <a:r>
              <a:rPr sz="2000" spc="-25" dirty="0">
                <a:latin typeface="Source Sans Pro" panose="020B0503030403020204" pitchFamily="34" charset="0"/>
                <a:ea typeface="Source Sans Pro" panose="020B0503030403020204" pitchFamily="34" charset="0"/>
                <a:cs typeface="Calibri"/>
              </a:rPr>
              <a:t>an </a:t>
            </a:r>
            <a:r>
              <a:rPr sz="2000" spc="-10" dirty="0">
                <a:latin typeface="Source Sans Pro" panose="020B0503030403020204" pitchFamily="34" charset="0"/>
                <a:ea typeface="Source Sans Pro" panose="020B0503030403020204" pitchFamily="34" charset="0"/>
                <a:cs typeface="Calibri"/>
              </a:rPr>
              <a:t>account.</a:t>
            </a:r>
            <a:endParaRPr sz="2000" dirty="0">
              <a:latin typeface="Source Sans Pro" panose="020B0503030403020204" pitchFamily="34" charset="0"/>
              <a:ea typeface="Source Sans Pro" panose="020B0503030403020204" pitchFamily="34" charset="0"/>
              <a:cs typeface="Calibri"/>
            </a:endParaRPr>
          </a:p>
        </p:txBody>
      </p:sp>
      <p:grpSp>
        <p:nvGrpSpPr>
          <p:cNvPr id="2" name="object 2" descr="Image of OHID login page"/>
          <p:cNvGrpSpPr/>
          <p:nvPr/>
        </p:nvGrpSpPr>
        <p:grpSpPr>
          <a:xfrm>
            <a:off x="86868" y="4934711"/>
            <a:ext cx="3069590" cy="3535679"/>
            <a:chOff x="86868" y="4934711"/>
            <a:chExt cx="3069590" cy="3535679"/>
          </a:xfrm>
        </p:grpSpPr>
        <p:pic>
          <p:nvPicPr>
            <p:cNvPr id="3" name="object 3"/>
            <p:cNvPicPr/>
            <p:nvPr/>
          </p:nvPicPr>
          <p:blipFill>
            <a:blip r:embed="rId3" cstate="print"/>
            <a:stretch>
              <a:fillRect/>
            </a:stretch>
          </p:blipFill>
          <p:spPr>
            <a:xfrm>
              <a:off x="86868" y="4934711"/>
              <a:ext cx="3069335" cy="3535679"/>
            </a:xfrm>
            <a:prstGeom prst="rect">
              <a:avLst/>
            </a:prstGeom>
          </p:spPr>
        </p:pic>
        <p:pic>
          <p:nvPicPr>
            <p:cNvPr id="4" name="object 4" descr="Image of OHID login page showing where to enter the user name and the password.&#10;&#10;The number 2 is inserted to call out the &quot;Create an Account&quot; feature on the login page. "/>
            <p:cNvPicPr/>
            <p:nvPr/>
          </p:nvPicPr>
          <p:blipFill>
            <a:blip r:embed="rId4" cstate="print"/>
            <a:stretch>
              <a:fillRect/>
            </a:stretch>
          </p:blipFill>
          <p:spPr>
            <a:xfrm>
              <a:off x="281940" y="5129783"/>
              <a:ext cx="2481059" cy="2947415"/>
            </a:xfrm>
            <a:prstGeom prst="rect">
              <a:avLst/>
            </a:prstGeom>
          </p:spPr>
        </p:pic>
        <p:sp>
          <p:nvSpPr>
            <p:cNvPr id="5" name="object 5"/>
            <p:cNvSpPr/>
            <p:nvPr/>
          </p:nvSpPr>
          <p:spPr>
            <a:xfrm>
              <a:off x="768858" y="5980937"/>
              <a:ext cx="1344295" cy="469900"/>
            </a:xfrm>
            <a:custGeom>
              <a:avLst/>
              <a:gdLst/>
              <a:ahLst/>
              <a:cxnLst/>
              <a:rect l="l" t="t" r="r" b="b"/>
              <a:pathLst>
                <a:path w="1344295" h="469900">
                  <a:moveTo>
                    <a:pt x="0" y="0"/>
                  </a:moveTo>
                  <a:lnTo>
                    <a:pt x="1344168" y="0"/>
                  </a:lnTo>
                  <a:lnTo>
                    <a:pt x="1344168" y="469391"/>
                  </a:lnTo>
                  <a:lnTo>
                    <a:pt x="0" y="469391"/>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6" name="object 6"/>
            <p:cNvSpPr/>
            <p:nvPr/>
          </p:nvSpPr>
          <p:spPr>
            <a:xfrm>
              <a:off x="1997201" y="5769101"/>
              <a:ext cx="277495" cy="300355"/>
            </a:xfrm>
            <a:custGeom>
              <a:avLst/>
              <a:gdLst/>
              <a:ahLst/>
              <a:cxnLst/>
              <a:rect l="l" t="t" r="r" b="b"/>
              <a:pathLst>
                <a:path w="277494" h="300354">
                  <a:moveTo>
                    <a:pt x="138684" y="0"/>
                  </a:moveTo>
                  <a:lnTo>
                    <a:pt x="94848" y="7652"/>
                  </a:lnTo>
                  <a:lnTo>
                    <a:pt x="56778" y="28963"/>
                  </a:lnTo>
                  <a:lnTo>
                    <a:pt x="26757" y="61458"/>
                  </a:lnTo>
                  <a:lnTo>
                    <a:pt x="7070" y="102666"/>
                  </a:lnTo>
                  <a:lnTo>
                    <a:pt x="0" y="150113"/>
                  </a:lnTo>
                  <a:lnTo>
                    <a:pt x="7070" y="197561"/>
                  </a:lnTo>
                  <a:lnTo>
                    <a:pt x="26757" y="238769"/>
                  </a:lnTo>
                  <a:lnTo>
                    <a:pt x="56778" y="271264"/>
                  </a:lnTo>
                  <a:lnTo>
                    <a:pt x="94848" y="292575"/>
                  </a:lnTo>
                  <a:lnTo>
                    <a:pt x="138684" y="300227"/>
                  </a:lnTo>
                  <a:lnTo>
                    <a:pt x="182519" y="292575"/>
                  </a:lnTo>
                  <a:lnTo>
                    <a:pt x="220589" y="271264"/>
                  </a:lnTo>
                  <a:lnTo>
                    <a:pt x="250610" y="238769"/>
                  </a:lnTo>
                  <a:lnTo>
                    <a:pt x="270297" y="197561"/>
                  </a:lnTo>
                  <a:lnTo>
                    <a:pt x="277368" y="150113"/>
                  </a:lnTo>
                  <a:lnTo>
                    <a:pt x="270297" y="102666"/>
                  </a:lnTo>
                  <a:lnTo>
                    <a:pt x="250610" y="61458"/>
                  </a:lnTo>
                  <a:lnTo>
                    <a:pt x="220589" y="28963"/>
                  </a:lnTo>
                  <a:lnTo>
                    <a:pt x="182519" y="7652"/>
                  </a:lnTo>
                  <a:lnTo>
                    <a:pt x="138684"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1997201" y="5769101"/>
              <a:ext cx="277495" cy="300355"/>
            </a:xfrm>
            <a:custGeom>
              <a:avLst/>
              <a:gdLst/>
              <a:ahLst/>
              <a:cxnLst/>
              <a:rect l="l" t="t" r="r" b="b"/>
              <a:pathLst>
                <a:path w="277494" h="300354">
                  <a:moveTo>
                    <a:pt x="0" y="150113"/>
                  </a:moveTo>
                  <a:lnTo>
                    <a:pt x="7070" y="102666"/>
                  </a:lnTo>
                  <a:lnTo>
                    <a:pt x="26757" y="61458"/>
                  </a:lnTo>
                  <a:lnTo>
                    <a:pt x="56778" y="28963"/>
                  </a:lnTo>
                  <a:lnTo>
                    <a:pt x="94848" y="7652"/>
                  </a:lnTo>
                  <a:lnTo>
                    <a:pt x="138684" y="0"/>
                  </a:lnTo>
                  <a:lnTo>
                    <a:pt x="182519" y="7652"/>
                  </a:lnTo>
                  <a:lnTo>
                    <a:pt x="220589" y="28963"/>
                  </a:lnTo>
                  <a:lnTo>
                    <a:pt x="250610" y="61458"/>
                  </a:lnTo>
                  <a:lnTo>
                    <a:pt x="270297" y="102666"/>
                  </a:lnTo>
                  <a:lnTo>
                    <a:pt x="277368" y="150113"/>
                  </a:lnTo>
                  <a:lnTo>
                    <a:pt x="270297" y="197561"/>
                  </a:lnTo>
                  <a:lnTo>
                    <a:pt x="250610" y="238769"/>
                  </a:lnTo>
                  <a:lnTo>
                    <a:pt x="220589" y="271264"/>
                  </a:lnTo>
                  <a:lnTo>
                    <a:pt x="182519" y="292575"/>
                  </a:lnTo>
                  <a:lnTo>
                    <a:pt x="138684" y="300227"/>
                  </a:lnTo>
                  <a:lnTo>
                    <a:pt x="94848" y="292575"/>
                  </a:lnTo>
                  <a:lnTo>
                    <a:pt x="56778" y="271264"/>
                  </a:lnTo>
                  <a:lnTo>
                    <a:pt x="26757" y="238769"/>
                  </a:lnTo>
                  <a:lnTo>
                    <a:pt x="7070" y="197561"/>
                  </a:lnTo>
                  <a:lnTo>
                    <a:pt x="0" y="150113"/>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8" name="object 18">
            <a:extLst>
              <a:ext uri="{C183D7F6-B498-43B3-948B-1728B52AA6E4}">
                <adec:decorative xmlns:adec="http://schemas.microsoft.com/office/drawing/2017/decorative" val="1"/>
              </a:ext>
            </a:extLst>
          </p:cNvPr>
          <p:cNvSpPr txBox="1"/>
          <p:nvPr/>
        </p:nvSpPr>
        <p:spPr>
          <a:xfrm>
            <a:off x="381000" y="4038600"/>
            <a:ext cx="154940" cy="330835"/>
          </a:xfrm>
          <a:prstGeom prst="rect">
            <a:avLst/>
          </a:prstGeom>
        </p:spPr>
        <p:txBody>
          <a:bodyPr vert="horz" wrap="square" lIns="0" tIns="13335" rIns="0" bIns="0" rtlCol="0">
            <a:spAutoFit/>
          </a:bodyPr>
          <a:lstStyle/>
          <a:p>
            <a:pPr marL="12700">
              <a:lnSpc>
                <a:spcPct val="100000"/>
              </a:lnSpc>
              <a:spcBef>
                <a:spcPts val="105"/>
              </a:spcBef>
            </a:pPr>
            <a:r>
              <a:rPr sz="2000" b="1" spc="-50" dirty="0">
                <a:solidFill>
                  <a:srgbClr val="FFFFFF"/>
                </a:solidFill>
                <a:latin typeface="Source Sans Pro" panose="020B0503030403020204" pitchFamily="34" charset="0"/>
                <a:ea typeface="Source Sans Pro" panose="020B0503030403020204" pitchFamily="34" charset="0"/>
                <a:cs typeface="Calibri"/>
              </a:rPr>
              <a:t>3</a:t>
            </a:r>
            <a:endParaRPr sz="2000" dirty="0">
              <a:latin typeface="Source Sans Pro" panose="020B0503030403020204" pitchFamily="34" charset="0"/>
              <a:ea typeface="Source Sans Pro" panose="020B0503030403020204" pitchFamily="34" charset="0"/>
              <a:cs typeface="Calibri"/>
            </a:endParaRPr>
          </a:p>
        </p:txBody>
      </p:sp>
      <p:sp>
        <p:nvSpPr>
          <p:cNvPr id="19" name="object 19">
            <a:extLst>
              <a:ext uri="{C183D7F6-B498-43B3-948B-1728B52AA6E4}">
                <adec:decorative xmlns:adec="http://schemas.microsoft.com/office/drawing/2017/decorative" val="1"/>
              </a:ext>
            </a:extLst>
          </p:cNvPr>
          <p:cNvSpPr txBox="1"/>
          <p:nvPr/>
        </p:nvSpPr>
        <p:spPr>
          <a:xfrm>
            <a:off x="2070301" y="5768634"/>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2</a:t>
            </a:r>
            <a:endParaRPr sz="1600" dirty="0">
              <a:latin typeface="Source Sans Pro" panose="020B0503030403020204" pitchFamily="34" charset="0"/>
              <a:ea typeface="Source Sans Pro" panose="020B0503030403020204" pitchFamily="34" charset="0"/>
              <a:cs typeface="Calibri"/>
            </a:endParaRPr>
          </a:p>
        </p:txBody>
      </p:sp>
      <p:grpSp>
        <p:nvGrpSpPr>
          <p:cNvPr id="21" name="object 21" descr="&quot;Create OHID Account&quot; image shows where to enter an active email address when setting up an account."/>
          <p:cNvGrpSpPr/>
          <p:nvPr/>
        </p:nvGrpSpPr>
        <p:grpSpPr>
          <a:xfrm>
            <a:off x="2720352" y="4934724"/>
            <a:ext cx="4582795" cy="2402205"/>
            <a:chOff x="2720352" y="4934724"/>
            <a:chExt cx="4582795" cy="2402205"/>
          </a:xfrm>
        </p:grpSpPr>
        <p:pic>
          <p:nvPicPr>
            <p:cNvPr id="22" name="object 22"/>
            <p:cNvPicPr/>
            <p:nvPr/>
          </p:nvPicPr>
          <p:blipFill>
            <a:blip r:embed="rId5" cstate="print"/>
            <a:stretch>
              <a:fillRect/>
            </a:stretch>
          </p:blipFill>
          <p:spPr>
            <a:xfrm>
              <a:off x="2720352" y="4934724"/>
              <a:ext cx="4582642" cy="2401811"/>
            </a:xfrm>
            <a:prstGeom prst="rect">
              <a:avLst/>
            </a:prstGeom>
          </p:spPr>
        </p:pic>
        <p:pic>
          <p:nvPicPr>
            <p:cNvPr id="23" name="object 23" descr="Image of &quot;Create OHID Account&quot; set up page, highlighting section for users to enter and confirm the active email address."/>
            <p:cNvPicPr/>
            <p:nvPr/>
          </p:nvPicPr>
          <p:blipFill>
            <a:blip r:embed="rId6" cstate="print"/>
            <a:stretch>
              <a:fillRect/>
            </a:stretch>
          </p:blipFill>
          <p:spPr>
            <a:xfrm>
              <a:off x="2915412" y="5129784"/>
              <a:ext cx="3994391" cy="1812556"/>
            </a:xfrm>
            <a:prstGeom prst="rect">
              <a:avLst/>
            </a:prstGeom>
          </p:spPr>
        </p:pic>
        <p:sp>
          <p:nvSpPr>
            <p:cNvPr id="24" name="object 24"/>
            <p:cNvSpPr/>
            <p:nvPr/>
          </p:nvSpPr>
          <p:spPr>
            <a:xfrm>
              <a:off x="4074414" y="6334506"/>
              <a:ext cx="1795780" cy="399415"/>
            </a:xfrm>
            <a:custGeom>
              <a:avLst/>
              <a:gdLst/>
              <a:ahLst/>
              <a:cxnLst/>
              <a:rect l="l" t="t" r="r" b="b"/>
              <a:pathLst>
                <a:path w="1795779" h="399415">
                  <a:moveTo>
                    <a:pt x="0" y="0"/>
                  </a:moveTo>
                  <a:lnTo>
                    <a:pt x="1795272" y="0"/>
                  </a:lnTo>
                  <a:lnTo>
                    <a:pt x="1795272" y="399288"/>
                  </a:lnTo>
                  <a:lnTo>
                    <a:pt x="0" y="399288"/>
                  </a:lnTo>
                  <a:lnTo>
                    <a:pt x="0" y="0"/>
                  </a:lnTo>
                  <a:close/>
                </a:path>
              </a:pathLst>
            </a:custGeom>
            <a:ln w="2857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5" name="object 25" descr="3. Indicates where an OHID visitor should enter an active email address as part of the account creation process"/>
            <p:cNvSpPr/>
            <p:nvPr/>
          </p:nvSpPr>
          <p:spPr>
            <a:xfrm>
              <a:off x="5708142" y="6669786"/>
              <a:ext cx="347980" cy="330835"/>
            </a:xfrm>
            <a:custGeom>
              <a:avLst/>
              <a:gdLst/>
              <a:ahLst/>
              <a:cxnLst/>
              <a:rect l="l" t="t" r="r" b="b"/>
              <a:pathLst>
                <a:path w="347979" h="330834">
                  <a:moveTo>
                    <a:pt x="173736" y="0"/>
                  </a:moveTo>
                  <a:lnTo>
                    <a:pt x="127551" y="5906"/>
                  </a:lnTo>
                  <a:lnTo>
                    <a:pt x="86049" y="22574"/>
                  </a:lnTo>
                  <a:lnTo>
                    <a:pt x="50887" y="48429"/>
                  </a:lnTo>
                  <a:lnTo>
                    <a:pt x="23720" y="81895"/>
                  </a:lnTo>
                  <a:lnTo>
                    <a:pt x="6206" y="121395"/>
                  </a:lnTo>
                  <a:lnTo>
                    <a:pt x="0" y="165353"/>
                  </a:lnTo>
                  <a:lnTo>
                    <a:pt x="6206" y="209312"/>
                  </a:lnTo>
                  <a:lnTo>
                    <a:pt x="23720" y="248812"/>
                  </a:lnTo>
                  <a:lnTo>
                    <a:pt x="50887" y="282278"/>
                  </a:lnTo>
                  <a:lnTo>
                    <a:pt x="86049" y="308133"/>
                  </a:lnTo>
                  <a:lnTo>
                    <a:pt x="127551" y="324801"/>
                  </a:lnTo>
                  <a:lnTo>
                    <a:pt x="173736" y="330707"/>
                  </a:lnTo>
                  <a:lnTo>
                    <a:pt x="219920" y="324801"/>
                  </a:lnTo>
                  <a:lnTo>
                    <a:pt x="261422" y="308133"/>
                  </a:lnTo>
                  <a:lnTo>
                    <a:pt x="296584" y="282278"/>
                  </a:lnTo>
                  <a:lnTo>
                    <a:pt x="323751" y="248812"/>
                  </a:lnTo>
                  <a:lnTo>
                    <a:pt x="341265" y="209312"/>
                  </a:lnTo>
                  <a:lnTo>
                    <a:pt x="347472" y="165353"/>
                  </a:lnTo>
                  <a:lnTo>
                    <a:pt x="341265" y="121395"/>
                  </a:lnTo>
                  <a:lnTo>
                    <a:pt x="323751" y="81895"/>
                  </a:lnTo>
                  <a:lnTo>
                    <a:pt x="296584" y="48429"/>
                  </a:lnTo>
                  <a:lnTo>
                    <a:pt x="261422" y="22574"/>
                  </a:lnTo>
                  <a:lnTo>
                    <a:pt x="219920" y="5906"/>
                  </a:lnTo>
                  <a:lnTo>
                    <a:pt x="17373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6" name="object 26"/>
            <p:cNvSpPr/>
            <p:nvPr/>
          </p:nvSpPr>
          <p:spPr>
            <a:xfrm>
              <a:off x="5708142" y="6669786"/>
              <a:ext cx="347980" cy="330835"/>
            </a:xfrm>
            <a:custGeom>
              <a:avLst/>
              <a:gdLst/>
              <a:ahLst/>
              <a:cxnLst/>
              <a:rect l="l" t="t" r="r" b="b"/>
              <a:pathLst>
                <a:path w="347979" h="330834">
                  <a:moveTo>
                    <a:pt x="0" y="165353"/>
                  </a:moveTo>
                  <a:lnTo>
                    <a:pt x="6206" y="121395"/>
                  </a:lnTo>
                  <a:lnTo>
                    <a:pt x="23720" y="81895"/>
                  </a:lnTo>
                  <a:lnTo>
                    <a:pt x="50887" y="48429"/>
                  </a:lnTo>
                  <a:lnTo>
                    <a:pt x="86049" y="22574"/>
                  </a:lnTo>
                  <a:lnTo>
                    <a:pt x="127551" y="5906"/>
                  </a:lnTo>
                  <a:lnTo>
                    <a:pt x="173736" y="0"/>
                  </a:lnTo>
                  <a:lnTo>
                    <a:pt x="219920" y="5906"/>
                  </a:lnTo>
                  <a:lnTo>
                    <a:pt x="261422" y="22574"/>
                  </a:lnTo>
                  <a:lnTo>
                    <a:pt x="296584" y="48429"/>
                  </a:lnTo>
                  <a:lnTo>
                    <a:pt x="323751" y="81895"/>
                  </a:lnTo>
                  <a:lnTo>
                    <a:pt x="341265" y="121395"/>
                  </a:lnTo>
                  <a:lnTo>
                    <a:pt x="347472" y="165353"/>
                  </a:lnTo>
                  <a:lnTo>
                    <a:pt x="341265" y="209312"/>
                  </a:lnTo>
                  <a:lnTo>
                    <a:pt x="323751" y="248812"/>
                  </a:lnTo>
                  <a:lnTo>
                    <a:pt x="296584" y="282278"/>
                  </a:lnTo>
                  <a:lnTo>
                    <a:pt x="261422" y="308133"/>
                  </a:lnTo>
                  <a:lnTo>
                    <a:pt x="219920" y="324801"/>
                  </a:lnTo>
                  <a:lnTo>
                    <a:pt x="173736" y="330707"/>
                  </a:lnTo>
                  <a:lnTo>
                    <a:pt x="127551" y="324801"/>
                  </a:lnTo>
                  <a:lnTo>
                    <a:pt x="86049" y="308133"/>
                  </a:lnTo>
                  <a:lnTo>
                    <a:pt x="50887" y="282278"/>
                  </a:lnTo>
                  <a:lnTo>
                    <a:pt x="23720" y="248812"/>
                  </a:lnTo>
                  <a:lnTo>
                    <a:pt x="6206" y="209312"/>
                  </a:lnTo>
                  <a:lnTo>
                    <a:pt x="0" y="165353"/>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7" name="object 27">
            <a:extLst>
              <a:ext uri="{C183D7F6-B498-43B3-948B-1728B52AA6E4}">
                <adec:decorative xmlns:adec="http://schemas.microsoft.com/office/drawing/2017/decorative" val="1"/>
              </a:ext>
            </a:extLst>
          </p:cNvPr>
          <p:cNvSpPr txBox="1"/>
          <p:nvPr/>
        </p:nvSpPr>
        <p:spPr>
          <a:xfrm>
            <a:off x="5815698" y="6684869"/>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3</a:t>
            </a:r>
            <a:endParaRPr sz="1600" dirty="0">
              <a:latin typeface="Source Sans Pro" panose="020B0503030403020204" pitchFamily="34" charset="0"/>
              <a:ea typeface="Source Sans Pro" panose="020B0503030403020204" pitchFamily="34" charset="0"/>
              <a:cs typeface="Calibri"/>
            </a:endParaRPr>
          </a:p>
        </p:txBody>
      </p:sp>
      <p:sp>
        <p:nvSpPr>
          <p:cNvPr id="29" name="object 29">
            <a:extLst>
              <a:ext uri="{C183D7F6-B498-43B3-948B-1728B52AA6E4}">
                <adec:decorative xmlns:adec="http://schemas.microsoft.com/office/drawing/2017/decorative" val="1"/>
              </a:ext>
            </a:extLst>
          </p:cNvPr>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1" name="object 31"/>
          <p:cNvSpPr txBox="1">
            <a:spLocks noGrp="1"/>
          </p:cNvSpPr>
          <p:nvPr>
            <p:ph type="sldNum" sz="quarter" idx="7"/>
          </p:nvPr>
        </p:nvSpPr>
        <p:spPr>
          <a:xfrm>
            <a:off x="6742307" y="9479381"/>
            <a:ext cx="317500" cy="323165"/>
          </a:xfrm>
          <a:prstGeom prst="rect">
            <a:avLst/>
          </a:prstGeom>
        </p:spPr>
        <p:txBody>
          <a:bodyPr vert="horz" wrap="square" lIns="0" tIns="45720" rIns="0" bIns="0" rtlCol="0">
            <a:spAutoFit/>
          </a:bodyPr>
          <a:lstStyle/>
          <a:p>
            <a:pPr marL="145415">
              <a:lnSpc>
                <a:spcPct val="100000"/>
              </a:lnSpc>
              <a:spcBef>
                <a:spcPts val="360"/>
              </a:spcBef>
            </a:pPr>
            <a:fld id="{81D60167-4931-47E6-BA6A-407CBD079E47}" type="slidenum">
              <a:rPr lang="en-US" spc="-50" smtClean="0">
                <a:latin typeface="Source Sans Pro" panose="020B0503030403020204" pitchFamily="34" charset="0"/>
                <a:ea typeface="Source Sans Pro" panose="020B0503030403020204" pitchFamily="34" charset="0"/>
              </a:rPr>
              <a:t>4</a:t>
            </a:fld>
            <a:endParaRPr spc="-50" dirty="0">
              <a:latin typeface="Source Sans Pro" panose="020B0503030403020204" pitchFamily="34" charset="0"/>
              <a:ea typeface="Source Sans Pro" panose="020B0503030403020204" pitchFamily="34" charset="0"/>
            </a:endParaRPr>
          </a:p>
        </p:txBody>
      </p:sp>
      <p:sp>
        <p:nvSpPr>
          <p:cNvPr id="33" name="object 12">
            <a:extLst>
              <a:ext uri="{FF2B5EF4-FFF2-40B4-BE49-F238E27FC236}">
                <a16:creationId xmlns:a16="http://schemas.microsoft.com/office/drawing/2014/main" id="{A3E6A1FA-B61D-E30A-2B3B-76DDF4905DED}"/>
              </a:ext>
              <a:ext uri="{C183D7F6-B498-43B3-948B-1728B52AA6E4}">
                <adec:decorative xmlns:adec="http://schemas.microsoft.com/office/drawing/2017/decorative" val="1"/>
              </a:ext>
            </a:extLst>
          </p:cNvPr>
          <p:cNvSpPr txBox="1"/>
          <p:nvPr/>
        </p:nvSpPr>
        <p:spPr>
          <a:xfrm>
            <a:off x="381000" y="1828800"/>
            <a:ext cx="154940" cy="330835"/>
          </a:xfrm>
          <a:prstGeom prst="rect">
            <a:avLst/>
          </a:prstGeom>
        </p:spPr>
        <p:txBody>
          <a:bodyPr vert="horz" wrap="square" lIns="0" tIns="12700" rIns="0" bIns="0" rtlCol="0">
            <a:spAutoFit/>
          </a:bodyPr>
          <a:lstStyle/>
          <a:p>
            <a:pPr marL="12700">
              <a:lnSpc>
                <a:spcPct val="100000"/>
              </a:lnSpc>
              <a:spcBef>
                <a:spcPts val="100"/>
              </a:spcBef>
            </a:pPr>
            <a:r>
              <a:rPr lang="en-US" sz="2000" b="1" spc="-50" dirty="0">
                <a:solidFill>
                  <a:srgbClr val="FFFFFF"/>
                </a:solidFill>
                <a:latin typeface="Source Sans Pro" panose="020B0503030403020204" pitchFamily="34" charset="0"/>
                <a:ea typeface="Source Sans Pro" panose="020B0503030403020204" pitchFamily="34" charset="0"/>
                <a:cs typeface="Calibri"/>
              </a:rPr>
              <a:t>1</a:t>
            </a:r>
            <a:endParaRPr sz="2000" dirty="0">
              <a:latin typeface="Source Sans Pro" panose="020B0503030403020204" pitchFamily="34" charset="0"/>
              <a:ea typeface="Source Sans Pro" panose="020B0503030403020204" pitchFamily="34" charset="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74489"/>
          </a:xfrm>
          <a:prstGeom prst="rect">
            <a:avLst/>
          </a:prstGeom>
        </p:spPr>
        <p:txBody>
          <a:bodyPr vert="horz" wrap="square" lIns="0" tIns="12700" rIns="0" bIns="0" rtlCol="0">
            <a:spAutoFit/>
          </a:bodyPr>
          <a:lstStyle/>
          <a:p>
            <a:pPr marL="12700">
              <a:lnSpc>
                <a:spcPct val="100000"/>
              </a:lnSpc>
              <a:spcBef>
                <a:spcPts val="100"/>
              </a:spcBef>
            </a:pPr>
            <a:r>
              <a:rPr dirty="0">
                <a:latin typeface="Source Sans Pro" panose="020B0503030403020204" pitchFamily="34" charset="0"/>
                <a:ea typeface="Source Sans Pro" panose="020B0503030403020204" pitchFamily="34" charset="0"/>
              </a:rPr>
              <a:t>OHID</a:t>
            </a:r>
            <a:r>
              <a:rPr spc="-105" dirty="0">
                <a:latin typeface="Source Sans Pro" panose="020B0503030403020204" pitchFamily="34" charset="0"/>
                <a:ea typeface="Source Sans Pro" panose="020B0503030403020204" pitchFamily="34" charset="0"/>
              </a:rPr>
              <a:t> </a:t>
            </a:r>
            <a:r>
              <a:rPr dirty="0">
                <a:latin typeface="Source Sans Pro" panose="020B0503030403020204" pitchFamily="34" charset="0"/>
                <a:ea typeface="Source Sans Pro" panose="020B0503030403020204" pitchFamily="34" charset="0"/>
              </a:rPr>
              <a:t>ACCOUNT</a:t>
            </a:r>
            <a:r>
              <a:rPr spc="-70" dirty="0">
                <a:latin typeface="Source Sans Pro" panose="020B0503030403020204" pitchFamily="34" charset="0"/>
                <a:ea typeface="Source Sans Pro" panose="020B0503030403020204" pitchFamily="34" charset="0"/>
              </a:rPr>
              <a:t> </a:t>
            </a:r>
            <a:r>
              <a:rPr spc="-20" dirty="0">
                <a:latin typeface="Source Sans Pro" panose="020B0503030403020204" pitchFamily="34" charset="0"/>
                <a:ea typeface="Source Sans Pro" panose="020B0503030403020204" pitchFamily="34" charset="0"/>
              </a:rPr>
              <a:t>CREATION</a:t>
            </a:r>
            <a:r>
              <a:rPr lang="en-US" spc="-20" dirty="0">
                <a:latin typeface="Source Sans Pro" panose="020B0503030403020204" pitchFamily="34" charset="0"/>
                <a:ea typeface="Source Sans Pro" panose="020B0503030403020204" pitchFamily="34" charset="0"/>
              </a:rPr>
              <a:t> (2 of 5)</a:t>
            </a:r>
            <a:endParaRPr spc="-20" dirty="0">
              <a:latin typeface="Source Sans Pro" panose="020B0503030403020204" pitchFamily="34" charset="0"/>
              <a:ea typeface="Source Sans Pro" panose="020B0503030403020204" pitchFamily="34" charset="0"/>
            </a:endParaRPr>
          </a:p>
        </p:txBody>
      </p:sp>
      <p:grpSp>
        <p:nvGrpSpPr>
          <p:cNvPr id="15" name="object 15" descr="Step 4 icon image">
            <a:extLst>
              <a:ext uri="{C183D7F6-B498-43B3-948B-1728B52AA6E4}">
                <adec:decorative xmlns:adec="http://schemas.microsoft.com/office/drawing/2017/decorative" val="0"/>
              </a:ext>
            </a:extLst>
          </p:cNvPr>
          <p:cNvGrpSpPr/>
          <p:nvPr/>
        </p:nvGrpSpPr>
        <p:grpSpPr>
          <a:xfrm>
            <a:off x="215074" y="1662874"/>
            <a:ext cx="370205" cy="370205"/>
            <a:chOff x="215074" y="1662874"/>
            <a:chExt cx="370205" cy="370205"/>
          </a:xfrm>
        </p:grpSpPr>
        <p:sp>
          <p:nvSpPr>
            <p:cNvPr id="16" name="object 16"/>
            <p:cNvSpPr/>
            <p:nvPr/>
          </p:nvSpPr>
          <p:spPr>
            <a:xfrm>
              <a:off x="229361" y="1677161"/>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7" name="object 17"/>
            <p:cNvSpPr/>
            <p:nvPr/>
          </p:nvSpPr>
          <p:spPr>
            <a:xfrm>
              <a:off x="229361" y="1677161"/>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0" name="object 20"/>
          <p:cNvSpPr txBox="1"/>
          <p:nvPr/>
        </p:nvSpPr>
        <p:spPr>
          <a:xfrm>
            <a:off x="762000" y="1752600"/>
            <a:ext cx="2178288" cy="4088299"/>
          </a:xfrm>
          <a:prstGeom prst="rect">
            <a:avLst/>
          </a:prstGeom>
        </p:spPr>
        <p:txBody>
          <a:bodyPr vert="horz" wrap="square" lIns="0" tIns="12700" rIns="0" bIns="0" rtlCol="0">
            <a:spAutoFit/>
          </a:bodyPr>
          <a:lstStyle/>
          <a:p>
            <a:pPr marL="12700" marR="5080">
              <a:spcBef>
                <a:spcPts val="100"/>
              </a:spcBef>
              <a:spcAft>
                <a:spcPts val="1800"/>
              </a:spcAft>
            </a:pPr>
            <a:r>
              <a:rPr lang="en-US" sz="1800" dirty="0">
                <a:latin typeface="Source Sans Pro" panose="020B0503030403020204" pitchFamily="34" charset="0"/>
                <a:ea typeface="Source Sans Pro" panose="020B0503030403020204" pitchFamily="34" charset="0"/>
                <a:cs typeface="Calibri"/>
              </a:rPr>
              <a:t>After</a:t>
            </a:r>
            <a:r>
              <a:rPr lang="en-US" sz="1800" spc="-75"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entering</a:t>
            </a:r>
            <a:r>
              <a:rPr lang="en-US" sz="1800" spc="-55" dirty="0">
                <a:latin typeface="Source Sans Pro" panose="020B0503030403020204" pitchFamily="34" charset="0"/>
                <a:ea typeface="Source Sans Pro" panose="020B0503030403020204" pitchFamily="34" charset="0"/>
                <a:cs typeface="Calibri"/>
              </a:rPr>
              <a:t> </a:t>
            </a:r>
            <a:r>
              <a:rPr lang="en-US" sz="1800" spc="-25" dirty="0">
                <a:latin typeface="Source Sans Pro" panose="020B0503030403020204" pitchFamily="34" charset="0"/>
                <a:ea typeface="Source Sans Pro" panose="020B0503030403020204" pitchFamily="34" charset="0"/>
                <a:cs typeface="Calibri"/>
              </a:rPr>
              <a:t>an </a:t>
            </a:r>
            <a:r>
              <a:rPr lang="en-US" sz="1800" dirty="0">
                <a:latin typeface="Source Sans Pro" panose="020B0503030403020204" pitchFamily="34" charset="0"/>
                <a:ea typeface="Source Sans Pro" panose="020B0503030403020204" pitchFamily="34" charset="0"/>
                <a:cs typeface="Calibri"/>
              </a:rPr>
              <a:t>email</a:t>
            </a:r>
            <a:r>
              <a:rPr lang="en-US" sz="1800" spc="-30"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address,</a:t>
            </a:r>
            <a:r>
              <a:rPr lang="en-US" sz="1800" spc="-40"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a</a:t>
            </a:r>
            <a:r>
              <a:rPr lang="en-US" sz="1800" spc="-30" dirty="0">
                <a:latin typeface="Source Sans Pro" panose="020B0503030403020204" pitchFamily="34" charset="0"/>
                <a:ea typeface="Source Sans Pro" panose="020B0503030403020204" pitchFamily="34" charset="0"/>
                <a:cs typeface="Calibri"/>
              </a:rPr>
              <a:t> </a:t>
            </a:r>
            <a:r>
              <a:rPr lang="en-US" sz="1800" spc="-25" dirty="0">
                <a:latin typeface="Source Sans Pro" panose="020B0503030403020204" pitchFamily="34" charset="0"/>
                <a:ea typeface="Source Sans Pro" panose="020B0503030403020204" pitchFamily="34" charset="0"/>
                <a:cs typeface="Calibri"/>
              </a:rPr>
              <a:t>PIN </a:t>
            </a:r>
            <a:r>
              <a:rPr lang="en-US" sz="1800" dirty="0">
                <a:latin typeface="Source Sans Pro" panose="020B0503030403020204" pitchFamily="34" charset="0"/>
                <a:ea typeface="Source Sans Pro" panose="020B0503030403020204" pitchFamily="34" charset="0"/>
                <a:cs typeface="Calibri"/>
              </a:rPr>
              <a:t>will</a:t>
            </a:r>
            <a:r>
              <a:rPr lang="en-US" sz="1800" spc="-10"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be</a:t>
            </a:r>
            <a:r>
              <a:rPr lang="en-US" sz="1800" spc="-20"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sent</a:t>
            </a:r>
            <a:r>
              <a:rPr lang="en-US" sz="1800" spc="-25" dirty="0">
                <a:latin typeface="Source Sans Pro" panose="020B0503030403020204" pitchFamily="34" charset="0"/>
                <a:ea typeface="Source Sans Pro" panose="020B0503030403020204" pitchFamily="34" charset="0"/>
                <a:cs typeface="Calibri"/>
              </a:rPr>
              <a:t> </a:t>
            </a:r>
            <a:r>
              <a:rPr lang="en-US" sz="1800" dirty="0">
                <a:latin typeface="Source Sans Pro" panose="020B0503030403020204" pitchFamily="34" charset="0"/>
                <a:ea typeface="Source Sans Pro" panose="020B0503030403020204" pitchFamily="34" charset="0"/>
                <a:cs typeface="Calibri"/>
              </a:rPr>
              <a:t>to</a:t>
            </a:r>
            <a:r>
              <a:rPr lang="en-US" sz="1800" spc="-25" dirty="0">
                <a:latin typeface="Source Sans Pro" panose="020B0503030403020204" pitchFamily="34" charset="0"/>
                <a:ea typeface="Source Sans Pro" panose="020B0503030403020204" pitchFamily="34" charset="0"/>
                <a:cs typeface="Calibri"/>
              </a:rPr>
              <a:t> </a:t>
            </a:r>
            <a:r>
              <a:rPr lang="en-US" sz="1800" spc="-20" dirty="0">
                <a:latin typeface="Source Sans Pro" panose="020B0503030403020204" pitchFamily="34" charset="0"/>
                <a:ea typeface="Source Sans Pro" panose="020B0503030403020204" pitchFamily="34" charset="0"/>
                <a:cs typeface="Calibri"/>
              </a:rPr>
              <a:t>that </a:t>
            </a:r>
            <a:r>
              <a:rPr lang="en-US" sz="1800" dirty="0">
                <a:latin typeface="Source Sans Pro" panose="020B0503030403020204" pitchFamily="34" charset="0"/>
                <a:ea typeface="Source Sans Pro" panose="020B0503030403020204" pitchFamily="34" charset="0"/>
                <a:cs typeface="Calibri"/>
              </a:rPr>
              <a:t>email</a:t>
            </a:r>
            <a:r>
              <a:rPr lang="en-US" sz="1800" spc="-15" dirty="0">
                <a:latin typeface="Source Sans Pro" panose="020B0503030403020204" pitchFamily="34" charset="0"/>
                <a:ea typeface="Source Sans Pro" panose="020B0503030403020204" pitchFamily="34" charset="0"/>
                <a:cs typeface="Calibri"/>
              </a:rPr>
              <a:t> </a:t>
            </a:r>
            <a:r>
              <a:rPr lang="en-US" sz="1800" spc="-10" dirty="0">
                <a:latin typeface="Source Sans Pro" panose="020B0503030403020204" pitchFamily="34" charset="0"/>
                <a:ea typeface="Source Sans Pro" panose="020B0503030403020204" pitchFamily="34" charset="0"/>
                <a:cs typeface="Calibri"/>
              </a:rPr>
              <a:t>address.</a:t>
            </a:r>
            <a:endParaRPr lang="en-US" sz="1800" dirty="0">
              <a:latin typeface="Source Sans Pro" panose="020B0503030403020204" pitchFamily="34" charset="0"/>
              <a:ea typeface="Source Sans Pro" panose="020B0503030403020204" pitchFamily="34" charset="0"/>
              <a:cs typeface="Calibri"/>
            </a:endParaRPr>
          </a:p>
          <a:p>
            <a:pPr marL="12700" marR="5080">
              <a:lnSpc>
                <a:spcPct val="100000"/>
              </a:lnSpc>
              <a:spcBef>
                <a:spcPts val="100"/>
              </a:spcBef>
              <a:spcAft>
                <a:spcPts val="1800"/>
              </a:spcAft>
            </a:pPr>
            <a:r>
              <a:rPr sz="1800" dirty="0">
                <a:latin typeface="Source Sans Pro" panose="020B0503030403020204" pitchFamily="34" charset="0"/>
                <a:ea typeface="Source Sans Pro" panose="020B0503030403020204" pitchFamily="34" charset="0"/>
                <a:cs typeface="Calibri"/>
              </a:rPr>
              <a:t>Enter</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4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PIN </a:t>
            </a:r>
            <a:r>
              <a:rPr sz="1800" dirty="0">
                <a:latin typeface="Source Sans Pro" panose="020B0503030403020204" pitchFamily="34" charset="0"/>
                <a:ea typeface="Source Sans Pro" panose="020B0503030403020204" pitchFamily="34" charset="0"/>
                <a:cs typeface="Calibri"/>
              </a:rPr>
              <a:t>provided</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on</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40" dirty="0">
                <a:latin typeface="Source Sans Pro" panose="020B0503030403020204" pitchFamily="34" charset="0"/>
                <a:ea typeface="Source Sans Pro" panose="020B0503030403020204" pitchFamily="34" charset="0"/>
                <a:cs typeface="Calibri"/>
              </a:rPr>
              <a:t> </a:t>
            </a:r>
            <a:r>
              <a:rPr sz="1800" spc="-20" dirty="0">
                <a:latin typeface="Source Sans Pro" panose="020B0503030403020204" pitchFamily="34" charset="0"/>
                <a:ea typeface="Source Sans Pro" panose="020B0503030403020204" pitchFamily="34" charset="0"/>
                <a:cs typeface="Calibri"/>
              </a:rPr>
              <a:t>email </a:t>
            </a:r>
            <a:r>
              <a:rPr sz="1800" spc="-10" dirty="0">
                <a:latin typeface="Source Sans Pro" panose="020B0503030403020204" pitchFamily="34" charset="0"/>
                <a:ea typeface="Source Sans Pro" panose="020B0503030403020204" pitchFamily="34" charset="0"/>
                <a:cs typeface="Calibri"/>
              </a:rPr>
              <a:t>verification screen </a:t>
            </a:r>
            <a:r>
              <a:rPr sz="1800" dirty="0">
                <a:latin typeface="Source Sans Pro" panose="020B0503030403020204" pitchFamily="34" charset="0"/>
                <a:ea typeface="Source Sans Pro" panose="020B0503030403020204" pitchFamily="34" charset="0"/>
                <a:cs typeface="Calibri"/>
              </a:rPr>
              <a:t>and</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select</a:t>
            </a:r>
            <a:r>
              <a:rPr sz="1800" spc="-3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“Verify.”</a:t>
            </a:r>
            <a:endParaRPr sz="1800" dirty="0">
              <a:latin typeface="Source Sans Pro" panose="020B0503030403020204" pitchFamily="34" charset="0"/>
              <a:ea typeface="Source Sans Pro" panose="020B0503030403020204" pitchFamily="34" charset="0"/>
              <a:cs typeface="Calibri"/>
            </a:endParaRPr>
          </a:p>
          <a:p>
            <a:pPr marL="12700" marR="50165">
              <a:lnSpc>
                <a:spcPct val="100000"/>
              </a:lnSpc>
            </a:pPr>
            <a:r>
              <a:rPr sz="1800" b="1" dirty="0">
                <a:solidFill>
                  <a:srgbClr val="0E3F75"/>
                </a:solidFill>
                <a:latin typeface="Source Sans Pro" panose="020B0503030403020204" pitchFamily="34" charset="0"/>
                <a:ea typeface="Source Sans Pro" panose="020B0503030403020204" pitchFamily="34" charset="0"/>
                <a:cs typeface="Calibri"/>
              </a:rPr>
              <a:t>Note:</a:t>
            </a:r>
            <a:r>
              <a:rPr sz="1800" b="1" spc="-2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If</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you</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do</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spc="-25" dirty="0">
                <a:solidFill>
                  <a:srgbClr val="0E3F75"/>
                </a:solidFill>
                <a:latin typeface="Source Sans Pro" panose="020B0503030403020204" pitchFamily="34" charset="0"/>
                <a:ea typeface="Source Sans Pro" panose="020B0503030403020204" pitchFamily="34" charset="0"/>
                <a:cs typeface="Calibri"/>
              </a:rPr>
              <a:t>not </a:t>
            </a:r>
            <a:r>
              <a:rPr sz="1800" dirty="0">
                <a:solidFill>
                  <a:srgbClr val="0E3F75"/>
                </a:solidFill>
                <a:latin typeface="Source Sans Pro" panose="020B0503030403020204" pitchFamily="34" charset="0"/>
                <a:ea typeface="Source Sans Pro" panose="020B0503030403020204" pitchFamily="34" charset="0"/>
                <a:cs typeface="Calibri"/>
              </a:rPr>
              <a:t>receive</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the</a:t>
            </a:r>
            <a:r>
              <a:rPr sz="1800" spc="-35" dirty="0">
                <a:solidFill>
                  <a:srgbClr val="0E3F75"/>
                </a:solidFill>
                <a:latin typeface="Source Sans Pro" panose="020B0503030403020204" pitchFamily="34" charset="0"/>
                <a:ea typeface="Source Sans Pro" panose="020B0503030403020204" pitchFamily="34" charset="0"/>
                <a:cs typeface="Calibri"/>
              </a:rPr>
              <a:t> </a:t>
            </a:r>
            <a:r>
              <a:rPr sz="1800" spc="-25" dirty="0">
                <a:solidFill>
                  <a:srgbClr val="0E3F75"/>
                </a:solidFill>
                <a:latin typeface="Source Sans Pro" panose="020B0503030403020204" pitchFamily="34" charset="0"/>
                <a:ea typeface="Source Sans Pro" panose="020B0503030403020204" pitchFamily="34" charset="0"/>
                <a:cs typeface="Calibri"/>
              </a:rPr>
              <a:t>PIN </a:t>
            </a:r>
            <a:r>
              <a:rPr sz="1800" spc="-10" dirty="0">
                <a:solidFill>
                  <a:srgbClr val="0E3F75"/>
                </a:solidFill>
                <a:latin typeface="Source Sans Pro" panose="020B0503030403020204" pitchFamily="34" charset="0"/>
                <a:ea typeface="Source Sans Pro" panose="020B0503030403020204" pitchFamily="34" charset="0"/>
                <a:cs typeface="Calibri"/>
              </a:rPr>
              <a:t>immediately,</a:t>
            </a:r>
            <a:r>
              <a:rPr sz="1800" spc="-80" dirty="0">
                <a:solidFill>
                  <a:srgbClr val="0E3F75"/>
                </a:solidFill>
                <a:latin typeface="Source Sans Pro" panose="020B0503030403020204" pitchFamily="34" charset="0"/>
                <a:ea typeface="Source Sans Pro" panose="020B0503030403020204" pitchFamily="34" charset="0"/>
                <a:cs typeface="Calibri"/>
              </a:rPr>
              <a:t> </a:t>
            </a:r>
            <a:r>
              <a:rPr sz="1800" spc="-10" dirty="0">
                <a:solidFill>
                  <a:srgbClr val="0E3F75"/>
                </a:solidFill>
                <a:latin typeface="Source Sans Pro" panose="020B0503030403020204" pitchFamily="34" charset="0"/>
                <a:ea typeface="Source Sans Pro" panose="020B0503030403020204" pitchFamily="34" charset="0"/>
                <a:cs typeface="Calibri"/>
              </a:rPr>
              <a:t>request </a:t>
            </a:r>
            <a:r>
              <a:rPr sz="1800" dirty="0">
                <a:solidFill>
                  <a:srgbClr val="0E3F75"/>
                </a:solidFill>
                <a:latin typeface="Source Sans Pro" panose="020B0503030403020204" pitchFamily="34" charset="0"/>
                <a:ea typeface="Source Sans Pro" panose="020B0503030403020204" pitchFamily="34" charset="0"/>
                <a:cs typeface="Calibri"/>
              </a:rPr>
              <a:t>a</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new</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PIN</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using</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spc="-25" dirty="0">
                <a:solidFill>
                  <a:srgbClr val="0E3F75"/>
                </a:solidFill>
                <a:latin typeface="Source Sans Pro" panose="020B0503030403020204" pitchFamily="34" charset="0"/>
                <a:ea typeface="Source Sans Pro" panose="020B0503030403020204" pitchFamily="34" charset="0"/>
                <a:cs typeface="Calibri"/>
              </a:rPr>
              <a:t>the </a:t>
            </a:r>
            <a:r>
              <a:rPr sz="1800" dirty="0">
                <a:solidFill>
                  <a:srgbClr val="0E3F75"/>
                </a:solidFill>
                <a:latin typeface="Source Sans Pro" panose="020B0503030403020204" pitchFamily="34" charset="0"/>
                <a:ea typeface="Source Sans Pro" panose="020B0503030403020204" pitchFamily="34" charset="0"/>
                <a:cs typeface="Calibri"/>
              </a:rPr>
              <a:t>“Send</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a</a:t>
            </a:r>
            <a:r>
              <a:rPr sz="1800" spc="-2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new</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PIN”</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spc="-20" dirty="0">
                <a:solidFill>
                  <a:srgbClr val="0E3F75"/>
                </a:solidFill>
                <a:latin typeface="Source Sans Pro" panose="020B0503030403020204" pitchFamily="34" charset="0"/>
                <a:ea typeface="Source Sans Pro" panose="020B0503030403020204" pitchFamily="34" charset="0"/>
                <a:cs typeface="Calibri"/>
              </a:rPr>
              <a:t>link</a:t>
            </a:r>
            <a:r>
              <a:rPr lang="en-US" sz="1800" spc="-20" dirty="0">
                <a:solidFill>
                  <a:srgbClr val="0E3F75"/>
                </a:solidFill>
                <a:latin typeface="Source Sans Pro" panose="020B0503030403020204" pitchFamily="34" charset="0"/>
                <a:ea typeface="Source Sans Pro" panose="020B0503030403020204" pitchFamily="34" charset="0"/>
                <a:cs typeface="Calibri"/>
              </a:rPr>
              <a:t>.</a:t>
            </a:r>
            <a:endParaRPr sz="180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3" name="object 3" descr="OHID Account Creation - Step 4 screen image to enter a Personal Identification Number or PIN."/>
          <p:cNvGrpSpPr/>
          <p:nvPr/>
        </p:nvGrpSpPr>
        <p:grpSpPr>
          <a:xfrm>
            <a:off x="3180588" y="1755648"/>
            <a:ext cx="3714242" cy="3616451"/>
            <a:chOff x="3180588" y="1755648"/>
            <a:chExt cx="3714242" cy="3616451"/>
          </a:xfrm>
        </p:grpSpPr>
        <p:pic>
          <p:nvPicPr>
            <p:cNvPr id="4" name="object 4"/>
            <p:cNvPicPr/>
            <p:nvPr/>
          </p:nvPicPr>
          <p:blipFill>
            <a:blip r:embed="rId2" cstate="print"/>
            <a:stretch>
              <a:fillRect/>
            </a:stretch>
          </p:blipFill>
          <p:spPr>
            <a:xfrm>
              <a:off x="3180588" y="1755648"/>
              <a:ext cx="3649979" cy="3616451"/>
            </a:xfrm>
            <a:prstGeom prst="rect">
              <a:avLst/>
            </a:prstGeom>
          </p:spPr>
        </p:pic>
        <p:pic>
          <p:nvPicPr>
            <p:cNvPr id="5" name="object 5"/>
            <p:cNvPicPr/>
            <p:nvPr/>
          </p:nvPicPr>
          <p:blipFill>
            <a:blip r:embed="rId3" cstate="print"/>
            <a:stretch>
              <a:fillRect/>
            </a:stretch>
          </p:blipFill>
          <p:spPr>
            <a:xfrm>
              <a:off x="3294888" y="1854707"/>
              <a:ext cx="3419855" cy="3403079"/>
            </a:xfrm>
            <a:prstGeom prst="rect">
              <a:avLst/>
            </a:prstGeom>
          </p:spPr>
        </p:pic>
        <p:sp>
          <p:nvSpPr>
            <p:cNvPr id="6" name="object 6"/>
            <p:cNvSpPr/>
            <p:nvPr/>
          </p:nvSpPr>
          <p:spPr>
            <a:xfrm>
              <a:off x="3295650" y="2334005"/>
              <a:ext cx="3420110" cy="2924810"/>
            </a:xfrm>
            <a:custGeom>
              <a:avLst/>
              <a:gdLst/>
              <a:ahLst/>
              <a:cxnLst/>
              <a:rect l="l" t="t" r="r" b="b"/>
              <a:pathLst>
                <a:path w="3420109" h="2924810">
                  <a:moveTo>
                    <a:pt x="0" y="0"/>
                  </a:moveTo>
                  <a:lnTo>
                    <a:pt x="3419855" y="0"/>
                  </a:lnTo>
                  <a:lnTo>
                    <a:pt x="3419855" y="2924555"/>
                  </a:lnTo>
                  <a:lnTo>
                    <a:pt x="0" y="2924555"/>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p:cNvSpPr/>
            <p:nvPr/>
          </p:nvSpPr>
          <p:spPr>
            <a:xfrm>
              <a:off x="6553200" y="2186177"/>
              <a:ext cx="341630" cy="341630"/>
            </a:xfrm>
            <a:custGeom>
              <a:avLst/>
              <a:gdLst/>
              <a:ahLst/>
              <a:cxnLst/>
              <a:rect l="l" t="t" r="r" b="b"/>
              <a:pathLst>
                <a:path w="341629"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sz="1600" b="1" dirty="0">
                <a:solidFill>
                  <a:schemeClr val="bg1"/>
                </a:solidFill>
                <a:latin typeface="Source Sans Pro" panose="020B0503030403020204" pitchFamily="34" charset="0"/>
                <a:ea typeface="Source Sans Pro" panose="020B0503030403020204" pitchFamily="34" charset="0"/>
              </a:endParaRPr>
            </a:p>
          </p:txBody>
        </p:sp>
        <p:sp>
          <p:nvSpPr>
            <p:cNvPr id="8" name="object 8"/>
            <p:cNvSpPr/>
            <p:nvPr/>
          </p:nvSpPr>
          <p:spPr>
            <a:xfrm>
              <a:off x="6544817" y="2186177"/>
              <a:ext cx="341630" cy="341630"/>
            </a:xfrm>
            <a:custGeom>
              <a:avLst/>
              <a:gdLst/>
              <a:ahLst/>
              <a:cxnLst/>
              <a:rect l="l" t="t" r="r" b="b"/>
              <a:pathLst>
                <a:path w="341629"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grpSp>
      <p:sp>
        <p:nvSpPr>
          <p:cNvPr id="9" name="object 9">
            <a:extLst>
              <a:ext uri="{C183D7F6-B498-43B3-948B-1728B52AA6E4}">
                <adec:decorative xmlns:adec="http://schemas.microsoft.com/office/drawing/2017/decorative" val="1"/>
              </a:ext>
            </a:extLst>
          </p:cNvPr>
          <p:cNvSpPr txBox="1"/>
          <p:nvPr/>
        </p:nvSpPr>
        <p:spPr>
          <a:xfrm>
            <a:off x="6649417" y="2206811"/>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dirty="0">
              <a:latin typeface="Source Sans Pro" panose="020B0503030403020204" pitchFamily="34" charset="0"/>
              <a:ea typeface="Source Sans Pro" panose="020B0503030403020204" pitchFamily="34" charset="0"/>
              <a:cs typeface="Calibri"/>
            </a:endParaRPr>
          </a:p>
        </p:txBody>
      </p:sp>
      <p:grpSp>
        <p:nvGrpSpPr>
          <p:cNvPr id="21" name="object 21" descr="Step 5 icon - Personal Info"/>
          <p:cNvGrpSpPr/>
          <p:nvPr/>
        </p:nvGrpSpPr>
        <p:grpSpPr>
          <a:xfrm>
            <a:off x="230314" y="6343078"/>
            <a:ext cx="368935" cy="370205"/>
            <a:chOff x="230314" y="6343078"/>
            <a:chExt cx="368935" cy="370205"/>
          </a:xfrm>
        </p:grpSpPr>
        <p:sp>
          <p:nvSpPr>
            <p:cNvPr id="22" name="object 22"/>
            <p:cNvSpPr/>
            <p:nvPr/>
          </p:nvSpPr>
          <p:spPr>
            <a:xfrm>
              <a:off x="244602" y="6357365"/>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7"/>
                  </a:lnTo>
                  <a:lnTo>
                    <a:pt x="6069" y="216064"/>
                  </a:lnTo>
                  <a:lnTo>
                    <a:pt x="23198" y="256839"/>
                  </a:lnTo>
                  <a:lnTo>
                    <a:pt x="49768" y="291384"/>
                  </a:lnTo>
                  <a:lnTo>
                    <a:pt x="84158" y="318072"/>
                  </a:lnTo>
                  <a:lnTo>
                    <a:pt x="124751" y="335279"/>
                  </a:lnTo>
                  <a:lnTo>
                    <a:pt x="169926" y="341375"/>
                  </a:lnTo>
                  <a:lnTo>
                    <a:pt x="215100" y="335279"/>
                  </a:lnTo>
                  <a:lnTo>
                    <a:pt x="255693" y="318072"/>
                  </a:lnTo>
                  <a:lnTo>
                    <a:pt x="290083" y="291384"/>
                  </a:lnTo>
                  <a:lnTo>
                    <a:pt x="316653" y="256839"/>
                  </a:lnTo>
                  <a:lnTo>
                    <a:pt x="333782" y="216064"/>
                  </a:lnTo>
                  <a:lnTo>
                    <a:pt x="339852" y="170687"/>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p:cNvSpPr/>
            <p:nvPr/>
          </p:nvSpPr>
          <p:spPr>
            <a:xfrm>
              <a:off x="244602" y="6357365"/>
              <a:ext cx="340360" cy="341630"/>
            </a:xfrm>
            <a:custGeom>
              <a:avLst/>
              <a:gdLst/>
              <a:ahLst/>
              <a:cxnLst/>
              <a:rect l="l" t="t" r="r" b="b"/>
              <a:pathLst>
                <a:path w="340359" h="341629">
                  <a:moveTo>
                    <a:pt x="0" y="170687"/>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7"/>
                  </a:lnTo>
                  <a:lnTo>
                    <a:pt x="333782" y="216064"/>
                  </a:lnTo>
                  <a:lnTo>
                    <a:pt x="316653" y="256839"/>
                  </a:lnTo>
                  <a:lnTo>
                    <a:pt x="290083" y="291384"/>
                  </a:lnTo>
                  <a:lnTo>
                    <a:pt x="255693" y="318072"/>
                  </a:lnTo>
                  <a:lnTo>
                    <a:pt x="215100" y="335279"/>
                  </a:lnTo>
                  <a:lnTo>
                    <a:pt x="169926" y="341375"/>
                  </a:lnTo>
                  <a:lnTo>
                    <a:pt x="124751" y="335279"/>
                  </a:lnTo>
                  <a:lnTo>
                    <a:pt x="84158" y="318072"/>
                  </a:lnTo>
                  <a:lnTo>
                    <a:pt x="49768" y="291384"/>
                  </a:lnTo>
                  <a:lnTo>
                    <a:pt x="23198" y="256839"/>
                  </a:lnTo>
                  <a:lnTo>
                    <a:pt x="6069"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5" name="object 25"/>
          <p:cNvSpPr txBox="1"/>
          <p:nvPr/>
        </p:nvSpPr>
        <p:spPr>
          <a:xfrm>
            <a:off x="739810" y="6370821"/>
            <a:ext cx="5508590" cy="843821"/>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Enter</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Legal</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First</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Name,</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Last</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Name,</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and</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Date</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of</a:t>
            </a:r>
            <a:r>
              <a:rPr sz="1800" spc="-10" dirty="0">
                <a:latin typeface="Source Sans Pro" panose="020B0503030403020204" pitchFamily="34" charset="0"/>
                <a:ea typeface="Source Sans Pro" panose="020B0503030403020204" pitchFamily="34" charset="0"/>
                <a:cs typeface="Calibri"/>
              </a:rPr>
              <a:t> Birth </a:t>
            </a:r>
            <a:r>
              <a:rPr sz="1800" dirty="0">
                <a:latin typeface="Source Sans Pro" panose="020B0503030403020204" pitchFamily="34" charset="0"/>
                <a:ea typeface="Source Sans Pro" panose="020B0503030403020204" pitchFamily="34" charset="0"/>
                <a:cs typeface="Calibri"/>
              </a:rPr>
              <a:t>in</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MM/DD/YYYY</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format</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3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continue.</a:t>
            </a:r>
            <a:endParaRPr sz="1800" dirty="0">
              <a:latin typeface="Source Sans Pro" panose="020B0503030403020204" pitchFamily="34" charset="0"/>
              <a:ea typeface="Source Sans Pro" panose="020B0503030403020204" pitchFamily="34" charset="0"/>
              <a:cs typeface="Calibri"/>
            </a:endParaRPr>
          </a:p>
          <a:p>
            <a:pPr marL="12700">
              <a:lnSpc>
                <a:spcPct val="100000"/>
              </a:lnSpc>
            </a:pPr>
            <a:r>
              <a:rPr sz="1800" dirty="0">
                <a:solidFill>
                  <a:srgbClr val="0E3F75"/>
                </a:solidFill>
                <a:latin typeface="Source Sans Pro" panose="020B0503030403020204" pitchFamily="34" charset="0"/>
                <a:ea typeface="Source Sans Pro" panose="020B0503030403020204" pitchFamily="34" charset="0"/>
                <a:cs typeface="Calibri"/>
              </a:rPr>
              <a:t>Note:</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Last</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4</a:t>
            </a:r>
            <a:r>
              <a:rPr sz="1800" spc="-1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of</a:t>
            </a:r>
            <a:r>
              <a:rPr sz="1800" spc="-1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Social Security number</a:t>
            </a:r>
            <a:r>
              <a:rPr sz="1800" spc="-1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is</a:t>
            </a:r>
            <a:r>
              <a:rPr sz="1800" spc="-1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an</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optional </a:t>
            </a:r>
            <a:r>
              <a:rPr sz="1800" spc="-10" dirty="0">
                <a:solidFill>
                  <a:srgbClr val="0E3F75"/>
                </a:solidFill>
                <a:latin typeface="Source Sans Pro" panose="020B0503030403020204" pitchFamily="34" charset="0"/>
                <a:ea typeface="Source Sans Pro" panose="020B0503030403020204" pitchFamily="34" charset="0"/>
                <a:cs typeface="Calibri"/>
              </a:rPr>
              <a:t>field.</a:t>
            </a:r>
            <a:endParaRPr sz="180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10" name="object 10" descr="Step 5 OHID Screenshot&#10;Personal Info: &#10;Legal first name&#10;Legal last name&#10;Date of birth&#10;Last 4 digits of Social Security number (optional)"/>
          <p:cNvGrpSpPr/>
          <p:nvPr/>
        </p:nvGrpSpPr>
        <p:grpSpPr>
          <a:xfrm>
            <a:off x="2203704" y="7214616"/>
            <a:ext cx="4333240" cy="2700655"/>
            <a:chOff x="2203704" y="7214616"/>
            <a:chExt cx="4333240" cy="2700655"/>
          </a:xfrm>
        </p:grpSpPr>
        <p:pic>
          <p:nvPicPr>
            <p:cNvPr id="11" name="object 11"/>
            <p:cNvPicPr/>
            <p:nvPr/>
          </p:nvPicPr>
          <p:blipFill>
            <a:blip r:embed="rId4" cstate="print"/>
            <a:stretch>
              <a:fillRect/>
            </a:stretch>
          </p:blipFill>
          <p:spPr>
            <a:xfrm>
              <a:off x="2203704" y="7214616"/>
              <a:ext cx="4332731" cy="2700527"/>
            </a:xfrm>
            <a:prstGeom prst="rect">
              <a:avLst/>
            </a:prstGeom>
          </p:spPr>
        </p:pic>
        <p:pic>
          <p:nvPicPr>
            <p:cNvPr id="12" name="object 12"/>
            <p:cNvPicPr/>
            <p:nvPr/>
          </p:nvPicPr>
          <p:blipFill>
            <a:blip r:embed="rId5" cstate="print"/>
            <a:stretch>
              <a:fillRect/>
            </a:stretch>
          </p:blipFill>
          <p:spPr>
            <a:xfrm>
              <a:off x="2324100" y="7306055"/>
              <a:ext cx="4090415" cy="2503931"/>
            </a:xfrm>
            <a:prstGeom prst="rect">
              <a:avLst/>
            </a:prstGeom>
          </p:spPr>
        </p:pic>
        <p:sp>
          <p:nvSpPr>
            <p:cNvPr id="13" name="object 13"/>
            <p:cNvSpPr/>
            <p:nvPr/>
          </p:nvSpPr>
          <p:spPr>
            <a:xfrm>
              <a:off x="2324862" y="7617713"/>
              <a:ext cx="4090670" cy="2193290"/>
            </a:xfrm>
            <a:custGeom>
              <a:avLst/>
              <a:gdLst/>
              <a:ahLst/>
              <a:cxnLst/>
              <a:rect l="l" t="t" r="r" b="b"/>
              <a:pathLst>
                <a:path w="4090670" h="2193290">
                  <a:moveTo>
                    <a:pt x="0" y="0"/>
                  </a:moveTo>
                  <a:lnTo>
                    <a:pt x="4090416" y="0"/>
                  </a:lnTo>
                  <a:lnTo>
                    <a:pt x="4090416" y="2193036"/>
                  </a:lnTo>
                  <a:lnTo>
                    <a:pt x="0" y="2193036"/>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8" name="object 18">
            <a:extLst>
              <a:ext uri="{C183D7F6-B498-43B3-948B-1728B52AA6E4}">
                <adec:decorative xmlns:adec="http://schemas.microsoft.com/office/drawing/2017/decorative" val="1"/>
              </a:ext>
            </a:extLst>
          </p:cNvPr>
          <p:cNvSpPr txBox="1"/>
          <p:nvPr/>
        </p:nvSpPr>
        <p:spPr>
          <a:xfrm>
            <a:off x="333923" y="1697270"/>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4</a:t>
            </a:r>
            <a:endParaRPr sz="1600" dirty="0">
              <a:latin typeface="Source Sans Pro" panose="020B0503030403020204" pitchFamily="34" charset="0"/>
              <a:ea typeface="Source Sans Pro" panose="020B0503030403020204" pitchFamily="34" charset="0"/>
              <a:cs typeface="Calibri"/>
            </a:endParaRPr>
          </a:p>
        </p:txBody>
      </p:sp>
      <p:sp>
        <p:nvSpPr>
          <p:cNvPr id="24" name="object 24">
            <a:extLst>
              <a:ext uri="{C183D7F6-B498-43B3-948B-1728B52AA6E4}">
                <adec:decorative xmlns:adec="http://schemas.microsoft.com/office/drawing/2017/decorative" val="1"/>
              </a:ext>
            </a:extLst>
          </p:cNvPr>
          <p:cNvSpPr txBox="1"/>
          <p:nvPr/>
        </p:nvSpPr>
        <p:spPr>
          <a:xfrm>
            <a:off x="348730" y="637806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5</a:t>
            </a:r>
            <a:endParaRPr sz="1600" dirty="0">
              <a:latin typeface="Source Sans Pro" panose="020B0503030403020204" pitchFamily="34" charset="0"/>
              <a:ea typeface="Source Sans Pro" panose="020B0503030403020204" pitchFamily="34" charset="0"/>
              <a:cs typeface="Calibri"/>
            </a:endParaRPr>
          </a:p>
        </p:txBody>
      </p:sp>
      <p:grpSp>
        <p:nvGrpSpPr>
          <p:cNvPr id="26" name="object 26" descr="Step 5 icon indicating a screenshot of the OHID &quot;Personal Info&quot; step."/>
          <p:cNvGrpSpPr/>
          <p:nvPr/>
        </p:nvGrpSpPr>
        <p:grpSpPr>
          <a:xfrm>
            <a:off x="6500050" y="7207186"/>
            <a:ext cx="370205" cy="370205"/>
            <a:chOff x="6500050" y="7207186"/>
            <a:chExt cx="370205" cy="370205"/>
          </a:xfrm>
        </p:grpSpPr>
        <p:sp>
          <p:nvSpPr>
            <p:cNvPr id="27" name="object 27"/>
            <p:cNvSpPr/>
            <p:nvPr/>
          </p:nvSpPr>
          <p:spPr>
            <a:xfrm>
              <a:off x="6514338" y="7221473"/>
              <a:ext cx="341630" cy="341630"/>
            </a:xfrm>
            <a:custGeom>
              <a:avLst/>
              <a:gdLst/>
              <a:ahLst/>
              <a:cxnLst/>
              <a:rect l="l" t="t" r="r" b="b"/>
              <a:pathLst>
                <a:path w="341629"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p:nvPr/>
          </p:nvSpPr>
          <p:spPr>
            <a:xfrm>
              <a:off x="6514338" y="7221473"/>
              <a:ext cx="341630" cy="341630"/>
            </a:xfrm>
            <a:custGeom>
              <a:avLst/>
              <a:gdLst/>
              <a:ahLst/>
              <a:cxnLst/>
              <a:rect l="l" t="t" r="r" b="b"/>
              <a:pathLst>
                <a:path w="341629"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9" name="object 29">
            <a:extLst>
              <a:ext uri="{C183D7F6-B498-43B3-948B-1728B52AA6E4}">
                <adec:decorative xmlns:adec="http://schemas.microsoft.com/office/drawing/2017/decorative" val="1"/>
              </a:ext>
            </a:extLst>
          </p:cNvPr>
          <p:cNvSpPr txBox="1"/>
          <p:nvPr/>
        </p:nvSpPr>
        <p:spPr>
          <a:xfrm>
            <a:off x="6619413" y="7241456"/>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5</a:t>
            </a:r>
            <a:endParaRPr sz="1600">
              <a:latin typeface="Source Sans Pro" panose="020B0503030403020204" pitchFamily="34" charset="0"/>
              <a:ea typeface="Source Sans Pro" panose="020B0503030403020204" pitchFamily="34" charset="0"/>
              <a:cs typeface="Calibri"/>
            </a:endParaRPr>
          </a:p>
        </p:txBody>
      </p:sp>
      <p:sp>
        <p:nvSpPr>
          <p:cNvPr id="30" name="object 30" descr="slide 5"/>
          <p:cNvSpPr/>
          <p:nvPr/>
        </p:nvSpPr>
        <p:spPr>
          <a:xfrm>
            <a:off x="6714743" y="9448800"/>
            <a:ext cx="466725" cy="368935"/>
          </a:xfrm>
          <a:custGeom>
            <a:avLst/>
            <a:gdLst/>
            <a:ahLst/>
            <a:cxnLst/>
            <a:rect l="l" t="t" r="r" b="b"/>
            <a:pathLst>
              <a:path w="466725" h="368934">
                <a:moveTo>
                  <a:pt x="466344" y="0"/>
                </a:moveTo>
                <a:lnTo>
                  <a:pt x="0" y="0"/>
                </a:lnTo>
                <a:lnTo>
                  <a:pt x="0" y="368808"/>
                </a:lnTo>
                <a:lnTo>
                  <a:pt x="466344" y="368808"/>
                </a:lnTo>
                <a:lnTo>
                  <a:pt x="466344"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2" name="object 32">
            <a:extLs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323165"/>
          </a:xfrm>
          <a:prstGeom prst="rect">
            <a:avLst/>
          </a:prstGeom>
        </p:spPr>
        <p:txBody>
          <a:bodyPr vert="horz" wrap="square" lIns="0" tIns="45720" rIns="0" bIns="0" rtlCol="0">
            <a:spAutoFit/>
          </a:bodyPr>
          <a:lstStyle/>
          <a:p>
            <a:pPr marL="145415">
              <a:lnSpc>
                <a:spcPct val="100000"/>
              </a:lnSpc>
              <a:spcBef>
                <a:spcPts val="360"/>
              </a:spcBef>
            </a:pPr>
            <a:fld id="{81D60167-4931-47E6-BA6A-407CBD079E47}" type="slidenum">
              <a:rPr spc="-50" dirty="0">
                <a:latin typeface="Source Sans Pro" panose="020B0503030403020204" pitchFamily="34" charset="0"/>
                <a:ea typeface="Source Sans Pro" panose="020B0503030403020204" pitchFamily="34" charset="0"/>
              </a:rPr>
              <a:t>5</a:t>
            </a:fld>
            <a:endParaRPr spc="-5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74489"/>
          </a:xfrm>
          <a:prstGeom prst="rect">
            <a:avLst/>
          </a:prstGeom>
        </p:spPr>
        <p:txBody>
          <a:bodyPr vert="horz" wrap="square" lIns="0" tIns="12700" rIns="0" bIns="0" rtlCol="0">
            <a:spAutoFit/>
          </a:bodyPr>
          <a:lstStyle/>
          <a:p>
            <a:pPr marL="12700">
              <a:lnSpc>
                <a:spcPct val="100000"/>
              </a:lnSpc>
              <a:spcBef>
                <a:spcPts val="100"/>
              </a:spcBef>
            </a:pPr>
            <a:r>
              <a:rPr dirty="0">
                <a:latin typeface="Source Sans Pro" panose="020B0503030403020204" pitchFamily="34" charset="0"/>
                <a:ea typeface="Source Sans Pro" panose="020B0503030403020204" pitchFamily="34" charset="0"/>
              </a:rPr>
              <a:t>OHID</a:t>
            </a:r>
            <a:r>
              <a:rPr spc="-105" dirty="0">
                <a:latin typeface="Source Sans Pro" panose="020B0503030403020204" pitchFamily="34" charset="0"/>
                <a:ea typeface="Source Sans Pro" panose="020B0503030403020204" pitchFamily="34" charset="0"/>
              </a:rPr>
              <a:t> </a:t>
            </a:r>
            <a:r>
              <a:rPr dirty="0">
                <a:latin typeface="Source Sans Pro" panose="020B0503030403020204" pitchFamily="34" charset="0"/>
                <a:ea typeface="Source Sans Pro" panose="020B0503030403020204" pitchFamily="34" charset="0"/>
              </a:rPr>
              <a:t>ACCOUNT</a:t>
            </a:r>
            <a:r>
              <a:rPr spc="-70" dirty="0">
                <a:latin typeface="Source Sans Pro" panose="020B0503030403020204" pitchFamily="34" charset="0"/>
                <a:ea typeface="Source Sans Pro" panose="020B0503030403020204" pitchFamily="34" charset="0"/>
              </a:rPr>
              <a:t> </a:t>
            </a:r>
            <a:r>
              <a:rPr spc="-20" dirty="0">
                <a:latin typeface="Source Sans Pro" panose="020B0503030403020204" pitchFamily="34" charset="0"/>
                <a:ea typeface="Source Sans Pro" panose="020B0503030403020204" pitchFamily="34" charset="0"/>
              </a:rPr>
              <a:t>CREATION</a:t>
            </a:r>
            <a:r>
              <a:rPr lang="en-US" spc="-20" dirty="0">
                <a:latin typeface="Source Sans Pro" panose="020B0503030403020204" pitchFamily="34" charset="0"/>
                <a:ea typeface="Source Sans Pro" panose="020B0503030403020204" pitchFamily="34" charset="0"/>
              </a:rPr>
              <a:t> (3 of 5)</a:t>
            </a:r>
            <a:endParaRPr spc="-20" dirty="0">
              <a:latin typeface="Source Sans Pro" panose="020B0503030403020204" pitchFamily="34" charset="0"/>
              <a:ea typeface="Source Sans Pro" panose="020B0503030403020204" pitchFamily="34" charset="0"/>
            </a:endParaRPr>
          </a:p>
        </p:txBody>
      </p:sp>
      <p:grpSp>
        <p:nvGrpSpPr>
          <p:cNvPr id="16" name="object 16" descr="Step 6 icon"/>
          <p:cNvGrpSpPr/>
          <p:nvPr/>
        </p:nvGrpSpPr>
        <p:grpSpPr>
          <a:xfrm>
            <a:off x="215074" y="1672018"/>
            <a:ext cx="370205" cy="368935"/>
            <a:chOff x="215074" y="1672018"/>
            <a:chExt cx="370205" cy="368935"/>
          </a:xfrm>
        </p:grpSpPr>
        <p:sp>
          <p:nvSpPr>
            <p:cNvPr id="17" name="object 17"/>
            <p:cNvSpPr/>
            <p:nvPr/>
          </p:nvSpPr>
          <p:spPr>
            <a:xfrm>
              <a:off x="229361" y="1686305"/>
              <a:ext cx="341630" cy="340360"/>
            </a:xfrm>
            <a:custGeom>
              <a:avLst/>
              <a:gdLst/>
              <a:ahLst/>
              <a:cxnLst/>
              <a:rect l="l" t="t" r="r" b="b"/>
              <a:pathLst>
                <a:path w="341630" h="340360">
                  <a:moveTo>
                    <a:pt x="170688" y="0"/>
                  </a:moveTo>
                  <a:lnTo>
                    <a:pt x="125311" y="6069"/>
                  </a:lnTo>
                  <a:lnTo>
                    <a:pt x="84536" y="23198"/>
                  </a:lnTo>
                  <a:lnTo>
                    <a:pt x="49991" y="49768"/>
                  </a:lnTo>
                  <a:lnTo>
                    <a:pt x="23303" y="84158"/>
                  </a:lnTo>
                  <a:lnTo>
                    <a:pt x="6096" y="124751"/>
                  </a:lnTo>
                  <a:lnTo>
                    <a:pt x="0" y="169925"/>
                  </a:lnTo>
                  <a:lnTo>
                    <a:pt x="6096" y="215100"/>
                  </a:lnTo>
                  <a:lnTo>
                    <a:pt x="23303" y="255693"/>
                  </a:lnTo>
                  <a:lnTo>
                    <a:pt x="49991" y="290083"/>
                  </a:lnTo>
                  <a:lnTo>
                    <a:pt x="84536" y="316653"/>
                  </a:lnTo>
                  <a:lnTo>
                    <a:pt x="125311" y="333782"/>
                  </a:lnTo>
                  <a:lnTo>
                    <a:pt x="170688" y="339852"/>
                  </a:lnTo>
                  <a:lnTo>
                    <a:pt x="216064" y="333782"/>
                  </a:lnTo>
                  <a:lnTo>
                    <a:pt x="256839" y="316653"/>
                  </a:lnTo>
                  <a:lnTo>
                    <a:pt x="291384" y="290083"/>
                  </a:lnTo>
                  <a:lnTo>
                    <a:pt x="318072" y="255693"/>
                  </a:lnTo>
                  <a:lnTo>
                    <a:pt x="335279" y="215100"/>
                  </a:lnTo>
                  <a:lnTo>
                    <a:pt x="341376" y="169925"/>
                  </a:lnTo>
                  <a:lnTo>
                    <a:pt x="335279" y="124751"/>
                  </a:lnTo>
                  <a:lnTo>
                    <a:pt x="318072" y="84158"/>
                  </a:lnTo>
                  <a:lnTo>
                    <a:pt x="291384" y="49768"/>
                  </a:lnTo>
                  <a:lnTo>
                    <a:pt x="256839" y="23198"/>
                  </a:lnTo>
                  <a:lnTo>
                    <a:pt x="216064" y="6069"/>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p:cNvSpPr/>
            <p:nvPr/>
          </p:nvSpPr>
          <p:spPr>
            <a:xfrm>
              <a:off x="229361" y="1686305"/>
              <a:ext cx="341630" cy="340360"/>
            </a:xfrm>
            <a:custGeom>
              <a:avLst/>
              <a:gdLst/>
              <a:ahLst/>
              <a:cxnLst/>
              <a:rect l="l" t="t" r="r" b="b"/>
              <a:pathLst>
                <a:path w="341630" h="340360">
                  <a:moveTo>
                    <a:pt x="0" y="169925"/>
                  </a:moveTo>
                  <a:lnTo>
                    <a:pt x="6096" y="124751"/>
                  </a:lnTo>
                  <a:lnTo>
                    <a:pt x="23303" y="84158"/>
                  </a:lnTo>
                  <a:lnTo>
                    <a:pt x="49991" y="49768"/>
                  </a:lnTo>
                  <a:lnTo>
                    <a:pt x="84536" y="23198"/>
                  </a:lnTo>
                  <a:lnTo>
                    <a:pt x="125311" y="6069"/>
                  </a:lnTo>
                  <a:lnTo>
                    <a:pt x="170688" y="0"/>
                  </a:lnTo>
                  <a:lnTo>
                    <a:pt x="216064" y="6069"/>
                  </a:lnTo>
                  <a:lnTo>
                    <a:pt x="256839" y="23198"/>
                  </a:lnTo>
                  <a:lnTo>
                    <a:pt x="291384" y="49768"/>
                  </a:lnTo>
                  <a:lnTo>
                    <a:pt x="318072" y="84158"/>
                  </a:lnTo>
                  <a:lnTo>
                    <a:pt x="335279" y="124751"/>
                  </a:lnTo>
                  <a:lnTo>
                    <a:pt x="341376" y="169925"/>
                  </a:lnTo>
                  <a:lnTo>
                    <a:pt x="335279" y="215100"/>
                  </a:lnTo>
                  <a:lnTo>
                    <a:pt x="318072" y="255693"/>
                  </a:lnTo>
                  <a:lnTo>
                    <a:pt x="291384" y="290083"/>
                  </a:lnTo>
                  <a:lnTo>
                    <a:pt x="256839" y="316653"/>
                  </a:lnTo>
                  <a:lnTo>
                    <a:pt x="216064" y="333782"/>
                  </a:lnTo>
                  <a:lnTo>
                    <a:pt x="170688" y="339852"/>
                  </a:lnTo>
                  <a:lnTo>
                    <a:pt x="125311" y="333782"/>
                  </a:lnTo>
                  <a:lnTo>
                    <a:pt x="84536" y="316653"/>
                  </a:lnTo>
                  <a:lnTo>
                    <a:pt x="49991" y="290083"/>
                  </a:lnTo>
                  <a:lnTo>
                    <a:pt x="23303" y="255693"/>
                  </a:lnTo>
                  <a:lnTo>
                    <a:pt x="6096"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0" name="object 20"/>
          <p:cNvSpPr txBox="1"/>
          <p:nvPr/>
        </p:nvSpPr>
        <p:spPr>
          <a:xfrm>
            <a:off x="717311" y="1698760"/>
            <a:ext cx="247142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Create</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username</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for</a:t>
            </a:r>
            <a:r>
              <a:rPr sz="1800" spc="-4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the </a:t>
            </a:r>
            <a:r>
              <a:rPr sz="1800" dirty="0">
                <a:latin typeface="Source Sans Pro" panose="020B0503030403020204" pitchFamily="34" charset="0"/>
                <a:ea typeface="Source Sans Pro" panose="020B0503030403020204" pitchFamily="34" charset="0"/>
                <a:cs typeface="Calibri"/>
              </a:rPr>
              <a:t>OHID</a:t>
            </a:r>
            <a:r>
              <a:rPr sz="1800" spc="-4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account.</a:t>
            </a:r>
            <a:endParaRPr sz="1800" dirty="0">
              <a:latin typeface="Source Sans Pro" panose="020B0503030403020204" pitchFamily="34" charset="0"/>
              <a:ea typeface="Source Sans Pro" panose="020B0503030403020204" pitchFamily="34" charset="0"/>
              <a:cs typeface="Calibri"/>
            </a:endParaRPr>
          </a:p>
        </p:txBody>
      </p:sp>
      <p:sp>
        <p:nvSpPr>
          <p:cNvPr id="21" name="object 21"/>
          <p:cNvSpPr txBox="1"/>
          <p:nvPr/>
        </p:nvSpPr>
        <p:spPr>
          <a:xfrm>
            <a:off x="717082" y="2521721"/>
            <a:ext cx="2631440" cy="2259593"/>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0E3F75"/>
                </a:solidFill>
                <a:latin typeface="Source Sans Pro" panose="020B0503030403020204" pitchFamily="34" charset="0"/>
                <a:ea typeface="Source Sans Pro" panose="020B0503030403020204" pitchFamily="34" charset="0"/>
                <a:cs typeface="Calibri"/>
              </a:rPr>
              <a:t>Note:</a:t>
            </a:r>
            <a:r>
              <a:rPr sz="1800" b="1" spc="-4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The</a:t>
            </a:r>
            <a:r>
              <a:rPr sz="1800" spc="-4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username</a:t>
            </a:r>
            <a:r>
              <a:rPr sz="1800" spc="-35" dirty="0">
                <a:solidFill>
                  <a:srgbClr val="0E3F75"/>
                </a:solidFill>
                <a:latin typeface="Source Sans Pro" panose="020B0503030403020204" pitchFamily="34" charset="0"/>
                <a:ea typeface="Source Sans Pro" panose="020B0503030403020204" pitchFamily="34" charset="0"/>
                <a:cs typeface="Calibri"/>
              </a:rPr>
              <a:t> </a:t>
            </a:r>
            <a:r>
              <a:rPr sz="1800" spc="-20" dirty="0">
                <a:solidFill>
                  <a:srgbClr val="0E3F75"/>
                </a:solidFill>
                <a:latin typeface="Source Sans Pro" panose="020B0503030403020204" pitchFamily="34" charset="0"/>
                <a:ea typeface="Source Sans Pro" panose="020B0503030403020204" pitchFamily="34" charset="0"/>
                <a:cs typeface="Calibri"/>
              </a:rPr>
              <a:t>must </a:t>
            </a:r>
            <a:r>
              <a:rPr sz="1800" dirty="0">
                <a:solidFill>
                  <a:srgbClr val="0E3F75"/>
                </a:solidFill>
                <a:latin typeface="Source Sans Pro" panose="020B0503030403020204" pitchFamily="34" charset="0"/>
                <a:ea typeface="Source Sans Pro" panose="020B0503030403020204" pitchFamily="34" charset="0"/>
                <a:cs typeface="Calibri"/>
              </a:rPr>
              <a:t>be</a:t>
            </a:r>
            <a:r>
              <a:rPr sz="1800" spc="-4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between</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spc="-10" dirty="0">
                <a:solidFill>
                  <a:srgbClr val="0E3F75"/>
                </a:solidFill>
                <a:latin typeface="Source Sans Pro" panose="020B0503030403020204" pitchFamily="34" charset="0"/>
                <a:ea typeface="Source Sans Pro" panose="020B0503030403020204" pitchFamily="34" charset="0"/>
                <a:cs typeface="Calibri"/>
              </a:rPr>
              <a:t>6-</a:t>
            </a:r>
            <a:r>
              <a:rPr sz="1800" spc="-25" dirty="0">
                <a:solidFill>
                  <a:srgbClr val="0E3F75"/>
                </a:solidFill>
                <a:latin typeface="Source Sans Pro" panose="020B0503030403020204" pitchFamily="34" charset="0"/>
                <a:ea typeface="Source Sans Pro" panose="020B0503030403020204" pitchFamily="34" charset="0"/>
                <a:cs typeface="Calibri"/>
              </a:rPr>
              <a:t>64</a:t>
            </a:r>
            <a:r>
              <a:rPr sz="1800" spc="50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characters,</a:t>
            </a:r>
            <a:r>
              <a:rPr sz="1800" spc="-4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cannot</a:t>
            </a:r>
            <a:r>
              <a:rPr sz="1800" spc="-4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start</a:t>
            </a:r>
            <a:r>
              <a:rPr sz="1800" spc="-60" dirty="0">
                <a:solidFill>
                  <a:srgbClr val="0E3F75"/>
                </a:solidFill>
                <a:latin typeface="Source Sans Pro" panose="020B0503030403020204" pitchFamily="34" charset="0"/>
                <a:ea typeface="Source Sans Pro" panose="020B0503030403020204" pitchFamily="34" charset="0"/>
                <a:cs typeface="Calibri"/>
              </a:rPr>
              <a:t> </a:t>
            </a:r>
            <a:r>
              <a:rPr sz="1800" spc="-25" dirty="0">
                <a:solidFill>
                  <a:srgbClr val="0E3F75"/>
                </a:solidFill>
                <a:latin typeface="Source Sans Pro" panose="020B0503030403020204" pitchFamily="34" charset="0"/>
                <a:ea typeface="Source Sans Pro" panose="020B0503030403020204" pitchFamily="34" charset="0"/>
                <a:cs typeface="Calibri"/>
              </a:rPr>
              <a:t>or </a:t>
            </a:r>
            <a:r>
              <a:rPr sz="1800" dirty="0">
                <a:solidFill>
                  <a:srgbClr val="0E3F75"/>
                </a:solidFill>
                <a:latin typeface="Source Sans Pro" panose="020B0503030403020204" pitchFamily="34" charset="0"/>
                <a:ea typeface="Source Sans Pro" panose="020B0503030403020204" pitchFamily="34" charset="0"/>
                <a:cs typeface="Calibri"/>
              </a:rPr>
              <a:t>end</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with</a:t>
            </a:r>
            <a:r>
              <a:rPr sz="1800" spc="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a</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spc="-10" dirty="0">
                <a:solidFill>
                  <a:srgbClr val="0E3F75"/>
                </a:solidFill>
                <a:latin typeface="Source Sans Pro" panose="020B0503030403020204" pitchFamily="34" charset="0"/>
                <a:ea typeface="Source Sans Pro" panose="020B0503030403020204" pitchFamily="34" charset="0"/>
                <a:cs typeface="Calibri"/>
              </a:rPr>
              <a:t>special </a:t>
            </a:r>
            <a:r>
              <a:rPr sz="1800" dirty="0">
                <a:solidFill>
                  <a:srgbClr val="0E3F75"/>
                </a:solidFill>
                <a:latin typeface="Source Sans Pro" panose="020B0503030403020204" pitchFamily="34" charset="0"/>
                <a:ea typeface="Source Sans Pro" panose="020B0503030403020204" pitchFamily="34" charset="0"/>
                <a:cs typeface="Calibri"/>
              </a:rPr>
              <a:t>character,</a:t>
            </a:r>
            <a:r>
              <a:rPr sz="1800" spc="-4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cannot</a:t>
            </a:r>
            <a:r>
              <a:rPr sz="1800" spc="-45" dirty="0">
                <a:solidFill>
                  <a:srgbClr val="0E3F75"/>
                </a:solidFill>
                <a:latin typeface="Source Sans Pro" panose="020B0503030403020204" pitchFamily="34" charset="0"/>
                <a:ea typeface="Source Sans Pro" panose="020B0503030403020204" pitchFamily="34" charset="0"/>
                <a:cs typeface="Calibri"/>
              </a:rPr>
              <a:t> </a:t>
            </a:r>
            <a:r>
              <a:rPr sz="1800" spc="-10" dirty="0">
                <a:solidFill>
                  <a:srgbClr val="0E3F75"/>
                </a:solidFill>
                <a:latin typeface="Source Sans Pro" panose="020B0503030403020204" pitchFamily="34" charset="0"/>
                <a:ea typeface="Source Sans Pro" panose="020B0503030403020204" pitchFamily="34" charset="0"/>
                <a:cs typeface="Calibri"/>
              </a:rPr>
              <a:t>contain </a:t>
            </a:r>
            <a:r>
              <a:rPr sz="1800" dirty="0">
                <a:solidFill>
                  <a:srgbClr val="0E3F75"/>
                </a:solidFill>
                <a:latin typeface="Source Sans Pro" panose="020B0503030403020204" pitchFamily="34" charset="0"/>
                <a:ea typeface="Source Sans Pro" panose="020B0503030403020204" pitchFamily="34" charset="0"/>
                <a:cs typeface="Calibri"/>
              </a:rPr>
              <a:t>only</a:t>
            </a:r>
            <a:r>
              <a:rPr sz="1800" spc="-1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numbers,</a:t>
            </a:r>
            <a:r>
              <a:rPr sz="1800" spc="-2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and</a:t>
            </a:r>
            <a:r>
              <a:rPr sz="1800" spc="-30"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may</a:t>
            </a:r>
            <a:r>
              <a:rPr sz="1800" spc="-25" dirty="0">
                <a:solidFill>
                  <a:srgbClr val="0E3F75"/>
                </a:solidFill>
                <a:latin typeface="Source Sans Pro" panose="020B0503030403020204" pitchFamily="34" charset="0"/>
                <a:ea typeface="Source Sans Pro" panose="020B0503030403020204" pitchFamily="34" charset="0"/>
                <a:cs typeface="Calibri"/>
              </a:rPr>
              <a:t> </a:t>
            </a:r>
            <a:r>
              <a:rPr sz="1800" spc="-20" dirty="0">
                <a:solidFill>
                  <a:srgbClr val="0E3F75"/>
                </a:solidFill>
                <a:latin typeface="Source Sans Pro" panose="020B0503030403020204" pitchFamily="34" charset="0"/>
                <a:ea typeface="Source Sans Pro" panose="020B0503030403020204" pitchFamily="34" charset="0"/>
                <a:cs typeface="Calibri"/>
              </a:rPr>
              <a:t>only </a:t>
            </a:r>
            <a:r>
              <a:rPr sz="1800" dirty="0">
                <a:solidFill>
                  <a:srgbClr val="0E3F75"/>
                </a:solidFill>
                <a:latin typeface="Source Sans Pro" panose="020B0503030403020204" pitchFamily="34" charset="0"/>
                <a:ea typeface="Source Sans Pro" panose="020B0503030403020204" pitchFamily="34" charset="0"/>
                <a:cs typeface="Calibri"/>
              </a:rPr>
              <a:t>contain</a:t>
            </a:r>
            <a:r>
              <a:rPr sz="1800" spc="5" dirty="0">
                <a:solidFill>
                  <a:srgbClr val="0E3F75"/>
                </a:solidFill>
                <a:latin typeface="Source Sans Pro" panose="020B0503030403020204" pitchFamily="34" charset="0"/>
                <a:ea typeface="Source Sans Pro" panose="020B0503030403020204" pitchFamily="34" charset="0"/>
                <a:cs typeface="Calibri"/>
              </a:rPr>
              <a:t> </a:t>
            </a:r>
            <a:r>
              <a:rPr sz="2000" b="1" dirty="0">
                <a:solidFill>
                  <a:srgbClr val="0E3F75"/>
                </a:solidFill>
                <a:latin typeface="Source Sans Pro" panose="020B0503030403020204" pitchFamily="34" charset="0"/>
                <a:ea typeface="Source Sans Pro" panose="020B0503030403020204" pitchFamily="34" charset="0"/>
                <a:cs typeface="Calibri"/>
              </a:rPr>
              <a:t>.</a:t>
            </a:r>
            <a:r>
              <a:rPr sz="2000" b="1" spc="-20" dirty="0">
                <a:solidFill>
                  <a:srgbClr val="0E3F75"/>
                </a:solidFill>
                <a:latin typeface="Source Sans Pro" panose="020B0503030403020204" pitchFamily="34" charset="0"/>
                <a:ea typeface="Source Sans Pro" panose="020B0503030403020204" pitchFamily="34" charset="0"/>
                <a:cs typeface="Calibri"/>
              </a:rPr>
              <a:t> </a:t>
            </a:r>
            <a:r>
              <a:rPr sz="2000" b="1" dirty="0">
                <a:solidFill>
                  <a:srgbClr val="0E3F75"/>
                </a:solidFill>
                <a:latin typeface="Source Sans Pro" panose="020B0503030403020204" pitchFamily="34" charset="0"/>
                <a:ea typeface="Source Sans Pro" panose="020B0503030403020204" pitchFamily="34" charset="0"/>
                <a:cs typeface="Calibri"/>
              </a:rPr>
              <a:t>_ -</a:t>
            </a:r>
            <a:r>
              <a:rPr sz="2000" b="1" spc="-10" dirty="0">
                <a:solidFill>
                  <a:srgbClr val="0E3F75"/>
                </a:solidFill>
                <a:latin typeface="Source Sans Pro" panose="020B0503030403020204" pitchFamily="34" charset="0"/>
                <a:ea typeface="Source Sans Pro" panose="020B0503030403020204" pitchFamily="34" charset="0"/>
                <a:cs typeface="Calibri"/>
              </a:rPr>
              <a:t> </a:t>
            </a:r>
            <a:r>
              <a:rPr sz="2000" b="1" dirty="0">
                <a:solidFill>
                  <a:srgbClr val="0E3F75"/>
                </a:solidFill>
                <a:latin typeface="Source Sans Pro" panose="020B0503030403020204" pitchFamily="34" charset="0"/>
                <a:ea typeface="Source Sans Pro" panose="020B0503030403020204" pitchFamily="34" charset="0"/>
                <a:cs typeface="Calibri"/>
              </a:rPr>
              <a:t>@</a:t>
            </a:r>
            <a:r>
              <a:rPr sz="2000" b="1" spc="-15" dirty="0">
                <a:solidFill>
                  <a:srgbClr val="0E3F75"/>
                </a:solidFill>
                <a:latin typeface="Source Sans Pro" panose="020B0503030403020204" pitchFamily="34" charset="0"/>
                <a:ea typeface="Source Sans Pro" panose="020B0503030403020204" pitchFamily="34" charset="0"/>
                <a:cs typeface="Calibri"/>
              </a:rPr>
              <a:t> </a:t>
            </a:r>
            <a:r>
              <a:rPr sz="1800" dirty="0">
                <a:solidFill>
                  <a:srgbClr val="0E3F75"/>
                </a:solidFill>
                <a:latin typeface="Source Sans Pro" panose="020B0503030403020204" pitchFamily="34" charset="0"/>
                <a:ea typeface="Source Sans Pro" panose="020B0503030403020204" pitchFamily="34" charset="0"/>
                <a:cs typeface="Calibri"/>
              </a:rPr>
              <a:t>as</a:t>
            </a:r>
            <a:r>
              <a:rPr sz="1800" spc="-10" dirty="0">
                <a:solidFill>
                  <a:srgbClr val="0E3F75"/>
                </a:solidFill>
                <a:latin typeface="Source Sans Pro" panose="020B0503030403020204" pitchFamily="34" charset="0"/>
                <a:ea typeface="Source Sans Pro" panose="020B0503030403020204" pitchFamily="34" charset="0"/>
                <a:cs typeface="Calibri"/>
              </a:rPr>
              <a:t> special characters.</a:t>
            </a:r>
            <a:endParaRPr sz="180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3" name="object 3" descr="OHID screenshot for Step 6, &quot;Pick a Username&quot; &#10;"/>
          <p:cNvGrpSpPr/>
          <p:nvPr/>
        </p:nvGrpSpPr>
        <p:grpSpPr>
          <a:xfrm>
            <a:off x="3372611" y="1680971"/>
            <a:ext cx="3915410" cy="3092450"/>
            <a:chOff x="3372611" y="1680971"/>
            <a:chExt cx="3915410" cy="3092450"/>
          </a:xfrm>
        </p:grpSpPr>
        <p:pic>
          <p:nvPicPr>
            <p:cNvPr id="4" name="object 4"/>
            <p:cNvPicPr/>
            <p:nvPr/>
          </p:nvPicPr>
          <p:blipFill>
            <a:blip r:embed="rId2" cstate="print"/>
            <a:stretch>
              <a:fillRect/>
            </a:stretch>
          </p:blipFill>
          <p:spPr>
            <a:xfrm>
              <a:off x="3372611" y="1680971"/>
              <a:ext cx="3915155" cy="3092195"/>
            </a:xfrm>
            <a:prstGeom prst="rect">
              <a:avLst/>
            </a:prstGeom>
          </p:spPr>
        </p:pic>
        <p:pic>
          <p:nvPicPr>
            <p:cNvPr id="5" name="object 5"/>
            <p:cNvPicPr/>
            <p:nvPr/>
          </p:nvPicPr>
          <p:blipFill>
            <a:blip r:embed="rId3" cstate="print"/>
            <a:stretch>
              <a:fillRect/>
            </a:stretch>
          </p:blipFill>
          <p:spPr>
            <a:xfrm>
              <a:off x="3567683" y="1876044"/>
              <a:ext cx="3326891" cy="2503930"/>
            </a:xfrm>
            <a:prstGeom prst="rect">
              <a:avLst/>
            </a:prstGeom>
          </p:spPr>
        </p:pic>
        <p:sp>
          <p:nvSpPr>
            <p:cNvPr id="6" name="object 6"/>
            <p:cNvSpPr/>
            <p:nvPr/>
          </p:nvSpPr>
          <p:spPr>
            <a:xfrm>
              <a:off x="3568445" y="2984753"/>
              <a:ext cx="3327400" cy="1396365"/>
            </a:xfrm>
            <a:custGeom>
              <a:avLst/>
              <a:gdLst/>
              <a:ahLst/>
              <a:cxnLst/>
              <a:rect l="l" t="t" r="r" b="b"/>
              <a:pathLst>
                <a:path w="3327400" h="1396364">
                  <a:moveTo>
                    <a:pt x="0" y="0"/>
                  </a:moveTo>
                  <a:lnTo>
                    <a:pt x="3326892" y="0"/>
                  </a:lnTo>
                  <a:lnTo>
                    <a:pt x="3326892" y="1395984"/>
                  </a:lnTo>
                  <a:lnTo>
                    <a:pt x="0" y="1395984"/>
                  </a:lnTo>
                  <a:lnTo>
                    <a:pt x="0" y="0"/>
                  </a:lnTo>
                  <a:close/>
                </a:path>
              </a:pathLst>
            </a:custGeom>
            <a:ln w="2857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Step 6 icon for &quot;Pick a Username&quot; OHID account creation process."/>
            <p:cNvSpPr/>
            <p:nvPr/>
          </p:nvSpPr>
          <p:spPr>
            <a:xfrm>
              <a:off x="6726173" y="2702813"/>
              <a:ext cx="340360" cy="341630"/>
            </a:xfrm>
            <a:custGeom>
              <a:avLst/>
              <a:gdLst/>
              <a:ahLst/>
              <a:cxnLst/>
              <a:rect l="l" t="t" r="r" b="b"/>
              <a:pathLst>
                <a:path w="340359" h="341630">
                  <a:moveTo>
                    <a:pt x="169926" y="0"/>
                  </a:moveTo>
                  <a:lnTo>
                    <a:pt x="124751" y="6096"/>
                  </a:lnTo>
                  <a:lnTo>
                    <a:pt x="84158" y="23303"/>
                  </a:lnTo>
                  <a:lnTo>
                    <a:pt x="49768" y="49991"/>
                  </a:lnTo>
                  <a:lnTo>
                    <a:pt x="23198" y="84536"/>
                  </a:lnTo>
                  <a:lnTo>
                    <a:pt x="6069" y="125311"/>
                  </a:lnTo>
                  <a:lnTo>
                    <a:pt x="0" y="170688"/>
                  </a:lnTo>
                  <a:lnTo>
                    <a:pt x="6069" y="216064"/>
                  </a:lnTo>
                  <a:lnTo>
                    <a:pt x="23198" y="256839"/>
                  </a:lnTo>
                  <a:lnTo>
                    <a:pt x="49768" y="291384"/>
                  </a:lnTo>
                  <a:lnTo>
                    <a:pt x="84158" y="318072"/>
                  </a:lnTo>
                  <a:lnTo>
                    <a:pt x="124751" y="335279"/>
                  </a:lnTo>
                  <a:lnTo>
                    <a:pt x="169926" y="341376"/>
                  </a:lnTo>
                  <a:lnTo>
                    <a:pt x="215100" y="335279"/>
                  </a:lnTo>
                  <a:lnTo>
                    <a:pt x="255693" y="318072"/>
                  </a:lnTo>
                  <a:lnTo>
                    <a:pt x="290083" y="291384"/>
                  </a:lnTo>
                  <a:lnTo>
                    <a:pt x="316653" y="256839"/>
                  </a:lnTo>
                  <a:lnTo>
                    <a:pt x="333782" y="216064"/>
                  </a:lnTo>
                  <a:lnTo>
                    <a:pt x="339852" y="170688"/>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6726173" y="2702813"/>
              <a:ext cx="340360" cy="341630"/>
            </a:xfrm>
            <a:custGeom>
              <a:avLst/>
              <a:gdLst/>
              <a:ahLst/>
              <a:cxnLst/>
              <a:rect l="l" t="t" r="r" b="b"/>
              <a:pathLst>
                <a:path w="340359" h="341630">
                  <a:moveTo>
                    <a:pt x="0" y="170688"/>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8"/>
                  </a:lnTo>
                  <a:lnTo>
                    <a:pt x="333782" y="216064"/>
                  </a:lnTo>
                  <a:lnTo>
                    <a:pt x="316653" y="256839"/>
                  </a:lnTo>
                  <a:lnTo>
                    <a:pt x="290083" y="291384"/>
                  </a:lnTo>
                  <a:lnTo>
                    <a:pt x="255693" y="318072"/>
                  </a:lnTo>
                  <a:lnTo>
                    <a:pt x="215100" y="335279"/>
                  </a:lnTo>
                  <a:lnTo>
                    <a:pt x="169926" y="341376"/>
                  </a:lnTo>
                  <a:lnTo>
                    <a:pt x="124751" y="335279"/>
                  </a:lnTo>
                  <a:lnTo>
                    <a:pt x="84158" y="318072"/>
                  </a:lnTo>
                  <a:lnTo>
                    <a:pt x="49768" y="291384"/>
                  </a:lnTo>
                  <a:lnTo>
                    <a:pt x="23198" y="256839"/>
                  </a:lnTo>
                  <a:lnTo>
                    <a:pt x="6069"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22" name="object 22" descr="Step 7 icon for &quot;Create Password&quot;"/>
          <p:cNvGrpSpPr/>
          <p:nvPr/>
        </p:nvGrpSpPr>
        <p:grpSpPr>
          <a:xfrm>
            <a:off x="215074" y="5396674"/>
            <a:ext cx="370205" cy="370205"/>
            <a:chOff x="215074" y="5396674"/>
            <a:chExt cx="370205" cy="370205"/>
          </a:xfrm>
        </p:grpSpPr>
        <p:sp>
          <p:nvSpPr>
            <p:cNvPr id="23" name="object 23"/>
            <p:cNvSpPr/>
            <p:nvPr/>
          </p:nvSpPr>
          <p:spPr>
            <a:xfrm>
              <a:off x="229361" y="5410961"/>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4" name="object 24"/>
            <p:cNvSpPr/>
            <p:nvPr/>
          </p:nvSpPr>
          <p:spPr>
            <a:xfrm>
              <a:off x="229361" y="5410961"/>
              <a:ext cx="341630" cy="341630"/>
            </a:xfrm>
            <a:custGeom>
              <a:avLst/>
              <a:gdLst/>
              <a:ahLst/>
              <a:cxnLst/>
              <a:rect l="l" t="t" r="r" b="b"/>
              <a:pathLst>
                <a:path w="341630"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6" name="object 26"/>
          <p:cNvSpPr txBox="1"/>
          <p:nvPr/>
        </p:nvSpPr>
        <p:spPr>
          <a:xfrm>
            <a:off x="725004" y="5424445"/>
            <a:ext cx="2399196" cy="3857466"/>
          </a:xfrm>
          <a:prstGeom prst="rect">
            <a:avLst/>
          </a:prstGeom>
        </p:spPr>
        <p:txBody>
          <a:bodyPr vert="horz" wrap="square" lIns="0" tIns="12700" rIns="0" bIns="0" rtlCol="0">
            <a:spAutoFit/>
          </a:bodyPr>
          <a:lstStyle/>
          <a:p>
            <a:pPr marL="12700" marR="5080">
              <a:lnSpc>
                <a:spcPct val="100000"/>
              </a:lnSpc>
              <a:spcBef>
                <a:spcPts val="100"/>
              </a:spcBef>
              <a:spcAft>
                <a:spcPts val="1800"/>
              </a:spcAft>
            </a:pPr>
            <a:r>
              <a:rPr sz="1800" dirty="0">
                <a:latin typeface="Source Sans Pro" panose="020B0503030403020204" pitchFamily="34" charset="0"/>
                <a:ea typeface="Source Sans Pro" panose="020B0503030403020204" pitchFamily="34" charset="0"/>
                <a:cs typeface="Calibri"/>
              </a:rPr>
              <a:t>Create</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and</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confirm</a:t>
            </a:r>
            <a:r>
              <a:rPr sz="1800" spc="-35" dirty="0">
                <a:latin typeface="Source Sans Pro" panose="020B0503030403020204" pitchFamily="34" charset="0"/>
                <a:ea typeface="Source Sans Pro" panose="020B0503030403020204" pitchFamily="34" charset="0"/>
                <a:cs typeface="Calibri"/>
              </a:rPr>
              <a:t> </a:t>
            </a:r>
            <a:r>
              <a:rPr sz="1800" spc="-50" dirty="0">
                <a:latin typeface="Source Sans Pro" panose="020B0503030403020204" pitchFamily="34" charset="0"/>
                <a:ea typeface="Source Sans Pro" panose="020B0503030403020204" pitchFamily="34" charset="0"/>
                <a:cs typeface="Calibri"/>
              </a:rPr>
              <a:t>a </a:t>
            </a:r>
            <a:r>
              <a:rPr sz="1800" dirty="0">
                <a:latin typeface="Source Sans Pro" panose="020B0503030403020204" pitchFamily="34" charset="0"/>
                <a:ea typeface="Source Sans Pro" panose="020B0503030403020204" pitchFamily="34" charset="0"/>
                <a:cs typeface="Calibri"/>
              </a:rPr>
              <a:t>password</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for</a:t>
            </a:r>
            <a:r>
              <a:rPr sz="1800" spc="-4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30" dirty="0">
                <a:latin typeface="Source Sans Pro" panose="020B0503030403020204" pitchFamily="34" charset="0"/>
                <a:ea typeface="Source Sans Pro" panose="020B0503030403020204" pitchFamily="34" charset="0"/>
                <a:cs typeface="Calibri"/>
              </a:rPr>
              <a:t> </a:t>
            </a:r>
            <a:r>
              <a:rPr sz="1800" spc="-20" dirty="0">
                <a:latin typeface="Source Sans Pro" panose="020B0503030403020204" pitchFamily="34" charset="0"/>
                <a:ea typeface="Source Sans Pro" panose="020B0503030403020204" pitchFamily="34" charset="0"/>
                <a:cs typeface="Calibri"/>
              </a:rPr>
              <a:t>OHID </a:t>
            </a:r>
            <a:r>
              <a:rPr sz="1800" spc="-10" dirty="0">
                <a:latin typeface="Source Sans Pro" panose="020B0503030403020204" pitchFamily="34" charset="0"/>
                <a:ea typeface="Source Sans Pro" panose="020B0503030403020204" pitchFamily="34" charset="0"/>
                <a:cs typeface="Calibri"/>
              </a:rPr>
              <a:t>account.</a:t>
            </a:r>
            <a:endParaRPr lang="en-US" spc="-10" dirty="0">
              <a:latin typeface="Source Sans Pro" panose="020B0503030403020204" pitchFamily="34" charset="0"/>
              <a:ea typeface="Source Sans Pro" panose="020B0503030403020204" pitchFamily="34" charset="0"/>
              <a:cs typeface="Calibri"/>
            </a:endParaRPr>
          </a:p>
          <a:p>
            <a:pPr marL="12700" marR="5080">
              <a:spcBef>
                <a:spcPts val="100"/>
              </a:spcBef>
            </a:pPr>
            <a:r>
              <a:rPr lang="en-US" sz="1800" b="1" dirty="0">
                <a:solidFill>
                  <a:srgbClr val="0E3F75"/>
                </a:solidFill>
                <a:latin typeface="Source Sans Pro" panose="020B0503030403020204" pitchFamily="34" charset="0"/>
                <a:ea typeface="Source Sans Pro" panose="020B0503030403020204" pitchFamily="34" charset="0"/>
                <a:cs typeface="Calibri"/>
              </a:rPr>
              <a:t>Note</a:t>
            </a:r>
            <a:r>
              <a:rPr lang="en-US" sz="1800" dirty="0">
                <a:solidFill>
                  <a:srgbClr val="0E3F75"/>
                </a:solidFill>
                <a:latin typeface="Source Sans Pro" panose="020B0503030403020204" pitchFamily="34" charset="0"/>
                <a:ea typeface="Source Sans Pro" panose="020B0503030403020204" pitchFamily="34" charset="0"/>
                <a:cs typeface="Calibri"/>
              </a:rPr>
              <a:t>:</a:t>
            </a:r>
            <a:r>
              <a:rPr lang="en-US" sz="1800" spc="-4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Passwords</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must</a:t>
            </a:r>
            <a:r>
              <a:rPr lang="en-US" sz="1800" spc="-50"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be </a:t>
            </a:r>
            <a:r>
              <a:rPr lang="en-US" sz="1800" dirty="0">
                <a:solidFill>
                  <a:srgbClr val="0E3F75"/>
                </a:solidFill>
                <a:latin typeface="Source Sans Pro" panose="020B0503030403020204" pitchFamily="34" charset="0"/>
                <a:ea typeface="Source Sans Pro" panose="020B0503030403020204" pitchFamily="34" charset="0"/>
                <a:cs typeface="Calibri"/>
              </a:rPr>
              <a:t>between</a:t>
            </a:r>
            <a:r>
              <a:rPr lang="en-US" sz="1800" spc="-45" dirty="0">
                <a:solidFill>
                  <a:srgbClr val="0E3F75"/>
                </a:solidFill>
                <a:latin typeface="Source Sans Pro" panose="020B0503030403020204" pitchFamily="34" charset="0"/>
                <a:ea typeface="Source Sans Pro" panose="020B0503030403020204" pitchFamily="34" charset="0"/>
                <a:cs typeface="Calibri"/>
              </a:rPr>
              <a:t> </a:t>
            </a:r>
            <a:r>
              <a:rPr lang="en-US" sz="1800" spc="-10" dirty="0">
                <a:solidFill>
                  <a:srgbClr val="0E3F75"/>
                </a:solidFill>
                <a:latin typeface="Source Sans Pro" panose="020B0503030403020204" pitchFamily="34" charset="0"/>
                <a:ea typeface="Source Sans Pro" panose="020B0503030403020204" pitchFamily="34" charset="0"/>
                <a:cs typeface="Calibri"/>
              </a:rPr>
              <a:t>8-</a:t>
            </a:r>
            <a:r>
              <a:rPr lang="en-US" sz="1800" dirty="0">
                <a:solidFill>
                  <a:srgbClr val="0E3F75"/>
                </a:solidFill>
                <a:latin typeface="Source Sans Pro" panose="020B0503030403020204" pitchFamily="34" charset="0"/>
                <a:ea typeface="Source Sans Pro" panose="020B0503030403020204" pitchFamily="34" charset="0"/>
                <a:cs typeface="Calibri"/>
              </a:rPr>
              <a:t>30</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spc="-10" dirty="0">
                <a:solidFill>
                  <a:srgbClr val="0E3F75"/>
                </a:solidFill>
                <a:latin typeface="Source Sans Pro" panose="020B0503030403020204" pitchFamily="34" charset="0"/>
                <a:ea typeface="Source Sans Pro" panose="020B0503030403020204" pitchFamily="34" charset="0"/>
                <a:cs typeface="Calibri"/>
              </a:rPr>
              <a:t>characters; </a:t>
            </a:r>
            <a:r>
              <a:rPr lang="en-US" sz="1800" dirty="0">
                <a:solidFill>
                  <a:srgbClr val="0E3F75"/>
                </a:solidFill>
                <a:latin typeface="Source Sans Pro" panose="020B0503030403020204" pitchFamily="34" charset="0"/>
                <a:ea typeface="Source Sans Pro" panose="020B0503030403020204" pitchFamily="34" charset="0"/>
                <a:cs typeface="Calibri"/>
              </a:rPr>
              <a:t>must</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contain</a:t>
            </a:r>
            <a:r>
              <a:rPr lang="en-US" sz="1800" spc="-1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at</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least</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one </a:t>
            </a:r>
            <a:r>
              <a:rPr lang="en-US" sz="1800" dirty="0">
                <a:solidFill>
                  <a:srgbClr val="0E3F75"/>
                </a:solidFill>
                <a:latin typeface="Source Sans Pro" panose="020B0503030403020204" pitchFamily="34" charset="0"/>
                <a:ea typeface="Source Sans Pro" panose="020B0503030403020204" pitchFamily="34" charset="0"/>
                <a:cs typeface="Calibri"/>
              </a:rPr>
              <a:t>upper</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case</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letter,</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spc="-20" dirty="0">
                <a:solidFill>
                  <a:srgbClr val="0E3F75"/>
                </a:solidFill>
                <a:latin typeface="Source Sans Pro" panose="020B0503030403020204" pitchFamily="34" charset="0"/>
                <a:ea typeface="Source Sans Pro" panose="020B0503030403020204" pitchFamily="34" charset="0"/>
                <a:cs typeface="Calibri"/>
              </a:rPr>
              <a:t>lower </a:t>
            </a:r>
            <a:r>
              <a:rPr lang="en-US" sz="1800" dirty="0">
                <a:solidFill>
                  <a:srgbClr val="0E3F75"/>
                </a:solidFill>
                <a:latin typeface="Source Sans Pro" panose="020B0503030403020204" pitchFamily="34" charset="0"/>
                <a:ea typeface="Source Sans Pro" panose="020B0503030403020204" pitchFamily="34" charset="0"/>
                <a:cs typeface="Calibri"/>
              </a:rPr>
              <a:t>case</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letter,</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number,</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and </a:t>
            </a:r>
            <a:r>
              <a:rPr lang="en-US" sz="1800" dirty="0">
                <a:solidFill>
                  <a:srgbClr val="0E3F75"/>
                </a:solidFill>
                <a:latin typeface="Source Sans Pro" panose="020B0503030403020204" pitchFamily="34" charset="0"/>
                <a:ea typeface="Source Sans Pro" panose="020B0503030403020204" pitchFamily="34" charset="0"/>
                <a:cs typeface="Calibri"/>
              </a:rPr>
              <a:t>special</a:t>
            </a:r>
            <a:r>
              <a:rPr lang="en-US" sz="1800" spc="-5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character;</a:t>
            </a:r>
            <a:r>
              <a:rPr lang="en-US" sz="1800" spc="-50"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and </a:t>
            </a:r>
            <a:r>
              <a:rPr lang="en-US" sz="1800" dirty="0">
                <a:solidFill>
                  <a:srgbClr val="0E3F75"/>
                </a:solidFill>
                <a:latin typeface="Source Sans Pro" panose="020B0503030403020204" pitchFamily="34" charset="0"/>
                <a:ea typeface="Source Sans Pro" panose="020B0503030403020204" pitchFamily="34" charset="0"/>
                <a:cs typeface="Calibri"/>
              </a:rPr>
              <a:t>cannot</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contain</a:t>
            </a:r>
            <a:r>
              <a:rPr lang="en-US" sz="1800" spc="-1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the</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spc="-10" dirty="0">
                <a:solidFill>
                  <a:srgbClr val="0E3F75"/>
                </a:solidFill>
                <a:latin typeface="Source Sans Pro" panose="020B0503030403020204" pitchFamily="34" charset="0"/>
                <a:ea typeface="Source Sans Pro" panose="020B0503030403020204" pitchFamily="34" charset="0"/>
                <a:cs typeface="Calibri"/>
              </a:rPr>
              <a:t>user’s </a:t>
            </a:r>
            <a:r>
              <a:rPr lang="en-US" sz="1800" dirty="0">
                <a:solidFill>
                  <a:srgbClr val="0E3F75"/>
                </a:solidFill>
                <a:latin typeface="Source Sans Pro" panose="020B0503030403020204" pitchFamily="34" charset="0"/>
                <a:ea typeface="Source Sans Pro" panose="020B0503030403020204" pitchFamily="34" charset="0"/>
                <a:cs typeface="Calibri"/>
              </a:rPr>
              <a:t>first</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name,</a:t>
            </a:r>
            <a:r>
              <a:rPr lang="en-US" sz="1800" spc="-2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last</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spc="-10" dirty="0">
                <a:solidFill>
                  <a:srgbClr val="0E3F75"/>
                </a:solidFill>
                <a:latin typeface="Source Sans Pro" panose="020B0503030403020204" pitchFamily="34" charset="0"/>
                <a:ea typeface="Source Sans Pro" panose="020B0503030403020204" pitchFamily="34" charset="0"/>
                <a:cs typeface="Calibri"/>
              </a:rPr>
              <a:t>name, </a:t>
            </a:r>
            <a:r>
              <a:rPr lang="en-US" sz="1800" dirty="0">
                <a:solidFill>
                  <a:srgbClr val="0E3F75"/>
                </a:solidFill>
                <a:latin typeface="Source Sans Pro" panose="020B0503030403020204" pitchFamily="34" charset="0"/>
                <a:ea typeface="Source Sans Pro" panose="020B0503030403020204" pitchFamily="34" charset="0"/>
                <a:cs typeface="Calibri"/>
              </a:rPr>
              <a:t>username,</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or</a:t>
            </a:r>
            <a:r>
              <a:rPr lang="en-US" sz="1800" spc="-45" dirty="0">
                <a:solidFill>
                  <a:srgbClr val="0E3F75"/>
                </a:solidFill>
                <a:latin typeface="Source Sans Pro" panose="020B0503030403020204" pitchFamily="34" charset="0"/>
                <a:ea typeface="Source Sans Pro" panose="020B0503030403020204" pitchFamily="34" charset="0"/>
                <a:cs typeface="Calibri"/>
              </a:rPr>
              <a:t> </a:t>
            </a:r>
            <a:r>
              <a:rPr lang="en-US" sz="1800" spc="-10" dirty="0">
                <a:solidFill>
                  <a:srgbClr val="0E3F75"/>
                </a:solidFill>
                <a:latin typeface="Source Sans Pro" panose="020B0503030403020204" pitchFamily="34" charset="0"/>
                <a:ea typeface="Source Sans Pro" panose="020B0503030403020204" pitchFamily="34" charset="0"/>
                <a:cs typeface="Calibri"/>
              </a:rPr>
              <a:t>OHID.</a:t>
            </a:r>
            <a:endParaRPr lang="en-US" sz="1800" dirty="0">
              <a:solidFill>
                <a:srgbClr val="0E3F75"/>
              </a:solidFill>
              <a:latin typeface="Source Sans Pro" panose="020B0503030403020204" pitchFamily="34" charset="0"/>
              <a:ea typeface="Source Sans Pro" panose="020B0503030403020204" pitchFamily="34" charset="0"/>
              <a:cs typeface="Calibri"/>
            </a:endParaRPr>
          </a:p>
        </p:txBody>
      </p:sp>
      <p:grpSp>
        <p:nvGrpSpPr>
          <p:cNvPr id="9" name="object 9" descr="Step 7 OHID Account Creation screenshot showing guidance for creating and confirming a password."/>
          <p:cNvGrpSpPr/>
          <p:nvPr/>
        </p:nvGrpSpPr>
        <p:grpSpPr>
          <a:xfrm>
            <a:off x="3418332" y="5564124"/>
            <a:ext cx="3709670" cy="3058795"/>
            <a:chOff x="3418332" y="5564124"/>
            <a:chExt cx="3709670" cy="3058795"/>
          </a:xfrm>
        </p:grpSpPr>
        <p:pic>
          <p:nvPicPr>
            <p:cNvPr id="10" name="object 10"/>
            <p:cNvPicPr/>
            <p:nvPr/>
          </p:nvPicPr>
          <p:blipFill>
            <a:blip r:embed="rId4" cstate="print"/>
            <a:stretch>
              <a:fillRect/>
            </a:stretch>
          </p:blipFill>
          <p:spPr>
            <a:xfrm>
              <a:off x="3418332" y="5564124"/>
              <a:ext cx="3709415" cy="3058667"/>
            </a:xfrm>
            <a:prstGeom prst="rect">
              <a:avLst/>
            </a:prstGeom>
          </p:spPr>
        </p:pic>
        <p:pic>
          <p:nvPicPr>
            <p:cNvPr id="11" name="object 11"/>
            <p:cNvPicPr/>
            <p:nvPr/>
          </p:nvPicPr>
          <p:blipFill>
            <a:blip r:embed="rId5" cstate="print"/>
            <a:stretch>
              <a:fillRect/>
            </a:stretch>
          </p:blipFill>
          <p:spPr>
            <a:xfrm>
              <a:off x="3613403" y="5759196"/>
              <a:ext cx="3121151" cy="2470403"/>
            </a:xfrm>
            <a:prstGeom prst="rect">
              <a:avLst/>
            </a:prstGeom>
          </p:spPr>
        </p:pic>
        <p:sp>
          <p:nvSpPr>
            <p:cNvPr id="12" name="object 12"/>
            <p:cNvSpPr/>
            <p:nvPr/>
          </p:nvSpPr>
          <p:spPr>
            <a:xfrm>
              <a:off x="3614165" y="5982462"/>
              <a:ext cx="3121660" cy="2247900"/>
            </a:xfrm>
            <a:custGeom>
              <a:avLst/>
              <a:gdLst/>
              <a:ahLst/>
              <a:cxnLst/>
              <a:rect l="l" t="t" r="r" b="b"/>
              <a:pathLst>
                <a:path w="3121659" h="2247900">
                  <a:moveTo>
                    <a:pt x="0" y="0"/>
                  </a:moveTo>
                  <a:lnTo>
                    <a:pt x="3121151" y="0"/>
                  </a:lnTo>
                  <a:lnTo>
                    <a:pt x="3121151" y="2247900"/>
                  </a:lnTo>
                  <a:lnTo>
                    <a:pt x="0" y="2247900"/>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descr="Step 7 icon for &quot;Create Password&quot; screenshot."/>
            <p:cNvSpPr/>
            <p:nvPr/>
          </p:nvSpPr>
          <p:spPr>
            <a:xfrm>
              <a:off x="6596633" y="5811774"/>
              <a:ext cx="340360" cy="341630"/>
            </a:xfrm>
            <a:custGeom>
              <a:avLst/>
              <a:gdLst/>
              <a:ahLst/>
              <a:cxnLst/>
              <a:rect l="l" t="t" r="r" b="b"/>
              <a:pathLst>
                <a:path w="340359" h="341629">
                  <a:moveTo>
                    <a:pt x="169926" y="0"/>
                  </a:moveTo>
                  <a:lnTo>
                    <a:pt x="124751" y="6096"/>
                  </a:lnTo>
                  <a:lnTo>
                    <a:pt x="84158" y="23303"/>
                  </a:lnTo>
                  <a:lnTo>
                    <a:pt x="49768" y="49991"/>
                  </a:lnTo>
                  <a:lnTo>
                    <a:pt x="23198" y="84536"/>
                  </a:lnTo>
                  <a:lnTo>
                    <a:pt x="6069" y="125311"/>
                  </a:lnTo>
                  <a:lnTo>
                    <a:pt x="0" y="170687"/>
                  </a:lnTo>
                  <a:lnTo>
                    <a:pt x="6069" y="216064"/>
                  </a:lnTo>
                  <a:lnTo>
                    <a:pt x="23198" y="256839"/>
                  </a:lnTo>
                  <a:lnTo>
                    <a:pt x="49768" y="291384"/>
                  </a:lnTo>
                  <a:lnTo>
                    <a:pt x="84158" y="318072"/>
                  </a:lnTo>
                  <a:lnTo>
                    <a:pt x="124751" y="335279"/>
                  </a:lnTo>
                  <a:lnTo>
                    <a:pt x="169926" y="341375"/>
                  </a:lnTo>
                  <a:lnTo>
                    <a:pt x="215100" y="335279"/>
                  </a:lnTo>
                  <a:lnTo>
                    <a:pt x="255693" y="318072"/>
                  </a:lnTo>
                  <a:lnTo>
                    <a:pt x="290083" y="291384"/>
                  </a:lnTo>
                  <a:lnTo>
                    <a:pt x="316653" y="256839"/>
                  </a:lnTo>
                  <a:lnTo>
                    <a:pt x="333782" y="216064"/>
                  </a:lnTo>
                  <a:lnTo>
                    <a:pt x="339852" y="170687"/>
                  </a:lnTo>
                  <a:lnTo>
                    <a:pt x="333782" y="125311"/>
                  </a:lnTo>
                  <a:lnTo>
                    <a:pt x="316653" y="84536"/>
                  </a:lnTo>
                  <a:lnTo>
                    <a:pt x="290083" y="49991"/>
                  </a:lnTo>
                  <a:lnTo>
                    <a:pt x="255693" y="23303"/>
                  </a:lnTo>
                  <a:lnTo>
                    <a:pt x="215100" y="6096"/>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4" name="object 14"/>
            <p:cNvSpPr/>
            <p:nvPr/>
          </p:nvSpPr>
          <p:spPr>
            <a:xfrm>
              <a:off x="6596633" y="5811774"/>
              <a:ext cx="340360" cy="341630"/>
            </a:xfrm>
            <a:custGeom>
              <a:avLst/>
              <a:gdLst/>
              <a:ahLst/>
              <a:cxnLst/>
              <a:rect l="l" t="t" r="r" b="b"/>
              <a:pathLst>
                <a:path w="340359" h="341629">
                  <a:moveTo>
                    <a:pt x="0" y="170687"/>
                  </a:moveTo>
                  <a:lnTo>
                    <a:pt x="6069" y="125311"/>
                  </a:lnTo>
                  <a:lnTo>
                    <a:pt x="23198" y="84536"/>
                  </a:lnTo>
                  <a:lnTo>
                    <a:pt x="49768" y="49991"/>
                  </a:lnTo>
                  <a:lnTo>
                    <a:pt x="84158" y="23303"/>
                  </a:lnTo>
                  <a:lnTo>
                    <a:pt x="124751" y="6096"/>
                  </a:lnTo>
                  <a:lnTo>
                    <a:pt x="169926" y="0"/>
                  </a:lnTo>
                  <a:lnTo>
                    <a:pt x="215100" y="6096"/>
                  </a:lnTo>
                  <a:lnTo>
                    <a:pt x="255693" y="23303"/>
                  </a:lnTo>
                  <a:lnTo>
                    <a:pt x="290083" y="49991"/>
                  </a:lnTo>
                  <a:lnTo>
                    <a:pt x="316653" y="84536"/>
                  </a:lnTo>
                  <a:lnTo>
                    <a:pt x="333782" y="125311"/>
                  </a:lnTo>
                  <a:lnTo>
                    <a:pt x="339852" y="170687"/>
                  </a:lnTo>
                  <a:lnTo>
                    <a:pt x="333782" y="216064"/>
                  </a:lnTo>
                  <a:lnTo>
                    <a:pt x="316653" y="256839"/>
                  </a:lnTo>
                  <a:lnTo>
                    <a:pt x="290083" y="291384"/>
                  </a:lnTo>
                  <a:lnTo>
                    <a:pt x="255693" y="318072"/>
                  </a:lnTo>
                  <a:lnTo>
                    <a:pt x="215100" y="335279"/>
                  </a:lnTo>
                  <a:lnTo>
                    <a:pt x="169926" y="341375"/>
                  </a:lnTo>
                  <a:lnTo>
                    <a:pt x="124751" y="335279"/>
                  </a:lnTo>
                  <a:lnTo>
                    <a:pt x="84158" y="318072"/>
                  </a:lnTo>
                  <a:lnTo>
                    <a:pt x="49768" y="291384"/>
                  </a:lnTo>
                  <a:lnTo>
                    <a:pt x="23198" y="256839"/>
                  </a:lnTo>
                  <a:lnTo>
                    <a:pt x="6069"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9" name="object 19">
            <a:extLst>
              <a:ext uri="{C183D7F6-B498-43B3-948B-1728B52AA6E4}">
                <adec:decorative xmlns:adec="http://schemas.microsoft.com/office/drawing/2017/decorative" val="1"/>
              </a:ext>
            </a:extLst>
          </p:cNvPr>
          <p:cNvSpPr txBox="1"/>
          <p:nvPr/>
        </p:nvSpPr>
        <p:spPr>
          <a:xfrm>
            <a:off x="333923" y="1706005"/>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6</a:t>
            </a:r>
            <a:endParaRPr sz="1600">
              <a:latin typeface="Source Sans Pro" panose="020B0503030403020204" pitchFamily="34" charset="0"/>
              <a:ea typeface="Source Sans Pro" panose="020B0503030403020204" pitchFamily="34" charset="0"/>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333923" y="5431690"/>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7</a:t>
            </a:r>
            <a:endParaRPr sz="1600">
              <a:latin typeface="Source Sans Pro" panose="020B0503030403020204" pitchFamily="34" charset="0"/>
              <a:ea typeface="Source Sans Pro" panose="020B0503030403020204" pitchFamily="34" charset="0"/>
              <a:cs typeface="Calibri"/>
            </a:endParaRPr>
          </a:p>
        </p:txBody>
      </p:sp>
      <p:sp>
        <p:nvSpPr>
          <p:cNvPr id="28" name="object 28">
            <a:extLst>
              <a:ext uri="{C183D7F6-B498-43B3-948B-1728B52AA6E4}">
                <adec:decorative xmlns:adec="http://schemas.microsoft.com/office/drawing/2017/decorative" val="1"/>
              </a:ext>
            </a:extLst>
          </p:cNvPr>
          <p:cNvSpPr txBox="1"/>
          <p:nvPr/>
        </p:nvSpPr>
        <p:spPr>
          <a:xfrm>
            <a:off x="6830193" y="2723143"/>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6</a:t>
            </a:r>
            <a:endParaRPr sz="1600" dirty="0">
              <a:latin typeface="Source Sans Pro" panose="020B0503030403020204" pitchFamily="34" charset="0"/>
              <a:ea typeface="Source Sans Pro" panose="020B0503030403020204" pitchFamily="34" charset="0"/>
              <a:cs typeface="Calibri"/>
            </a:endParaRPr>
          </a:p>
        </p:txBody>
      </p:sp>
      <p:sp>
        <p:nvSpPr>
          <p:cNvPr id="29" name="object 29">
            <a:extLst>
              <a:ext uri="{C183D7F6-B498-43B3-948B-1728B52AA6E4}">
                <adec:decorative xmlns:adec="http://schemas.microsoft.com/office/drawing/2017/decorative" val="1"/>
              </a:ext>
            </a:extLst>
          </p:cNvPr>
          <p:cNvSpPr txBox="1"/>
          <p:nvPr/>
        </p:nvSpPr>
        <p:spPr>
          <a:xfrm>
            <a:off x="6700563" y="5831814"/>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7</a:t>
            </a:r>
            <a:endParaRPr sz="1600">
              <a:latin typeface="Source Sans Pro" panose="020B0503030403020204" pitchFamily="34" charset="0"/>
              <a:ea typeface="Source Sans Pro" panose="020B0503030403020204" pitchFamily="34" charset="0"/>
              <a:cs typeface="Calibri"/>
            </a:endParaRPr>
          </a:p>
        </p:txBody>
      </p:sp>
      <p:sp>
        <p:nvSpPr>
          <p:cNvPr id="30" name="object 30" descr="Page 6"/>
          <p:cNvSpPr/>
          <p:nvPr/>
        </p:nvSpPr>
        <p:spPr>
          <a:xfrm>
            <a:off x="6609588" y="9448800"/>
            <a:ext cx="571500" cy="381000"/>
          </a:xfrm>
          <a:custGeom>
            <a:avLst/>
            <a:gdLst/>
            <a:ahLst/>
            <a:cxnLst/>
            <a:rect l="l" t="t" r="r" b="b"/>
            <a:pathLst>
              <a:path w="571500" h="381000">
                <a:moveTo>
                  <a:pt x="571500" y="0"/>
                </a:moveTo>
                <a:lnTo>
                  <a:pt x="0" y="0"/>
                </a:lnTo>
                <a:lnTo>
                  <a:pt x="0" y="381000"/>
                </a:lnTo>
                <a:lnTo>
                  <a:pt x="571500" y="381000"/>
                </a:lnTo>
                <a:lnTo>
                  <a:pt x="571500"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2" name="object 32">
            <a:extLs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323165"/>
          </a:xfrm>
          <a:prstGeom prst="rect">
            <a:avLst/>
          </a:prstGeom>
        </p:spPr>
        <p:txBody>
          <a:bodyPr vert="horz" wrap="square" lIns="0" tIns="45720" rIns="0" bIns="0" rtlCol="0">
            <a:spAutoFit/>
          </a:bodyPr>
          <a:lstStyle/>
          <a:p>
            <a:pPr marL="145415">
              <a:lnSpc>
                <a:spcPct val="100000"/>
              </a:lnSpc>
              <a:spcBef>
                <a:spcPts val="360"/>
              </a:spcBef>
            </a:pPr>
            <a:fld id="{81D60167-4931-47E6-BA6A-407CBD079E47}" type="slidenum">
              <a:rPr spc="-50" dirty="0">
                <a:latin typeface="Source Sans Pro" panose="020B0503030403020204" pitchFamily="34" charset="0"/>
                <a:ea typeface="Source Sans Pro" panose="020B0503030403020204" pitchFamily="34" charset="0"/>
              </a:rPr>
              <a:t>6</a:t>
            </a:fld>
            <a:endParaRPr spc="-5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76" y="472958"/>
            <a:ext cx="6613633" cy="474489"/>
          </a:xfrm>
          <a:prstGeom prst="rect">
            <a:avLst/>
          </a:prstGeom>
        </p:spPr>
        <p:txBody>
          <a:bodyPr vert="horz" wrap="square" lIns="0" tIns="12700" rIns="0" bIns="0" rtlCol="0">
            <a:spAutoFit/>
          </a:bodyPr>
          <a:lstStyle/>
          <a:p>
            <a:pPr marL="12700">
              <a:lnSpc>
                <a:spcPct val="100000"/>
              </a:lnSpc>
              <a:spcBef>
                <a:spcPts val="100"/>
              </a:spcBef>
            </a:pPr>
            <a:r>
              <a:rPr dirty="0">
                <a:latin typeface="Source Sans Pro" panose="020B0503030403020204" pitchFamily="34" charset="0"/>
                <a:ea typeface="Source Sans Pro" panose="020B0503030403020204" pitchFamily="34" charset="0"/>
              </a:rPr>
              <a:t>OHID</a:t>
            </a:r>
            <a:r>
              <a:rPr spc="-105" dirty="0">
                <a:latin typeface="Source Sans Pro" panose="020B0503030403020204" pitchFamily="34" charset="0"/>
                <a:ea typeface="Source Sans Pro" panose="020B0503030403020204" pitchFamily="34" charset="0"/>
              </a:rPr>
              <a:t> </a:t>
            </a:r>
            <a:r>
              <a:rPr dirty="0">
                <a:latin typeface="Source Sans Pro" panose="020B0503030403020204" pitchFamily="34" charset="0"/>
                <a:ea typeface="Source Sans Pro" panose="020B0503030403020204" pitchFamily="34" charset="0"/>
              </a:rPr>
              <a:t>ACCOUNT</a:t>
            </a:r>
            <a:r>
              <a:rPr spc="-70" dirty="0">
                <a:latin typeface="Source Sans Pro" panose="020B0503030403020204" pitchFamily="34" charset="0"/>
                <a:ea typeface="Source Sans Pro" panose="020B0503030403020204" pitchFamily="34" charset="0"/>
              </a:rPr>
              <a:t> </a:t>
            </a:r>
            <a:r>
              <a:rPr spc="-20" dirty="0">
                <a:latin typeface="Source Sans Pro" panose="020B0503030403020204" pitchFamily="34" charset="0"/>
                <a:ea typeface="Source Sans Pro" panose="020B0503030403020204" pitchFamily="34" charset="0"/>
              </a:rPr>
              <a:t>CREATION</a:t>
            </a:r>
            <a:r>
              <a:rPr lang="en-US" spc="-20" dirty="0">
                <a:latin typeface="Source Sans Pro" panose="020B0503030403020204" pitchFamily="34" charset="0"/>
                <a:ea typeface="Source Sans Pro" panose="020B0503030403020204" pitchFamily="34" charset="0"/>
              </a:rPr>
              <a:t> (4 of 5)</a:t>
            </a:r>
            <a:endParaRPr spc="-20" dirty="0">
              <a:latin typeface="Source Sans Pro" panose="020B0503030403020204" pitchFamily="34" charset="0"/>
              <a:ea typeface="Source Sans Pro" panose="020B0503030403020204" pitchFamily="34" charset="0"/>
            </a:endParaRPr>
          </a:p>
        </p:txBody>
      </p:sp>
      <p:grpSp>
        <p:nvGrpSpPr>
          <p:cNvPr id="11" name="object 11" descr="Step 8 icon - OHIO Account Recovery"/>
          <p:cNvGrpSpPr/>
          <p:nvPr/>
        </p:nvGrpSpPr>
        <p:grpSpPr>
          <a:xfrm>
            <a:off x="215074" y="1921954"/>
            <a:ext cx="370205" cy="370205"/>
            <a:chOff x="215074" y="1921954"/>
            <a:chExt cx="370205" cy="370205"/>
          </a:xfrm>
        </p:grpSpPr>
        <p:sp>
          <p:nvSpPr>
            <p:cNvPr id="12" name="object 12"/>
            <p:cNvSpPr/>
            <p:nvPr/>
          </p:nvSpPr>
          <p:spPr>
            <a:xfrm>
              <a:off x="229361" y="1936242"/>
              <a:ext cx="341630" cy="341630"/>
            </a:xfrm>
            <a:custGeom>
              <a:avLst/>
              <a:gdLst/>
              <a:ahLst/>
              <a:cxnLst/>
              <a:rect l="l" t="t" r="r" b="b"/>
              <a:pathLst>
                <a:path w="341630" h="34163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3" name="object 13"/>
            <p:cNvSpPr/>
            <p:nvPr/>
          </p:nvSpPr>
          <p:spPr>
            <a:xfrm>
              <a:off x="229361" y="1936242"/>
              <a:ext cx="341630" cy="341630"/>
            </a:xfrm>
            <a:custGeom>
              <a:avLst/>
              <a:gdLst/>
              <a:ahLst/>
              <a:cxnLst/>
              <a:rect l="l" t="t" r="r" b="b"/>
              <a:pathLst>
                <a:path w="341630" h="341630">
                  <a:moveTo>
                    <a:pt x="0" y="170688"/>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8"/>
                  </a:lnTo>
                  <a:lnTo>
                    <a:pt x="335279" y="216064"/>
                  </a:lnTo>
                  <a:lnTo>
                    <a:pt x="318072" y="256839"/>
                  </a:lnTo>
                  <a:lnTo>
                    <a:pt x="291384" y="291384"/>
                  </a:lnTo>
                  <a:lnTo>
                    <a:pt x="256839" y="318072"/>
                  </a:lnTo>
                  <a:lnTo>
                    <a:pt x="216064" y="335279"/>
                  </a:lnTo>
                  <a:lnTo>
                    <a:pt x="170688" y="341376"/>
                  </a:lnTo>
                  <a:lnTo>
                    <a:pt x="125311" y="335279"/>
                  </a:lnTo>
                  <a:lnTo>
                    <a:pt x="84536" y="318072"/>
                  </a:lnTo>
                  <a:lnTo>
                    <a:pt x="49991" y="291384"/>
                  </a:lnTo>
                  <a:lnTo>
                    <a:pt x="23303" y="256839"/>
                  </a:lnTo>
                  <a:lnTo>
                    <a:pt x="6096" y="216064"/>
                  </a:lnTo>
                  <a:lnTo>
                    <a:pt x="0" y="170688"/>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5" name="object 15"/>
          <p:cNvSpPr txBox="1"/>
          <p:nvPr/>
        </p:nvSpPr>
        <p:spPr>
          <a:xfrm>
            <a:off x="717312" y="1949611"/>
            <a:ext cx="2344420" cy="112268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Enter</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an</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active</a:t>
            </a:r>
            <a:r>
              <a:rPr sz="1800" spc="-25"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mobile </a:t>
            </a:r>
            <a:r>
              <a:rPr sz="1800" dirty="0">
                <a:latin typeface="Source Sans Pro" panose="020B0503030403020204" pitchFamily="34" charset="0"/>
                <a:ea typeface="Source Sans Pro" panose="020B0503030403020204" pitchFamily="34" charset="0"/>
                <a:cs typeface="Calibri"/>
              </a:rPr>
              <a:t>phone</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number</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4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enable </a:t>
            </a:r>
            <a:r>
              <a:rPr sz="1800" dirty="0">
                <a:latin typeface="Source Sans Pro" panose="020B0503030403020204" pitchFamily="34" charset="0"/>
                <a:ea typeface="Source Sans Pro" panose="020B0503030403020204" pitchFamily="34" charset="0"/>
                <a:cs typeface="Calibri"/>
              </a:rPr>
              <a:t>optional</a:t>
            </a:r>
            <a:r>
              <a:rPr sz="1800" spc="-4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account recovery.</a:t>
            </a:r>
            <a:endParaRPr sz="1800" dirty="0">
              <a:latin typeface="Source Sans Pro" panose="020B0503030403020204" pitchFamily="34" charset="0"/>
              <a:ea typeface="Source Sans Pro" panose="020B0503030403020204" pitchFamily="34" charset="0"/>
              <a:cs typeface="Calibri"/>
            </a:endParaRPr>
          </a:p>
        </p:txBody>
      </p:sp>
      <p:sp>
        <p:nvSpPr>
          <p:cNvPr id="16" name="object 16"/>
          <p:cNvSpPr txBox="1"/>
          <p:nvPr/>
        </p:nvSpPr>
        <p:spPr>
          <a:xfrm>
            <a:off x="717312" y="3321211"/>
            <a:ext cx="231330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Select</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“Send</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PIN”</a:t>
            </a:r>
            <a:r>
              <a:rPr sz="1800" spc="-45"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to </a:t>
            </a:r>
            <a:r>
              <a:rPr sz="1800" dirty="0">
                <a:latin typeface="Source Sans Pro" panose="020B0503030403020204" pitchFamily="34" charset="0"/>
                <a:ea typeface="Source Sans Pro" panose="020B0503030403020204" pitchFamily="34" charset="0"/>
                <a:cs typeface="Calibri"/>
              </a:rPr>
              <a:t>send</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PIN</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10" dirty="0">
                <a:latin typeface="Source Sans Pro" panose="020B0503030403020204" pitchFamily="34" charset="0"/>
                <a:ea typeface="Source Sans Pro" panose="020B0503030403020204" pitchFamily="34" charset="0"/>
                <a:cs typeface="Calibri"/>
              </a:rPr>
              <a:t> mobile </a:t>
            </a:r>
            <a:r>
              <a:rPr sz="1800" dirty="0">
                <a:latin typeface="Source Sans Pro" panose="020B0503030403020204" pitchFamily="34" charset="0"/>
                <a:ea typeface="Source Sans Pro" panose="020B0503030403020204" pitchFamily="34" charset="0"/>
                <a:cs typeface="Calibri"/>
              </a:rPr>
              <a:t>phone</a:t>
            </a:r>
            <a:r>
              <a:rPr sz="1800" spc="-4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number.</a:t>
            </a:r>
            <a:endParaRPr sz="1800" dirty="0">
              <a:latin typeface="Source Sans Pro" panose="020B0503030403020204" pitchFamily="34" charset="0"/>
              <a:ea typeface="Source Sans Pro" panose="020B0503030403020204" pitchFamily="34" charset="0"/>
              <a:cs typeface="Calibri"/>
            </a:endParaRPr>
          </a:p>
        </p:txBody>
      </p:sp>
      <p:sp>
        <p:nvSpPr>
          <p:cNvPr id="17" name="object 17"/>
          <p:cNvSpPr txBox="1"/>
          <p:nvPr/>
        </p:nvSpPr>
        <p:spPr>
          <a:xfrm>
            <a:off x="717312" y="4418491"/>
            <a:ext cx="208915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Enter</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PIN</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25"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verify </a:t>
            </a:r>
            <a:r>
              <a:rPr sz="1800" dirty="0">
                <a:latin typeface="Source Sans Pro" panose="020B0503030403020204" pitchFamily="34" charset="0"/>
                <a:ea typeface="Source Sans Pro" panose="020B0503030403020204" pitchFamily="34" charset="0"/>
                <a:cs typeface="Calibri"/>
              </a:rPr>
              <a:t>your</a:t>
            </a:r>
            <a:r>
              <a:rPr sz="1800" spc="-5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mobile</a:t>
            </a:r>
            <a:r>
              <a:rPr sz="1800" spc="-2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phone.</a:t>
            </a:r>
            <a:endParaRPr sz="1800" dirty="0">
              <a:latin typeface="Source Sans Pro" panose="020B0503030403020204" pitchFamily="34" charset="0"/>
              <a:ea typeface="Source Sans Pro" panose="020B0503030403020204" pitchFamily="34" charset="0"/>
              <a:cs typeface="Calibri"/>
            </a:endParaRPr>
          </a:p>
        </p:txBody>
      </p:sp>
      <p:grpSp>
        <p:nvGrpSpPr>
          <p:cNvPr id="3" name="object 3" descr="Step 8a icon - OHID Account Recovery  screenshot - enter active mobile phone number"/>
          <p:cNvGrpSpPr/>
          <p:nvPr/>
        </p:nvGrpSpPr>
        <p:grpSpPr>
          <a:xfrm>
            <a:off x="3166872" y="1653540"/>
            <a:ext cx="3382010" cy="2435860"/>
            <a:chOff x="3166872" y="1653540"/>
            <a:chExt cx="3382010" cy="2435860"/>
          </a:xfrm>
        </p:grpSpPr>
        <p:pic>
          <p:nvPicPr>
            <p:cNvPr id="4" name="object 4"/>
            <p:cNvPicPr/>
            <p:nvPr/>
          </p:nvPicPr>
          <p:blipFill>
            <a:blip r:embed="rId2" cstate="print"/>
            <a:stretch>
              <a:fillRect/>
            </a:stretch>
          </p:blipFill>
          <p:spPr>
            <a:xfrm>
              <a:off x="3166872" y="1653540"/>
              <a:ext cx="3332987" cy="2435351"/>
            </a:xfrm>
            <a:prstGeom prst="rect">
              <a:avLst/>
            </a:prstGeom>
          </p:spPr>
        </p:pic>
        <p:pic>
          <p:nvPicPr>
            <p:cNvPr id="5" name="object 5"/>
            <p:cNvPicPr/>
            <p:nvPr/>
          </p:nvPicPr>
          <p:blipFill>
            <a:blip r:embed="rId3" cstate="print"/>
            <a:stretch>
              <a:fillRect/>
            </a:stretch>
          </p:blipFill>
          <p:spPr>
            <a:xfrm>
              <a:off x="3276600" y="1741933"/>
              <a:ext cx="3125711" cy="2214370"/>
            </a:xfrm>
            <a:prstGeom prst="rect">
              <a:avLst/>
            </a:prstGeom>
          </p:spPr>
        </p:pic>
        <p:sp>
          <p:nvSpPr>
            <p:cNvPr id="6" name="object 6"/>
            <p:cNvSpPr/>
            <p:nvPr/>
          </p:nvSpPr>
          <p:spPr>
            <a:xfrm>
              <a:off x="3277362" y="2698241"/>
              <a:ext cx="3104515" cy="1287780"/>
            </a:xfrm>
            <a:custGeom>
              <a:avLst/>
              <a:gdLst/>
              <a:ahLst/>
              <a:cxnLst/>
              <a:rect l="l" t="t" r="r" b="b"/>
              <a:pathLst>
                <a:path w="3104515" h="1287779">
                  <a:moveTo>
                    <a:pt x="0" y="0"/>
                  </a:moveTo>
                  <a:lnTo>
                    <a:pt x="3104388" y="0"/>
                  </a:lnTo>
                  <a:lnTo>
                    <a:pt x="3104388" y="1287779"/>
                  </a:lnTo>
                  <a:lnTo>
                    <a:pt x="0" y="1287779"/>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Step 8 icon tagging screenshot of OHID Account Recovery webpage"/>
            <p:cNvSpPr/>
            <p:nvPr/>
          </p:nvSpPr>
          <p:spPr>
            <a:xfrm>
              <a:off x="6212585" y="2564130"/>
              <a:ext cx="321945" cy="306705"/>
            </a:xfrm>
            <a:custGeom>
              <a:avLst/>
              <a:gdLst/>
              <a:ahLst/>
              <a:cxnLst/>
              <a:rect l="l" t="t" r="r" b="b"/>
              <a:pathLst>
                <a:path w="321945" h="306705">
                  <a:moveTo>
                    <a:pt x="160782" y="0"/>
                  </a:moveTo>
                  <a:lnTo>
                    <a:pt x="109962" y="7807"/>
                  </a:lnTo>
                  <a:lnTo>
                    <a:pt x="65825" y="29549"/>
                  </a:lnTo>
                  <a:lnTo>
                    <a:pt x="31021" y="62704"/>
                  </a:lnTo>
                  <a:lnTo>
                    <a:pt x="8196" y="104748"/>
                  </a:lnTo>
                  <a:lnTo>
                    <a:pt x="0" y="153161"/>
                  </a:lnTo>
                  <a:lnTo>
                    <a:pt x="8196" y="201575"/>
                  </a:lnTo>
                  <a:lnTo>
                    <a:pt x="31021" y="243619"/>
                  </a:lnTo>
                  <a:lnTo>
                    <a:pt x="65825" y="276774"/>
                  </a:lnTo>
                  <a:lnTo>
                    <a:pt x="109962" y="298516"/>
                  </a:lnTo>
                  <a:lnTo>
                    <a:pt x="160782" y="306323"/>
                  </a:lnTo>
                  <a:lnTo>
                    <a:pt x="211601" y="298516"/>
                  </a:lnTo>
                  <a:lnTo>
                    <a:pt x="255738" y="276774"/>
                  </a:lnTo>
                  <a:lnTo>
                    <a:pt x="290542" y="243619"/>
                  </a:lnTo>
                  <a:lnTo>
                    <a:pt x="313367" y="201575"/>
                  </a:lnTo>
                  <a:lnTo>
                    <a:pt x="321564" y="153161"/>
                  </a:lnTo>
                  <a:lnTo>
                    <a:pt x="313367" y="104748"/>
                  </a:lnTo>
                  <a:lnTo>
                    <a:pt x="290542" y="62704"/>
                  </a:lnTo>
                  <a:lnTo>
                    <a:pt x="255738" y="29549"/>
                  </a:lnTo>
                  <a:lnTo>
                    <a:pt x="211601" y="7807"/>
                  </a:lnTo>
                  <a:lnTo>
                    <a:pt x="160782"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6212585" y="2564130"/>
              <a:ext cx="321945" cy="306705"/>
            </a:xfrm>
            <a:custGeom>
              <a:avLst/>
              <a:gdLst/>
              <a:ahLst/>
              <a:cxnLst/>
              <a:rect l="l" t="t" r="r" b="b"/>
              <a:pathLst>
                <a:path w="321945" h="306705">
                  <a:moveTo>
                    <a:pt x="0" y="153161"/>
                  </a:moveTo>
                  <a:lnTo>
                    <a:pt x="8196" y="104748"/>
                  </a:lnTo>
                  <a:lnTo>
                    <a:pt x="31021" y="62704"/>
                  </a:lnTo>
                  <a:lnTo>
                    <a:pt x="65825" y="29549"/>
                  </a:lnTo>
                  <a:lnTo>
                    <a:pt x="109962" y="7807"/>
                  </a:lnTo>
                  <a:lnTo>
                    <a:pt x="160782" y="0"/>
                  </a:lnTo>
                  <a:lnTo>
                    <a:pt x="211601" y="7807"/>
                  </a:lnTo>
                  <a:lnTo>
                    <a:pt x="255738" y="29549"/>
                  </a:lnTo>
                  <a:lnTo>
                    <a:pt x="290542" y="62704"/>
                  </a:lnTo>
                  <a:lnTo>
                    <a:pt x="313367" y="104748"/>
                  </a:lnTo>
                  <a:lnTo>
                    <a:pt x="321564" y="153161"/>
                  </a:lnTo>
                  <a:lnTo>
                    <a:pt x="313367" y="201575"/>
                  </a:lnTo>
                  <a:lnTo>
                    <a:pt x="290542" y="243619"/>
                  </a:lnTo>
                  <a:lnTo>
                    <a:pt x="255738" y="276774"/>
                  </a:lnTo>
                  <a:lnTo>
                    <a:pt x="211601" y="298516"/>
                  </a:lnTo>
                  <a:lnTo>
                    <a:pt x="160782" y="306323"/>
                  </a:lnTo>
                  <a:lnTo>
                    <a:pt x="109962" y="298516"/>
                  </a:lnTo>
                  <a:lnTo>
                    <a:pt x="65825" y="276774"/>
                  </a:lnTo>
                  <a:lnTo>
                    <a:pt x="31021" y="243619"/>
                  </a:lnTo>
                  <a:lnTo>
                    <a:pt x="8196" y="201575"/>
                  </a:lnTo>
                  <a:lnTo>
                    <a:pt x="0" y="15316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9" name="object 9"/>
          <p:cNvSpPr txBox="1"/>
          <p:nvPr/>
        </p:nvSpPr>
        <p:spPr>
          <a:xfrm>
            <a:off x="6248400" y="2590800"/>
            <a:ext cx="245918"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8</a:t>
            </a:r>
            <a:r>
              <a:rPr lang="en-US" sz="1600" b="1" spc="-50" dirty="0">
                <a:solidFill>
                  <a:srgbClr val="FFFFFF"/>
                </a:solidFill>
                <a:latin typeface="Source Sans Pro" panose="020B0503030403020204" pitchFamily="34" charset="0"/>
                <a:ea typeface="Source Sans Pro" panose="020B0503030403020204" pitchFamily="34" charset="0"/>
                <a:cs typeface="Calibri"/>
              </a:rPr>
              <a:t>a</a:t>
            </a:r>
            <a:endParaRPr sz="1600" dirty="0">
              <a:latin typeface="Source Sans Pro" panose="020B0503030403020204" pitchFamily="34" charset="0"/>
              <a:ea typeface="Source Sans Pro" panose="020B0503030403020204" pitchFamily="34" charset="0"/>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333923" y="1956854"/>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8</a:t>
            </a:r>
            <a:endParaRPr sz="1600">
              <a:latin typeface="Source Sans Pro" panose="020B0503030403020204" pitchFamily="34" charset="0"/>
              <a:ea typeface="Source Sans Pro" panose="020B0503030403020204" pitchFamily="34" charset="0"/>
              <a:cs typeface="Calibri"/>
            </a:endParaRPr>
          </a:p>
        </p:txBody>
      </p:sp>
      <p:grpSp>
        <p:nvGrpSpPr>
          <p:cNvPr id="31" name="object 31" descr="Step 8b - OHID screenshot indicating where to enter the PIN to recover an account."/>
          <p:cNvGrpSpPr/>
          <p:nvPr/>
        </p:nvGrpSpPr>
        <p:grpSpPr>
          <a:xfrm>
            <a:off x="3081540" y="4014215"/>
            <a:ext cx="3721735" cy="2524125"/>
            <a:chOff x="3081540" y="4014215"/>
            <a:chExt cx="3721735" cy="2524125"/>
          </a:xfrm>
        </p:grpSpPr>
        <p:pic>
          <p:nvPicPr>
            <p:cNvPr id="32" name="object 32"/>
            <p:cNvPicPr/>
            <p:nvPr/>
          </p:nvPicPr>
          <p:blipFill>
            <a:blip r:embed="rId4" cstate="print"/>
            <a:stretch>
              <a:fillRect/>
            </a:stretch>
          </p:blipFill>
          <p:spPr>
            <a:xfrm>
              <a:off x="3081540" y="4014215"/>
              <a:ext cx="3721595" cy="2523731"/>
            </a:xfrm>
            <a:prstGeom prst="rect">
              <a:avLst/>
            </a:prstGeom>
          </p:spPr>
        </p:pic>
        <p:pic>
          <p:nvPicPr>
            <p:cNvPr id="33" name="object 33"/>
            <p:cNvPicPr/>
            <p:nvPr/>
          </p:nvPicPr>
          <p:blipFill>
            <a:blip r:embed="rId5" cstate="print"/>
            <a:stretch>
              <a:fillRect/>
            </a:stretch>
          </p:blipFill>
          <p:spPr>
            <a:xfrm>
              <a:off x="3276600" y="4209287"/>
              <a:ext cx="3133343" cy="1935480"/>
            </a:xfrm>
            <a:prstGeom prst="rect">
              <a:avLst/>
            </a:prstGeom>
          </p:spPr>
        </p:pic>
        <p:sp>
          <p:nvSpPr>
            <p:cNvPr id="34" name="object 34"/>
            <p:cNvSpPr/>
            <p:nvPr/>
          </p:nvSpPr>
          <p:spPr>
            <a:xfrm>
              <a:off x="5454396" y="4576571"/>
              <a:ext cx="321945" cy="173990"/>
            </a:xfrm>
            <a:custGeom>
              <a:avLst/>
              <a:gdLst/>
              <a:ahLst/>
              <a:cxnLst/>
              <a:rect l="l" t="t" r="r" b="b"/>
              <a:pathLst>
                <a:path w="321945" h="173989">
                  <a:moveTo>
                    <a:pt x="321563" y="0"/>
                  </a:moveTo>
                  <a:lnTo>
                    <a:pt x="0" y="0"/>
                  </a:lnTo>
                  <a:lnTo>
                    <a:pt x="0" y="173736"/>
                  </a:lnTo>
                  <a:lnTo>
                    <a:pt x="321563" y="173736"/>
                  </a:lnTo>
                  <a:lnTo>
                    <a:pt x="321563"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5" name="object 35"/>
            <p:cNvSpPr/>
            <p:nvPr/>
          </p:nvSpPr>
          <p:spPr>
            <a:xfrm>
              <a:off x="3277362" y="4926329"/>
              <a:ext cx="3192780" cy="626745"/>
            </a:xfrm>
            <a:custGeom>
              <a:avLst/>
              <a:gdLst/>
              <a:ahLst/>
              <a:cxnLst/>
              <a:rect l="l" t="t" r="r" b="b"/>
              <a:pathLst>
                <a:path w="3192779" h="626745">
                  <a:moveTo>
                    <a:pt x="0" y="0"/>
                  </a:moveTo>
                  <a:lnTo>
                    <a:pt x="3192780" y="0"/>
                  </a:lnTo>
                  <a:lnTo>
                    <a:pt x="3192780" y="626363"/>
                  </a:lnTo>
                  <a:lnTo>
                    <a:pt x="0" y="626363"/>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6" name="object 36" descr="Step 8b icon tagging screenshot of where to enter PIN"/>
            <p:cNvSpPr/>
            <p:nvPr/>
          </p:nvSpPr>
          <p:spPr>
            <a:xfrm>
              <a:off x="6322314" y="4744973"/>
              <a:ext cx="326390" cy="364490"/>
            </a:xfrm>
            <a:custGeom>
              <a:avLst/>
              <a:gdLst/>
              <a:ahLst/>
              <a:cxnLst/>
              <a:rect l="l" t="t" r="r" b="b"/>
              <a:pathLst>
                <a:path w="326390" h="364489">
                  <a:moveTo>
                    <a:pt x="163068" y="0"/>
                  </a:moveTo>
                  <a:lnTo>
                    <a:pt x="119719" y="6505"/>
                  </a:lnTo>
                  <a:lnTo>
                    <a:pt x="80766" y="24863"/>
                  </a:lnTo>
                  <a:lnTo>
                    <a:pt x="47763" y="53339"/>
                  </a:lnTo>
                  <a:lnTo>
                    <a:pt x="22264" y="90198"/>
                  </a:lnTo>
                  <a:lnTo>
                    <a:pt x="5825" y="133702"/>
                  </a:lnTo>
                  <a:lnTo>
                    <a:pt x="0" y="182117"/>
                  </a:lnTo>
                  <a:lnTo>
                    <a:pt x="5825" y="230533"/>
                  </a:lnTo>
                  <a:lnTo>
                    <a:pt x="22264" y="274037"/>
                  </a:lnTo>
                  <a:lnTo>
                    <a:pt x="47763" y="310895"/>
                  </a:lnTo>
                  <a:lnTo>
                    <a:pt x="80766" y="339372"/>
                  </a:lnTo>
                  <a:lnTo>
                    <a:pt x="119719" y="357730"/>
                  </a:lnTo>
                  <a:lnTo>
                    <a:pt x="163068" y="364235"/>
                  </a:lnTo>
                  <a:lnTo>
                    <a:pt x="206416" y="357730"/>
                  </a:lnTo>
                  <a:lnTo>
                    <a:pt x="245369" y="339372"/>
                  </a:lnTo>
                  <a:lnTo>
                    <a:pt x="278372" y="310895"/>
                  </a:lnTo>
                  <a:lnTo>
                    <a:pt x="303871" y="274037"/>
                  </a:lnTo>
                  <a:lnTo>
                    <a:pt x="320310" y="230533"/>
                  </a:lnTo>
                  <a:lnTo>
                    <a:pt x="326136" y="182117"/>
                  </a:lnTo>
                  <a:lnTo>
                    <a:pt x="320310" y="133702"/>
                  </a:lnTo>
                  <a:lnTo>
                    <a:pt x="303871" y="90198"/>
                  </a:lnTo>
                  <a:lnTo>
                    <a:pt x="278372" y="53339"/>
                  </a:lnTo>
                  <a:lnTo>
                    <a:pt x="245369" y="24863"/>
                  </a:lnTo>
                  <a:lnTo>
                    <a:pt x="206416" y="6505"/>
                  </a:lnTo>
                  <a:lnTo>
                    <a:pt x="16306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37" name="object 37"/>
            <p:cNvSpPr/>
            <p:nvPr/>
          </p:nvSpPr>
          <p:spPr>
            <a:xfrm>
              <a:off x="6322314" y="4744973"/>
              <a:ext cx="326390" cy="364490"/>
            </a:xfrm>
            <a:custGeom>
              <a:avLst/>
              <a:gdLst/>
              <a:ahLst/>
              <a:cxnLst/>
              <a:rect l="l" t="t" r="r" b="b"/>
              <a:pathLst>
                <a:path w="326390" h="364489">
                  <a:moveTo>
                    <a:pt x="0" y="182117"/>
                  </a:moveTo>
                  <a:lnTo>
                    <a:pt x="5825" y="133702"/>
                  </a:lnTo>
                  <a:lnTo>
                    <a:pt x="22264" y="90198"/>
                  </a:lnTo>
                  <a:lnTo>
                    <a:pt x="47763" y="53339"/>
                  </a:lnTo>
                  <a:lnTo>
                    <a:pt x="80766" y="24863"/>
                  </a:lnTo>
                  <a:lnTo>
                    <a:pt x="119719" y="6505"/>
                  </a:lnTo>
                  <a:lnTo>
                    <a:pt x="163068" y="0"/>
                  </a:lnTo>
                  <a:lnTo>
                    <a:pt x="206416" y="6505"/>
                  </a:lnTo>
                  <a:lnTo>
                    <a:pt x="245369" y="24863"/>
                  </a:lnTo>
                  <a:lnTo>
                    <a:pt x="278372" y="53339"/>
                  </a:lnTo>
                  <a:lnTo>
                    <a:pt x="303871" y="90198"/>
                  </a:lnTo>
                  <a:lnTo>
                    <a:pt x="320310" y="133702"/>
                  </a:lnTo>
                  <a:lnTo>
                    <a:pt x="326136" y="182117"/>
                  </a:lnTo>
                  <a:lnTo>
                    <a:pt x="320310" y="230533"/>
                  </a:lnTo>
                  <a:lnTo>
                    <a:pt x="303871" y="274037"/>
                  </a:lnTo>
                  <a:lnTo>
                    <a:pt x="278372" y="310895"/>
                  </a:lnTo>
                  <a:lnTo>
                    <a:pt x="245369" y="339372"/>
                  </a:lnTo>
                  <a:lnTo>
                    <a:pt x="206416" y="357730"/>
                  </a:lnTo>
                  <a:lnTo>
                    <a:pt x="163068" y="364235"/>
                  </a:lnTo>
                  <a:lnTo>
                    <a:pt x="119719" y="357730"/>
                  </a:lnTo>
                  <a:lnTo>
                    <a:pt x="80766" y="339372"/>
                  </a:lnTo>
                  <a:lnTo>
                    <a:pt x="47763" y="310895"/>
                  </a:lnTo>
                  <a:lnTo>
                    <a:pt x="22264" y="274037"/>
                  </a:lnTo>
                  <a:lnTo>
                    <a:pt x="5825" y="230533"/>
                  </a:lnTo>
                  <a:lnTo>
                    <a:pt x="0" y="18211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8" name="object 38">
            <a:extLst>
              <a:ext uri="{C183D7F6-B498-43B3-948B-1728B52AA6E4}">
                <adec:decorative xmlns:adec="http://schemas.microsoft.com/office/drawing/2017/decorative" val="0"/>
              </a:ext>
            </a:extLst>
          </p:cNvPr>
          <p:cNvSpPr txBox="1"/>
          <p:nvPr/>
        </p:nvSpPr>
        <p:spPr>
          <a:xfrm>
            <a:off x="6324600" y="4776538"/>
            <a:ext cx="228599"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8</a:t>
            </a:r>
            <a:r>
              <a:rPr lang="en-US" sz="1600" b="1" spc="-50" dirty="0">
                <a:solidFill>
                  <a:srgbClr val="FFFFFF"/>
                </a:solidFill>
                <a:latin typeface="Source Sans Pro" panose="020B0503030403020204" pitchFamily="34" charset="0"/>
                <a:ea typeface="Source Sans Pro" panose="020B0503030403020204" pitchFamily="34" charset="0"/>
                <a:cs typeface="Calibri"/>
              </a:rPr>
              <a:t>b</a:t>
            </a:r>
            <a:endParaRPr sz="1600" dirty="0">
              <a:latin typeface="Source Sans Pro" panose="020B0503030403020204" pitchFamily="34" charset="0"/>
              <a:ea typeface="Source Sans Pro" panose="020B0503030403020204" pitchFamily="34" charset="0"/>
              <a:cs typeface="Calibri"/>
            </a:endParaRPr>
          </a:p>
        </p:txBody>
      </p:sp>
      <p:grpSp>
        <p:nvGrpSpPr>
          <p:cNvPr id="18" name="object 18" descr="Step 9 icon for the OHIO Account Creation process - Terms and Conditions"/>
          <p:cNvGrpSpPr/>
          <p:nvPr/>
        </p:nvGrpSpPr>
        <p:grpSpPr>
          <a:xfrm>
            <a:off x="215074" y="5648134"/>
            <a:ext cx="370205" cy="370205"/>
            <a:chOff x="215074" y="5648134"/>
            <a:chExt cx="370205" cy="370205"/>
          </a:xfrm>
        </p:grpSpPr>
        <p:sp>
          <p:nvSpPr>
            <p:cNvPr id="19" name="object 19"/>
            <p:cNvSpPr/>
            <p:nvPr/>
          </p:nvSpPr>
          <p:spPr>
            <a:xfrm>
              <a:off x="229361" y="5662421"/>
              <a:ext cx="341630" cy="341630"/>
            </a:xfrm>
            <a:custGeom>
              <a:avLst/>
              <a:gdLst/>
              <a:ahLst/>
              <a:cxnLst/>
              <a:rect l="l" t="t" r="r" b="b"/>
              <a:pathLst>
                <a:path w="341630" h="341629">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0" name="object 20"/>
            <p:cNvSpPr/>
            <p:nvPr/>
          </p:nvSpPr>
          <p:spPr>
            <a:xfrm>
              <a:off x="229361" y="5662421"/>
              <a:ext cx="341630" cy="341630"/>
            </a:xfrm>
            <a:custGeom>
              <a:avLst/>
              <a:gdLst/>
              <a:ahLst/>
              <a:cxnLst/>
              <a:rect l="l" t="t" r="r" b="b"/>
              <a:pathLst>
                <a:path w="341630" h="341629">
                  <a:moveTo>
                    <a:pt x="0" y="170687"/>
                  </a:moveTo>
                  <a:lnTo>
                    <a:pt x="6096" y="125311"/>
                  </a:lnTo>
                  <a:lnTo>
                    <a:pt x="23303" y="84536"/>
                  </a:lnTo>
                  <a:lnTo>
                    <a:pt x="49991" y="49991"/>
                  </a:lnTo>
                  <a:lnTo>
                    <a:pt x="84536" y="23303"/>
                  </a:lnTo>
                  <a:lnTo>
                    <a:pt x="125311" y="6096"/>
                  </a:lnTo>
                  <a:lnTo>
                    <a:pt x="170688" y="0"/>
                  </a:lnTo>
                  <a:lnTo>
                    <a:pt x="216064" y="6096"/>
                  </a:lnTo>
                  <a:lnTo>
                    <a:pt x="256839" y="23303"/>
                  </a:lnTo>
                  <a:lnTo>
                    <a:pt x="291384" y="49991"/>
                  </a:lnTo>
                  <a:lnTo>
                    <a:pt x="318072" y="84536"/>
                  </a:lnTo>
                  <a:lnTo>
                    <a:pt x="335279" y="125311"/>
                  </a:lnTo>
                  <a:lnTo>
                    <a:pt x="341376" y="170687"/>
                  </a:lnTo>
                  <a:lnTo>
                    <a:pt x="335279" y="216064"/>
                  </a:lnTo>
                  <a:lnTo>
                    <a:pt x="318072" y="256839"/>
                  </a:lnTo>
                  <a:lnTo>
                    <a:pt x="291384" y="291384"/>
                  </a:lnTo>
                  <a:lnTo>
                    <a:pt x="256839" y="318072"/>
                  </a:lnTo>
                  <a:lnTo>
                    <a:pt x="216064" y="335279"/>
                  </a:lnTo>
                  <a:lnTo>
                    <a:pt x="170688" y="341375"/>
                  </a:lnTo>
                  <a:lnTo>
                    <a:pt x="125311" y="335279"/>
                  </a:lnTo>
                  <a:lnTo>
                    <a:pt x="84536" y="318072"/>
                  </a:lnTo>
                  <a:lnTo>
                    <a:pt x="49991" y="291384"/>
                  </a:lnTo>
                  <a:lnTo>
                    <a:pt x="23303" y="256839"/>
                  </a:lnTo>
                  <a:lnTo>
                    <a:pt x="6096" y="216064"/>
                  </a:lnTo>
                  <a:lnTo>
                    <a:pt x="0" y="170687"/>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1" name="object 21">
            <a:extLst>
              <a:ext uri="{C183D7F6-B498-43B3-948B-1728B52AA6E4}">
                <adec:decorative xmlns:adec="http://schemas.microsoft.com/office/drawing/2017/decorative" val="1"/>
              </a:ext>
            </a:extLst>
          </p:cNvPr>
          <p:cNvSpPr txBox="1"/>
          <p:nvPr/>
        </p:nvSpPr>
        <p:spPr>
          <a:xfrm>
            <a:off x="333923" y="5682541"/>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9</a:t>
            </a:r>
            <a:endParaRPr sz="1600">
              <a:latin typeface="Source Sans Pro" panose="020B0503030403020204" pitchFamily="34" charset="0"/>
              <a:ea typeface="Source Sans Pro" panose="020B0503030403020204" pitchFamily="34" charset="0"/>
              <a:cs typeface="Calibri"/>
            </a:endParaRPr>
          </a:p>
        </p:txBody>
      </p:sp>
      <p:sp>
        <p:nvSpPr>
          <p:cNvPr id="22" name="object 22"/>
          <p:cNvSpPr txBox="1"/>
          <p:nvPr/>
        </p:nvSpPr>
        <p:spPr>
          <a:xfrm>
            <a:off x="725004" y="5675295"/>
            <a:ext cx="2238375"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Check</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“I</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Agree”</a:t>
            </a:r>
            <a:r>
              <a:rPr sz="1800" spc="-35"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box </a:t>
            </a:r>
            <a:r>
              <a:rPr sz="1800" dirty="0">
                <a:latin typeface="Source Sans Pro" panose="020B0503030403020204" pitchFamily="34" charset="0"/>
                <a:ea typeface="Source Sans Pro" panose="020B0503030403020204" pitchFamily="34" charset="0"/>
                <a:cs typeface="Calibri"/>
              </a:rPr>
              <a:t>under</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20" dirty="0">
                <a:latin typeface="Source Sans Pro" panose="020B0503030403020204" pitchFamily="34" charset="0"/>
                <a:ea typeface="Source Sans Pro" panose="020B0503030403020204" pitchFamily="34" charset="0"/>
                <a:cs typeface="Calibri"/>
              </a:rPr>
              <a:t> </a:t>
            </a:r>
            <a:r>
              <a:rPr lang="en-US" sz="1800" spc="-20" dirty="0">
                <a:latin typeface="Source Sans Pro" panose="020B0503030403020204" pitchFamily="34" charset="0"/>
                <a:ea typeface="Source Sans Pro" panose="020B0503030403020204" pitchFamily="34" charset="0"/>
                <a:cs typeface="Calibri"/>
              </a:rPr>
              <a:t>"</a:t>
            </a:r>
            <a:r>
              <a:rPr sz="1800" dirty="0">
                <a:latin typeface="Source Sans Pro" panose="020B0503030403020204" pitchFamily="34" charset="0"/>
                <a:ea typeface="Source Sans Pro" panose="020B0503030403020204" pitchFamily="34" charset="0"/>
                <a:cs typeface="Calibri"/>
              </a:rPr>
              <a:t>Terms</a:t>
            </a:r>
            <a:r>
              <a:rPr sz="1800" spc="-20" dirty="0">
                <a:latin typeface="Source Sans Pro" panose="020B0503030403020204" pitchFamily="34" charset="0"/>
                <a:ea typeface="Source Sans Pro" panose="020B0503030403020204" pitchFamily="34" charset="0"/>
                <a:cs typeface="Calibri"/>
              </a:rPr>
              <a:t> </a:t>
            </a:r>
            <a:r>
              <a:rPr sz="1800" spc="-60" dirty="0">
                <a:latin typeface="Source Sans Pro" panose="020B0503030403020204" pitchFamily="34" charset="0"/>
                <a:ea typeface="Source Sans Pro" panose="020B0503030403020204" pitchFamily="34" charset="0"/>
                <a:cs typeface="Calibri"/>
              </a:rPr>
              <a:t>&amp; </a:t>
            </a:r>
            <a:r>
              <a:rPr sz="1800" dirty="0">
                <a:latin typeface="Source Sans Pro" panose="020B0503030403020204" pitchFamily="34" charset="0"/>
                <a:ea typeface="Source Sans Pro" panose="020B0503030403020204" pitchFamily="34" charset="0"/>
                <a:cs typeface="Calibri"/>
              </a:rPr>
              <a:t>Conditions</a:t>
            </a:r>
            <a:r>
              <a:rPr lang="en-US" sz="1800" dirty="0">
                <a:latin typeface="Source Sans Pro" panose="020B0503030403020204" pitchFamily="34" charset="0"/>
                <a:ea typeface="Source Sans Pro" panose="020B0503030403020204" pitchFamily="34" charset="0"/>
                <a:cs typeface="Calibri"/>
              </a:rPr>
              <a:t>"</a:t>
            </a:r>
            <a:r>
              <a:rPr sz="1800" spc="-6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section</a:t>
            </a:r>
            <a:r>
              <a:rPr sz="1800" spc="-65"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and </a:t>
            </a:r>
            <a:r>
              <a:rPr sz="1800" dirty="0">
                <a:latin typeface="Source Sans Pro" panose="020B0503030403020204" pitchFamily="34" charset="0"/>
                <a:ea typeface="Source Sans Pro" panose="020B0503030403020204" pitchFamily="34" charset="0"/>
                <a:cs typeface="Calibri"/>
              </a:rPr>
              <a:t>answer</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2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“Confirm </a:t>
            </a:r>
            <a:r>
              <a:rPr sz="1800" dirty="0">
                <a:latin typeface="Source Sans Pro" panose="020B0503030403020204" pitchFamily="34" charset="0"/>
                <a:ea typeface="Source Sans Pro" panose="020B0503030403020204" pitchFamily="34" charset="0"/>
                <a:cs typeface="Calibri"/>
              </a:rPr>
              <a:t>you</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are</a:t>
            </a:r>
            <a:r>
              <a:rPr sz="1800" spc="-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not</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a:t>
            </a:r>
            <a:r>
              <a:rPr sz="1800" spc="-10" dirty="0">
                <a:latin typeface="Source Sans Pro" panose="020B0503030403020204" pitchFamily="34" charset="0"/>
                <a:ea typeface="Source Sans Pro" panose="020B0503030403020204" pitchFamily="34" charset="0"/>
                <a:cs typeface="Calibri"/>
              </a:rPr>
              <a:t> robot” question.</a:t>
            </a:r>
            <a:endParaRPr sz="1800" dirty="0">
              <a:latin typeface="Source Sans Pro" panose="020B0503030403020204" pitchFamily="34" charset="0"/>
              <a:ea typeface="Source Sans Pro" panose="020B0503030403020204" pitchFamily="34" charset="0"/>
              <a:cs typeface="Calibri"/>
            </a:endParaRPr>
          </a:p>
        </p:txBody>
      </p:sp>
      <p:sp>
        <p:nvSpPr>
          <p:cNvPr id="23" name="object 23"/>
          <p:cNvSpPr txBox="1"/>
          <p:nvPr/>
        </p:nvSpPr>
        <p:spPr>
          <a:xfrm>
            <a:off x="725004" y="7595536"/>
            <a:ext cx="196342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Source Sans Pro" panose="020B0503030403020204" pitchFamily="34" charset="0"/>
                <a:ea typeface="Source Sans Pro" panose="020B0503030403020204" pitchFamily="34" charset="0"/>
                <a:cs typeface="Calibri"/>
              </a:rPr>
              <a:t>Next,</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select</a:t>
            </a:r>
            <a:r>
              <a:rPr sz="1800" spc="-15"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“Verify,” </a:t>
            </a:r>
            <a:r>
              <a:rPr sz="1800" dirty="0">
                <a:latin typeface="Source Sans Pro" panose="020B0503030403020204" pitchFamily="34" charset="0"/>
                <a:ea typeface="Source Sans Pro" panose="020B0503030403020204" pitchFamily="34" charset="0"/>
                <a:cs typeface="Calibri"/>
              </a:rPr>
              <a:t>and</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then</a:t>
            </a:r>
            <a:r>
              <a:rPr sz="1800" spc="-30"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“Create Account.”</a:t>
            </a:r>
            <a:endParaRPr sz="1800">
              <a:latin typeface="Source Sans Pro" panose="020B0503030403020204" pitchFamily="34" charset="0"/>
              <a:ea typeface="Source Sans Pro" panose="020B0503030403020204" pitchFamily="34" charset="0"/>
              <a:cs typeface="Calibri"/>
            </a:endParaRPr>
          </a:p>
        </p:txBody>
      </p:sp>
      <p:grpSp>
        <p:nvGrpSpPr>
          <p:cNvPr id="24" name="object 24" descr="Step 9 - Terms and Conditions screenshot "/>
          <p:cNvGrpSpPr/>
          <p:nvPr/>
        </p:nvGrpSpPr>
        <p:grpSpPr>
          <a:xfrm>
            <a:off x="3087624" y="6233350"/>
            <a:ext cx="3619500" cy="3825240"/>
            <a:chOff x="3087624" y="6233350"/>
            <a:chExt cx="3619500" cy="3825240"/>
          </a:xfrm>
        </p:grpSpPr>
        <p:pic>
          <p:nvPicPr>
            <p:cNvPr id="25" name="object 25"/>
            <p:cNvPicPr/>
            <p:nvPr/>
          </p:nvPicPr>
          <p:blipFill>
            <a:blip r:embed="rId6" cstate="print"/>
            <a:stretch>
              <a:fillRect/>
            </a:stretch>
          </p:blipFill>
          <p:spPr>
            <a:xfrm>
              <a:off x="3087624" y="6256020"/>
              <a:ext cx="3598163" cy="3802379"/>
            </a:xfrm>
            <a:prstGeom prst="rect">
              <a:avLst/>
            </a:prstGeom>
          </p:spPr>
        </p:pic>
        <p:pic>
          <p:nvPicPr>
            <p:cNvPr id="26" name="object 26"/>
            <p:cNvPicPr/>
            <p:nvPr/>
          </p:nvPicPr>
          <p:blipFill>
            <a:blip r:embed="rId7" cstate="print"/>
            <a:stretch>
              <a:fillRect/>
            </a:stretch>
          </p:blipFill>
          <p:spPr>
            <a:xfrm>
              <a:off x="3272028" y="6461760"/>
              <a:ext cx="3250691" cy="3403091"/>
            </a:xfrm>
            <a:prstGeom prst="rect">
              <a:avLst/>
            </a:prstGeom>
          </p:spPr>
        </p:pic>
        <p:sp>
          <p:nvSpPr>
            <p:cNvPr id="27" name="object 27"/>
            <p:cNvSpPr/>
            <p:nvPr/>
          </p:nvSpPr>
          <p:spPr>
            <a:xfrm>
              <a:off x="3201162" y="6372606"/>
              <a:ext cx="3371215" cy="3610610"/>
            </a:xfrm>
            <a:custGeom>
              <a:avLst/>
              <a:gdLst/>
              <a:ahLst/>
              <a:cxnLst/>
              <a:rect l="l" t="t" r="r" b="b"/>
              <a:pathLst>
                <a:path w="3371215" h="3610609">
                  <a:moveTo>
                    <a:pt x="0" y="0"/>
                  </a:moveTo>
                  <a:lnTo>
                    <a:pt x="3371088" y="0"/>
                  </a:lnTo>
                  <a:lnTo>
                    <a:pt x="3371088" y="3610355"/>
                  </a:lnTo>
                  <a:lnTo>
                    <a:pt x="0" y="3610355"/>
                  </a:lnTo>
                  <a:lnTo>
                    <a:pt x="0" y="0"/>
                  </a:lnTo>
                  <a:close/>
                </a:path>
              </a:pathLst>
            </a:custGeom>
            <a:ln w="28574">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8" name="object 28"/>
            <p:cNvSpPr/>
            <p:nvPr/>
          </p:nvSpPr>
          <p:spPr>
            <a:xfrm>
              <a:off x="6352793" y="6247638"/>
              <a:ext cx="340360" cy="340360"/>
            </a:xfrm>
            <a:custGeom>
              <a:avLst/>
              <a:gdLst/>
              <a:ahLst/>
              <a:cxnLst/>
              <a:rect l="l" t="t" r="r" b="b"/>
              <a:pathLst>
                <a:path w="340359" h="340359">
                  <a:moveTo>
                    <a:pt x="169926" y="0"/>
                  </a:moveTo>
                  <a:lnTo>
                    <a:pt x="124751" y="6069"/>
                  </a:lnTo>
                  <a:lnTo>
                    <a:pt x="84158" y="23198"/>
                  </a:lnTo>
                  <a:lnTo>
                    <a:pt x="49768" y="49768"/>
                  </a:lnTo>
                  <a:lnTo>
                    <a:pt x="23198" y="84158"/>
                  </a:lnTo>
                  <a:lnTo>
                    <a:pt x="6069" y="124751"/>
                  </a:lnTo>
                  <a:lnTo>
                    <a:pt x="0" y="169925"/>
                  </a:lnTo>
                  <a:lnTo>
                    <a:pt x="6069" y="215100"/>
                  </a:lnTo>
                  <a:lnTo>
                    <a:pt x="23198" y="255693"/>
                  </a:lnTo>
                  <a:lnTo>
                    <a:pt x="49768" y="290083"/>
                  </a:lnTo>
                  <a:lnTo>
                    <a:pt x="84158" y="316653"/>
                  </a:lnTo>
                  <a:lnTo>
                    <a:pt x="124751" y="333782"/>
                  </a:lnTo>
                  <a:lnTo>
                    <a:pt x="169926" y="339852"/>
                  </a:lnTo>
                  <a:lnTo>
                    <a:pt x="215100" y="333782"/>
                  </a:lnTo>
                  <a:lnTo>
                    <a:pt x="255693" y="316653"/>
                  </a:lnTo>
                  <a:lnTo>
                    <a:pt x="290083" y="290083"/>
                  </a:lnTo>
                  <a:lnTo>
                    <a:pt x="316653" y="255693"/>
                  </a:lnTo>
                  <a:lnTo>
                    <a:pt x="333782" y="215100"/>
                  </a:lnTo>
                  <a:lnTo>
                    <a:pt x="339852" y="169925"/>
                  </a:lnTo>
                  <a:lnTo>
                    <a:pt x="333782" y="124751"/>
                  </a:lnTo>
                  <a:lnTo>
                    <a:pt x="316653" y="84158"/>
                  </a:lnTo>
                  <a:lnTo>
                    <a:pt x="290083" y="49768"/>
                  </a:lnTo>
                  <a:lnTo>
                    <a:pt x="255693" y="23198"/>
                  </a:lnTo>
                  <a:lnTo>
                    <a:pt x="215100" y="6069"/>
                  </a:lnTo>
                  <a:lnTo>
                    <a:pt x="169926"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9" name="object 29" descr="Step 9 icon tagging Terms and Conditions screenshot"/>
            <p:cNvSpPr/>
            <p:nvPr/>
          </p:nvSpPr>
          <p:spPr>
            <a:xfrm>
              <a:off x="6352793" y="6247638"/>
              <a:ext cx="340360" cy="340360"/>
            </a:xfrm>
            <a:custGeom>
              <a:avLst/>
              <a:gdLst/>
              <a:ahLst/>
              <a:cxnLst/>
              <a:rect l="l" t="t" r="r" b="b"/>
              <a:pathLst>
                <a:path w="340359" h="340359">
                  <a:moveTo>
                    <a:pt x="0" y="169925"/>
                  </a:moveTo>
                  <a:lnTo>
                    <a:pt x="6069" y="124751"/>
                  </a:lnTo>
                  <a:lnTo>
                    <a:pt x="23198" y="84158"/>
                  </a:lnTo>
                  <a:lnTo>
                    <a:pt x="49768" y="49768"/>
                  </a:lnTo>
                  <a:lnTo>
                    <a:pt x="84158" y="23198"/>
                  </a:lnTo>
                  <a:lnTo>
                    <a:pt x="124751" y="6069"/>
                  </a:lnTo>
                  <a:lnTo>
                    <a:pt x="169926" y="0"/>
                  </a:lnTo>
                  <a:lnTo>
                    <a:pt x="215100" y="6069"/>
                  </a:lnTo>
                  <a:lnTo>
                    <a:pt x="255693" y="23198"/>
                  </a:lnTo>
                  <a:lnTo>
                    <a:pt x="290083" y="49768"/>
                  </a:lnTo>
                  <a:lnTo>
                    <a:pt x="316653" y="84158"/>
                  </a:lnTo>
                  <a:lnTo>
                    <a:pt x="333782" y="124751"/>
                  </a:lnTo>
                  <a:lnTo>
                    <a:pt x="339852" y="169925"/>
                  </a:lnTo>
                  <a:lnTo>
                    <a:pt x="333782" y="215100"/>
                  </a:lnTo>
                  <a:lnTo>
                    <a:pt x="316653" y="255693"/>
                  </a:lnTo>
                  <a:lnTo>
                    <a:pt x="290083" y="290083"/>
                  </a:lnTo>
                  <a:lnTo>
                    <a:pt x="255693" y="316653"/>
                  </a:lnTo>
                  <a:lnTo>
                    <a:pt x="215100" y="333782"/>
                  </a:lnTo>
                  <a:lnTo>
                    <a:pt x="169926" y="339852"/>
                  </a:lnTo>
                  <a:lnTo>
                    <a:pt x="124751" y="333782"/>
                  </a:lnTo>
                  <a:lnTo>
                    <a:pt x="84158" y="316653"/>
                  </a:lnTo>
                  <a:lnTo>
                    <a:pt x="49768" y="290083"/>
                  </a:lnTo>
                  <a:lnTo>
                    <a:pt x="23198" y="255693"/>
                  </a:lnTo>
                  <a:lnTo>
                    <a:pt x="6069" y="215100"/>
                  </a:lnTo>
                  <a:lnTo>
                    <a:pt x="0" y="169925"/>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30" name="object 30">
            <a:extLst>
              <a:ext uri="{C183D7F6-B498-43B3-948B-1728B52AA6E4}">
                <adec:decorative xmlns:adec="http://schemas.microsoft.com/office/drawing/2017/decorative" val="1"/>
              </a:ext>
            </a:extLst>
          </p:cNvPr>
          <p:cNvSpPr txBox="1"/>
          <p:nvPr/>
        </p:nvSpPr>
        <p:spPr>
          <a:xfrm>
            <a:off x="6457015" y="6267259"/>
            <a:ext cx="130810" cy="262892"/>
          </a:xfrm>
          <a:prstGeom prst="rect">
            <a:avLst/>
          </a:prstGeom>
        </p:spPr>
        <p:txBody>
          <a:bodyPr vert="horz" wrap="square" lIns="0" tIns="16510" rIns="0" bIns="0" rtlCol="0">
            <a:spAutoFit/>
          </a:bodyPr>
          <a:lstStyle/>
          <a:p>
            <a:pPr marL="12700">
              <a:lnSpc>
                <a:spcPct val="100000"/>
              </a:lnSpc>
              <a:spcBef>
                <a:spcPts val="130"/>
              </a:spcBef>
            </a:pPr>
            <a:r>
              <a:rPr sz="1600" b="1" spc="-50" dirty="0">
                <a:solidFill>
                  <a:srgbClr val="FFFFFF"/>
                </a:solidFill>
                <a:latin typeface="Source Sans Pro" panose="020B0503030403020204" pitchFamily="34" charset="0"/>
                <a:ea typeface="Source Sans Pro" panose="020B0503030403020204" pitchFamily="34" charset="0"/>
                <a:cs typeface="Calibri"/>
              </a:rPr>
              <a:t>9</a:t>
            </a:r>
            <a:endParaRPr sz="1600">
              <a:latin typeface="Source Sans Pro" panose="020B0503030403020204" pitchFamily="34" charset="0"/>
              <a:ea typeface="Source Sans Pro" panose="020B0503030403020204" pitchFamily="34" charset="0"/>
              <a:cs typeface="Calibri"/>
            </a:endParaRPr>
          </a:p>
        </p:txBody>
      </p:sp>
      <p:sp>
        <p:nvSpPr>
          <p:cNvPr id="39" name="object 39" descr="Page 7"/>
          <p:cNvSpPr/>
          <p:nvPr/>
        </p:nvSpPr>
        <p:spPr>
          <a:xfrm>
            <a:off x="6710171" y="9523476"/>
            <a:ext cx="471170" cy="306705"/>
          </a:xfrm>
          <a:custGeom>
            <a:avLst/>
            <a:gdLst/>
            <a:ahLst/>
            <a:cxnLst/>
            <a:rect l="l" t="t" r="r" b="b"/>
            <a:pathLst>
              <a:path w="471170" h="306704">
                <a:moveTo>
                  <a:pt x="470916" y="0"/>
                </a:moveTo>
                <a:lnTo>
                  <a:pt x="0" y="0"/>
                </a:lnTo>
                <a:lnTo>
                  <a:pt x="0" y="306324"/>
                </a:lnTo>
                <a:lnTo>
                  <a:pt x="470916" y="306324"/>
                </a:lnTo>
                <a:lnTo>
                  <a:pt x="470916" y="0"/>
                </a:lnTo>
                <a:close/>
              </a:path>
            </a:pathLst>
          </a:custGeom>
          <a:solidFill>
            <a:srgbClr val="FFFFFF"/>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42" name="object 32">
            <a:extLst>
              <a:ext uri="{FF2B5EF4-FFF2-40B4-BE49-F238E27FC236}">
                <a16:creationId xmlns:a16="http://schemas.microsoft.com/office/drawing/2014/main" id="{9BA0A742-F688-81B5-0CFA-288DF723A3B2}"/>
              </a:ext>
              <a:ext uri="{C183D7F6-B498-43B3-948B-1728B52AA6E4}">
                <adec:decorative xmlns:adec="http://schemas.microsoft.com/office/drawing/2017/decorative" val="1"/>
              </a:ext>
            </a:extLst>
          </p:cNvPr>
          <p:cNvSpPr txBox="1">
            <a:spLocks noGrp="1"/>
          </p:cNvSpPr>
          <p:nvPr>
            <p:ph type="sldNum" sz="quarter" idx="7"/>
          </p:nvPr>
        </p:nvSpPr>
        <p:spPr>
          <a:xfrm>
            <a:off x="6742307" y="9479381"/>
            <a:ext cx="317500" cy="323165"/>
          </a:xfrm>
          <a:prstGeom prst="rect">
            <a:avLst/>
          </a:prstGeom>
        </p:spPr>
        <p:txBody>
          <a:bodyPr vert="horz" wrap="square" lIns="0" tIns="45720" rIns="0" bIns="0" rtlCol="0">
            <a:spAutoFit/>
          </a:bodyPr>
          <a:lstStyle/>
          <a:p>
            <a:pPr marL="145415">
              <a:lnSpc>
                <a:spcPct val="100000"/>
              </a:lnSpc>
              <a:spcBef>
                <a:spcPts val="360"/>
              </a:spcBef>
            </a:pPr>
            <a:fld id="{81D60167-4931-47E6-BA6A-407CBD079E47}" type="slidenum">
              <a:rPr spc="-50" dirty="0">
                <a:latin typeface="Source Sans Pro" panose="020B0503030403020204" pitchFamily="34" charset="0"/>
                <a:ea typeface="Source Sans Pro" panose="020B0503030403020204" pitchFamily="34" charset="0"/>
              </a:rPr>
              <a:t>7</a:t>
            </a:fld>
            <a:endParaRPr spc="-5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6876" y="472958"/>
            <a:ext cx="6613633" cy="474489"/>
          </a:xfrm>
          <a:prstGeom prst="rect">
            <a:avLst/>
          </a:prstGeom>
        </p:spPr>
        <p:txBody>
          <a:bodyPr vert="horz" wrap="square" lIns="0" tIns="12700" rIns="0" bIns="0" rtlCol="0">
            <a:spAutoFit/>
          </a:bodyPr>
          <a:lstStyle/>
          <a:p>
            <a:pPr marL="12700">
              <a:lnSpc>
                <a:spcPct val="100000"/>
              </a:lnSpc>
              <a:spcBef>
                <a:spcPts val="100"/>
              </a:spcBef>
            </a:pPr>
            <a:r>
              <a:rPr dirty="0">
                <a:latin typeface="Source Sans Pro" panose="020B0503030403020204" pitchFamily="34" charset="0"/>
                <a:ea typeface="Source Sans Pro" panose="020B0503030403020204" pitchFamily="34" charset="0"/>
              </a:rPr>
              <a:t>OHID</a:t>
            </a:r>
            <a:r>
              <a:rPr spc="-105" dirty="0">
                <a:latin typeface="Source Sans Pro" panose="020B0503030403020204" pitchFamily="34" charset="0"/>
                <a:ea typeface="Source Sans Pro" panose="020B0503030403020204" pitchFamily="34" charset="0"/>
              </a:rPr>
              <a:t> </a:t>
            </a:r>
            <a:r>
              <a:rPr dirty="0">
                <a:latin typeface="Source Sans Pro" panose="020B0503030403020204" pitchFamily="34" charset="0"/>
                <a:ea typeface="Source Sans Pro" panose="020B0503030403020204" pitchFamily="34" charset="0"/>
              </a:rPr>
              <a:t>ACCOUNT</a:t>
            </a:r>
            <a:r>
              <a:rPr spc="-70" dirty="0">
                <a:latin typeface="Source Sans Pro" panose="020B0503030403020204" pitchFamily="34" charset="0"/>
                <a:ea typeface="Source Sans Pro" panose="020B0503030403020204" pitchFamily="34" charset="0"/>
              </a:rPr>
              <a:t> </a:t>
            </a:r>
            <a:r>
              <a:rPr spc="-20" dirty="0">
                <a:latin typeface="Source Sans Pro" panose="020B0503030403020204" pitchFamily="34" charset="0"/>
                <a:ea typeface="Source Sans Pro" panose="020B0503030403020204" pitchFamily="34" charset="0"/>
              </a:rPr>
              <a:t>CREATION</a:t>
            </a:r>
            <a:r>
              <a:rPr lang="en-US" spc="-20" dirty="0">
                <a:latin typeface="Source Sans Pro" panose="020B0503030403020204" pitchFamily="34" charset="0"/>
                <a:ea typeface="Source Sans Pro" panose="020B0503030403020204" pitchFamily="34" charset="0"/>
              </a:rPr>
              <a:t> (5 of 5)</a:t>
            </a:r>
            <a:endParaRPr spc="-20" dirty="0">
              <a:latin typeface="Source Sans Pro" panose="020B0503030403020204" pitchFamily="34" charset="0"/>
              <a:ea typeface="Source Sans Pro" panose="020B0503030403020204" pitchFamily="34" charset="0"/>
            </a:endParaRPr>
          </a:p>
        </p:txBody>
      </p:sp>
      <p:grpSp>
        <p:nvGrpSpPr>
          <p:cNvPr id="10" name="object 10" descr="Step 10 icon - Verify your account"/>
          <p:cNvGrpSpPr/>
          <p:nvPr/>
        </p:nvGrpSpPr>
        <p:grpSpPr>
          <a:xfrm>
            <a:off x="204406" y="1641538"/>
            <a:ext cx="403860" cy="403860"/>
            <a:chOff x="204406" y="1641538"/>
            <a:chExt cx="403860" cy="403860"/>
          </a:xfrm>
        </p:grpSpPr>
        <p:sp>
          <p:nvSpPr>
            <p:cNvPr id="11" name="object 11"/>
            <p:cNvSpPr/>
            <p:nvPr/>
          </p:nvSpPr>
          <p:spPr>
            <a:xfrm>
              <a:off x="218693" y="1655826"/>
              <a:ext cx="375285" cy="375285"/>
            </a:xfrm>
            <a:custGeom>
              <a:avLst/>
              <a:gdLst/>
              <a:ahLst/>
              <a:cxnLst/>
              <a:rect l="l" t="t" r="r" b="b"/>
              <a:pathLst>
                <a:path w="375284" h="375285">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2" name="object 12"/>
            <p:cNvSpPr/>
            <p:nvPr/>
          </p:nvSpPr>
          <p:spPr>
            <a:xfrm>
              <a:off x="218693" y="1655826"/>
              <a:ext cx="375285" cy="375285"/>
            </a:xfrm>
            <a:custGeom>
              <a:avLst/>
              <a:gdLst/>
              <a:ahLst/>
              <a:cxnLst/>
              <a:rect l="l" t="t" r="r" b="b"/>
              <a:pathLst>
                <a:path w="375284" h="375285">
                  <a:moveTo>
                    <a:pt x="0" y="187451"/>
                  </a:moveTo>
                  <a:lnTo>
                    <a:pt x="6695" y="137618"/>
                  </a:lnTo>
                  <a:lnTo>
                    <a:pt x="25591" y="92839"/>
                  </a:lnTo>
                  <a:lnTo>
                    <a:pt x="54902" y="54902"/>
                  </a:lnTo>
                  <a:lnTo>
                    <a:pt x="92839" y="25591"/>
                  </a:lnTo>
                  <a:lnTo>
                    <a:pt x="137618" y="6695"/>
                  </a:lnTo>
                  <a:lnTo>
                    <a:pt x="187452" y="0"/>
                  </a:lnTo>
                  <a:lnTo>
                    <a:pt x="237285" y="6695"/>
                  </a:lnTo>
                  <a:lnTo>
                    <a:pt x="282064" y="25591"/>
                  </a:lnTo>
                  <a:lnTo>
                    <a:pt x="320001" y="54902"/>
                  </a:lnTo>
                  <a:lnTo>
                    <a:pt x="349312" y="92839"/>
                  </a:lnTo>
                  <a:lnTo>
                    <a:pt x="368208" y="137618"/>
                  </a:lnTo>
                  <a:lnTo>
                    <a:pt x="374904" y="187451"/>
                  </a:lnTo>
                  <a:lnTo>
                    <a:pt x="368208" y="237285"/>
                  </a:lnTo>
                  <a:lnTo>
                    <a:pt x="349312" y="282064"/>
                  </a:lnTo>
                  <a:lnTo>
                    <a:pt x="320001" y="320001"/>
                  </a:lnTo>
                  <a:lnTo>
                    <a:pt x="282064" y="349312"/>
                  </a:lnTo>
                  <a:lnTo>
                    <a:pt x="237285" y="368208"/>
                  </a:lnTo>
                  <a:lnTo>
                    <a:pt x="187452" y="374903"/>
                  </a:lnTo>
                  <a:lnTo>
                    <a:pt x="137618" y="368208"/>
                  </a:lnTo>
                  <a:lnTo>
                    <a:pt x="92839" y="349312"/>
                  </a:lnTo>
                  <a:lnTo>
                    <a:pt x="54902" y="320001"/>
                  </a:lnTo>
                  <a:lnTo>
                    <a:pt x="25591" y="282064"/>
                  </a:lnTo>
                  <a:lnTo>
                    <a:pt x="6695" y="237285"/>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13" name="object 13">
            <a:extLst>
              <a:ext uri="{C183D7F6-B498-43B3-948B-1728B52AA6E4}">
                <adec:decorative xmlns:adec="http://schemas.microsoft.com/office/drawing/2017/decorative" val="1"/>
              </a:ext>
            </a:extLst>
          </p:cNvPr>
          <p:cNvSpPr txBox="1"/>
          <p:nvPr/>
        </p:nvSpPr>
        <p:spPr>
          <a:xfrm>
            <a:off x="286249" y="1692530"/>
            <a:ext cx="236220" cy="276225"/>
          </a:xfrm>
          <a:prstGeom prst="rect">
            <a:avLst/>
          </a:prstGeom>
        </p:spPr>
        <p:txBody>
          <a:bodyPr vert="horz" wrap="square" lIns="0" tIns="12065" rIns="0" bIns="0" rtlCol="0">
            <a:spAutoFit/>
          </a:bodyPr>
          <a:lstStyle/>
          <a:p>
            <a:pPr marL="12700">
              <a:lnSpc>
                <a:spcPct val="100000"/>
              </a:lnSpc>
              <a:spcBef>
                <a:spcPts val="95"/>
              </a:spcBef>
            </a:pPr>
            <a:r>
              <a:rPr sz="1650" b="1" spc="-25" dirty="0">
                <a:solidFill>
                  <a:srgbClr val="FFFFFF"/>
                </a:solidFill>
                <a:latin typeface="Source Sans Pro" panose="020B0503030403020204" pitchFamily="34" charset="0"/>
                <a:ea typeface="Source Sans Pro" panose="020B0503030403020204" pitchFamily="34" charset="0"/>
                <a:cs typeface="Calibri"/>
              </a:rPr>
              <a:t>10</a:t>
            </a:r>
            <a:endParaRPr sz="1650">
              <a:latin typeface="Source Sans Pro" panose="020B0503030403020204" pitchFamily="34" charset="0"/>
              <a:ea typeface="Source Sans Pro" panose="020B0503030403020204" pitchFamily="34" charset="0"/>
              <a:cs typeface="Calibri"/>
            </a:endParaRPr>
          </a:p>
        </p:txBody>
      </p:sp>
      <p:sp>
        <p:nvSpPr>
          <p:cNvPr id="27" name="object 27"/>
          <p:cNvSpPr txBox="1"/>
          <p:nvPr/>
        </p:nvSpPr>
        <p:spPr>
          <a:xfrm>
            <a:off x="717312" y="1688852"/>
            <a:ext cx="2268855" cy="3793346"/>
          </a:xfrm>
          <a:prstGeom prst="rect">
            <a:avLst/>
          </a:prstGeom>
        </p:spPr>
        <p:txBody>
          <a:bodyPr vert="horz" wrap="square" lIns="0" tIns="12700" rIns="0" bIns="0" rtlCol="0">
            <a:spAutoFit/>
          </a:bodyPr>
          <a:lstStyle/>
          <a:p>
            <a:pPr marL="12700" marR="5080">
              <a:lnSpc>
                <a:spcPct val="100000"/>
              </a:lnSpc>
              <a:spcBef>
                <a:spcPts val="100"/>
              </a:spcBef>
              <a:spcAft>
                <a:spcPts val="1200"/>
              </a:spcAft>
            </a:pPr>
            <a:r>
              <a:rPr sz="1800" dirty="0">
                <a:latin typeface="Source Sans Pro" panose="020B0503030403020204" pitchFamily="34" charset="0"/>
                <a:ea typeface="Source Sans Pro" panose="020B0503030403020204" pitchFamily="34" charset="0"/>
                <a:cs typeface="Calibri"/>
              </a:rPr>
              <a:t>Verify</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receipt</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of</a:t>
            </a:r>
            <a:r>
              <a:rPr sz="1800" spc="-3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the </a:t>
            </a:r>
            <a:r>
              <a:rPr sz="1800" dirty="0">
                <a:latin typeface="Source Sans Pro" panose="020B0503030403020204" pitchFamily="34" charset="0"/>
                <a:ea typeface="Source Sans Pro" panose="020B0503030403020204" pitchFamily="34" charset="0"/>
                <a:cs typeface="Calibri"/>
              </a:rPr>
              <a:t>account</a:t>
            </a:r>
            <a:r>
              <a:rPr sz="1800" spc="-5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creation</a:t>
            </a:r>
            <a:r>
              <a:rPr sz="1800" spc="-55"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email, </a:t>
            </a:r>
            <a:r>
              <a:rPr sz="1800" dirty="0">
                <a:latin typeface="Source Sans Pro" panose="020B0503030403020204" pitchFamily="34" charset="0"/>
                <a:ea typeface="Source Sans Pro" panose="020B0503030403020204" pitchFamily="34" charset="0"/>
                <a:cs typeface="Calibri"/>
              </a:rPr>
              <a:t>then</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navigate</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back</a:t>
            </a:r>
            <a:r>
              <a:rPr sz="1800" spc="-3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to </a:t>
            </a:r>
            <a:r>
              <a:rPr sz="1800" dirty="0">
                <a:latin typeface="Source Sans Pro" panose="020B0503030403020204" pitchFamily="34" charset="0"/>
                <a:ea typeface="Source Sans Pro" panose="020B0503030403020204" pitchFamily="34" charset="0"/>
                <a:cs typeface="Calibri"/>
              </a:rPr>
              <a:t>the</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“Check</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your</a:t>
            </a:r>
            <a:r>
              <a:rPr sz="1800" spc="-25" dirty="0">
                <a:latin typeface="Source Sans Pro" panose="020B0503030403020204" pitchFamily="34" charset="0"/>
                <a:ea typeface="Source Sans Pro" panose="020B0503030403020204" pitchFamily="34" charset="0"/>
                <a:cs typeface="Calibri"/>
              </a:rPr>
              <a:t> </a:t>
            </a:r>
            <a:r>
              <a:rPr sz="1800" spc="-10" dirty="0">
                <a:latin typeface="Source Sans Pro" panose="020B0503030403020204" pitchFamily="34" charset="0"/>
                <a:ea typeface="Source Sans Pro" panose="020B0503030403020204" pitchFamily="34" charset="0"/>
                <a:cs typeface="Calibri"/>
              </a:rPr>
              <a:t>Email” </a:t>
            </a:r>
            <a:r>
              <a:rPr sz="1800" dirty="0">
                <a:latin typeface="Source Sans Pro" panose="020B0503030403020204" pitchFamily="34" charset="0"/>
                <a:ea typeface="Source Sans Pro" panose="020B0503030403020204" pitchFamily="34" charset="0"/>
                <a:cs typeface="Calibri"/>
              </a:rPr>
              <a:t>page</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and</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select</a:t>
            </a:r>
            <a:r>
              <a:rPr sz="1800" spc="-3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the</a:t>
            </a:r>
            <a:r>
              <a:rPr sz="1800" spc="-20" dirty="0">
                <a:latin typeface="Source Sans Pro" panose="020B0503030403020204" pitchFamily="34" charset="0"/>
                <a:ea typeface="Source Sans Pro" panose="020B0503030403020204" pitchFamily="34" charset="0"/>
                <a:cs typeface="Calibri"/>
              </a:rPr>
              <a:t> “log </a:t>
            </a:r>
            <a:r>
              <a:rPr sz="1800" dirty="0">
                <a:latin typeface="Source Sans Pro" panose="020B0503030403020204" pitchFamily="34" charset="0"/>
                <a:ea typeface="Source Sans Pro" panose="020B0503030403020204" pitchFamily="34" charset="0"/>
                <a:cs typeface="Calibri"/>
              </a:rPr>
              <a:t>in</a:t>
            </a:r>
            <a:r>
              <a:rPr sz="1800" spc="-2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3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OHID”</a:t>
            </a:r>
            <a:r>
              <a:rPr sz="1800" spc="-10" dirty="0">
                <a:latin typeface="Source Sans Pro" panose="020B0503030403020204" pitchFamily="34" charset="0"/>
                <a:ea typeface="Source Sans Pro" panose="020B0503030403020204" pitchFamily="34" charset="0"/>
                <a:cs typeface="Calibri"/>
              </a:rPr>
              <a:t> hyperlink.</a:t>
            </a:r>
            <a:endParaRPr lang="en-US" sz="1800" spc="-10" dirty="0">
              <a:latin typeface="Source Sans Pro" panose="020B0503030403020204" pitchFamily="34" charset="0"/>
              <a:ea typeface="Source Sans Pro" panose="020B0503030403020204" pitchFamily="34" charset="0"/>
              <a:cs typeface="Calibri"/>
            </a:endParaRPr>
          </a:p>
          <a:p>
            <a:pPr marR="437515">
              <a:lnSpc>
                <a:spcPct val="100000"/>
              </a:lnSpc>
              <a:spcBef>
                <a:spcPts val="100"/>
              </a:spcBef>
            </a:pPr>
            <a:r>
              <a:rPr lang="en-US" sz="1800" b="1" dirty="0">
                <a:solidFill>
                  <a:srgbClr val="0E3F75"/>
                </a:solidFill>
                <a:latin typeface="Source Sans Pro" panose="020B0503030403020204" pitchFamily="34" charset="0"/>
                <a:ea typeface="Source Sans Pro" panose="020B0503030403020204" pitchFamily="34" charset="0"/>
                <a:cs typeface="Calibri"/>
              </a:rPr>
              <a:t>Note:</a:t>
            </a:r>
            <a:r>
              <a:rPr lang="en-US" sz="1800" b="1" spc="-3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Customers</a:t>
            </a:r>
            <a:r>
              <a:rPr lang="en-US" sz="1800" spc="-35"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can </a:t>
            </a:r>
            <a:r>
              <a:rPr lang="en-US" sz="1800" dirty="0">
                <a:solidFill>
                  <a:srgbClr val="0E3F75"/>
                </a:solidFill>
                <a:latin typeface="Source Sans Pro" panose="020B0503030403020204" pitchFamily="34" charset="0"/>
                <a:ea typeface="Source Sans Pro" panose="020B0503030403020204" pitchFamily="34" charset="0"/>
                <a:cs typeface="Calibri"/>
              </a:rPr>
              <a:t>also</a:t>
            </a:r>
            <a:r>
              <a:rPr lang="en-US" sz="1800" spc="-1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go</a:t>
            </a:r>
            <a:r>
              <a:rPr lang="en-US" sz="1800" spc="-1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directly</a:t>
            </a:r>
            <a:r>
              <a:rPr lang="en-US" sz="1800" spc="-15" dirty="0">
                <a:solidFill>
                  <a:srgbClr val="0E3F75"/>
                </a:solidFill>
                <a:latin typeface="Source Sans Pro" panose="020B0503030403020204" pitchFamily="34" charset="0"/>
                <a:ea typeface="Source Sans Pro" panose="020B0503030403020204" pitchFamily="34" charset="0"/>
                <a:cs typeface="Calibri"/>
              </a:rPr>
              <a:t> </a:t>
            </a:r>
            <a:r>
              <a:rPr lang="en-US" sz="1800" spc="-25" dirty="0">
                <a:solidFill>
                  <a:srgbClr val="0E3F75"/>
                </a:solidFill>
                <a:latin typeface="Source Sans Pro" panose="020B0503030403020204" pitchFamily="34" charset="0"/>
                <a:ea typeface="Source Sans Pro" panose="020B0503030403020204" pitchFamily="34" charset="0"/>
                <a:cs typeface="Calibri"/>
              </a:rPr>
              <a:t>to </a:t>
            </a:r>
            <a:r>
              <a:rPr lang="en-US" sz="1800" u="sng" spc="-10" dirty="0">
                <a:solidFill>
                  <a:srgbClr val="0E3F75"/>
                </a:solidFill>
                <a:uFill>
                  <a:solidFill>
                    <a:srgbClr val="1195D2"/>
                  </a:solidFill>
                </a:uFill>
                <a:latin typeface="Source Sans Pro" panose="020B0503030403020204" pitchFamily="34" charset="0"/>
                <a:ea typeface="Source Sans Pro" panose="020B0503030403020204" pitchFamily="34" charset="0"/>
                <a:cs typeface="Calibri"/>
                <a:hlinkClick r:id="rId2">
                  <a:extLst>
                    <a:ext uri="{A12FA001-AC4F-418D-AE19-62706E023703}">
                      <ahyp:hlinkClr xmlns:ahyp="http://schemas.microsoft.com/office/drawing/2018/hyperlinkcolor" val="tx"/>
                    </a:ext>
                  </a:extLst>
                </a:hlinkClick>
              </a:rPr>
              <a:t>ohid.ohio.gov</a:t>
            </a:r>
            <a:r>
              <a:rPr lang="en-US" u="sng" spc="-10" dirty="0">
                <a:solidFill>
                  <a:srgbClr val="0E3F75"/>
                </a:solidFill>
                <a:uFill>
                  <a:solidFill>
                    <a:srgbClr val="1195D2"/>
                  </a:solidFill>
                </a:u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and</a:t>
            </a:r>
            <a:r>
              <a:rPr lang="en-US" sz="1800" spc="-1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log</a:t>
            </a:r>
            <a:r>
              <a:rPr lang="en-US" sz="1800" spc="-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in</a:t>
            </a:r>
            <a:r>
              <a:rPr lang="en-US" sz="1800" spc="-20"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on</a:t>
            </a:r>
            <a:r>
              <a:rPr lang="en-US" sz="1800" spc="-5" dirty="0">
                <a:solidFill>
                  <a:srgbClr val="0E3F75"/>
                </a:solidFill>
                <a:latin typeface="Source Sans Pro" panose="020B0503030403020204" pitchFamily="34" charset="0"/>
                <a:ea typeface="Source Sans Pro" panose="020B0503030403020204" pitchFamily="34" charset="0"/>
                <a:cs typeface="Calibri"/>
              </a:rPr>
              <a:t> </a:t>
            </a:r>
            <a:r>
              <a:rPr lang="en-US" sz="1800" dirty="0">
                <a:solidFill>
                  <a:srgbClr val="0E3F75"/>
                </a:solidFill>
                <a:latin typeface="Source Sans Pro" panose="020B0503030403020204" pitchFamily="34" charset="0"/>
                <a:ea typeface="Source Sans Pro" panose="020B0503030403020204" pitchFamily="34" charset="0"/>
                <a:cs typeface="Calibri"/>
              </a:rPr>
              <a:t>the</a:t>
            </a:r>
            <a:r>
              <a:rPr lang="en-US" sz="1800" spc="-10" dirty="0">
                <a:solidFill>
                  <a:srgbClr val="0E3F75"/>
                </a:solidFill>
                <a:latin typeface="Source Sans Pro" panose="020B0503030403020204" pitchFamily="34" charset="0"/>
                <a:ea typeface="Source Sans Pro" panose="020B0503030403020204" pitchFamily="34" charset="0"/>
                <a:cs typeface="Calibri"/>
              </a:rPr>
              <a:t> </a:t>
            </a:r>
            <a:r>
              <a:rPr lang="en-US" sz="1800" spc="-20" dirty="0">
                <a:solidFill>
                  <a:srgbClr val="0E3F75"/>
                </a:solidFill>
                <a:latin typeface="Source Sans Pro" panose="020B0503030403020204" pitchFamily="34" charset="0"/>
                <a:ea typeface="Source Sans Pro" panose="020B0503030403020204" pitchFamily="34" charset="0"/>
                <a:cs typeface="Calibri"/>
              </a:rPr>
              <a:t>OHID </a:t>
            </a:r>
            <a:r>
              <a:rPr lang="en-US" sz="1800" dirty="0">
                <a:solidFill>
                  <a:srgbClr val="0E3F75"/>
                </a:solidFill>
                <a:latin typeface="Source Sans Pro" panose="020B0503030403020204" pitchFamily="34" charset="0"/>
                <a:ea typeface="Source Sans Pro" panose="020B0503030403020204" pitchFamily="34" charset="0"/>
                <a:cs typeface="Calibri"/>
              </a:rPr>
              <a:t>login</a:t>
            </a:r>
            <a:r>
              <a:rPr lang="en-US" sz="1800" spc="-20" dirty="0">
                <a:solidFill>
                  <a:srgbClr val="0E3F75"/>
                </a:solidFill>
                <a:latin typeface="Source Sans Pro" panose="020B0503030403020204" pitchFamily="34" charset="0"/>
                <a:ea typeface="Source Sans Pro" panose="020B0503030403020204" pitchFamily="34" charset="0"/>
                <a:cs typeface="Calibri"/>
              </a:rPr>
              <a:t> page.</a:t>
            </a:r>
            <a:endParaRPr lang="en-US" sz="1800" dirty="0">
              <a:solidFill>
                <a:srgbClr val="0E3F75"/>
              </a:solidFill>
              <a:latin typeface="Source Sans Pro" panose="020B0503030403020204" pitchFamily="34" charset="0"/>
              <a:ea typeface="Source Sans Pro" panose="020B0503030403020204" pitchFamily="34" charset="0"/>
              <a:cs typeface="Calibri"/>
            </a:endParaRPr>
          </a:p>
          <a:p>
            <a:pPr marL="12700" marR="5080">
              <a:lnSpc>
                <a:spcPct val="100000"/>
              </a:lnSpc>
              <a:spcBef>
                <a:spcPts val="100"/>
              </a:spcBef>
              <a:spcAft>
                <a:spcPts val="1200"/>
              </a:spcAft>
            </a:pPr>
            <a:endParaRPr lang="en-US" sz="1800" dirty="0">
              <a:latin typeface="Source Sans Pro" panose="020B0503030403020204" pitchFamily="34" charset="0"/>
              <a:ea typeface="Source Sans Pro" panose="020B0503030403020204" pitchFamily="34" charset="0"/>
              <a:cs typeface="Calibri"/>
            </a:endParaRPr>
          </a:p>
        </p:txBody>
      </p:sp>
      <p:grpSp>
        <p:nvGrpSpPr>
          <p:cNvPr id="14" name="object 14" descr="Step 10 OHID screenshot with instructions and account information to verify account creation.&#10;&#10;Users are instructed to return to this page to click the link to login upon receiving a confirmation email."/>
          <p:cNvGrpSpPr/>
          <p:nvPr/>
        </p:nvGrpSpPr>
        <p:grpSpPr>
          <a:xfrm>
            <a:off x="3154679" y="2199133"/>
            <a:ext cx="3787140" cy="1461770"/>
            <a:chOff x="3154679" y="2199133"/>
            <a:chExt cx="3787140" cy="1461770"/>
          </a:xfrm>
        </p:grpSpPr>
        <p:pic>
          <p:nvPicPr>
            <p:cNvPr id="15" name="object 15"/>
            <p:cNvPicPr/>
            <p:nvPr/>
          </p:nvPicPr>
          <p:blipFill>
            <a:blip r:embed="rId3" cstate="print"/>
            <a:stretch>
              <a:fillRect/>
            </a:stretch>
          </p:blipFill>
          <p:spPr>
            <a:xfrm>
              <a:off x="3154679" y="2199133"/>
              <a:ext cx="3787139" cy="1461514"/>
            </a:xfrm>
            <a:prstGeom prst="rect">
              <a:avLst/>
            </a:prstGeom>
          </p:spPr>
        </p:pic>
        <p:pic>
          <p:nvPicPr>
            <p:cNvPr id="16" name="object 16"/>
            <p:cNvPicPr/>
            <p:nvPr/>
          </p:nvPicPr>
          <p:blipFill>
            <a:blip r:embed="rId4" cstate="print"/>
            <a:stretch>
              <a:fillRect/>
            </a:stretch>
          </p:blipFill>
          <p:spPr>
            <a:xfrm>
              <a:off x="3256787" y="2278380"/>
              <a:ext cx="3582923" cy="1303019"/>
            </a:xfrm>
            <a:prstGeom prst="rect">
              <a:avLst/>
            </a:prstGeom>
          </p:spPr>
        </p:pic>
        <p:sp>
          <p:nvSpPr>
            <p:cNvPr id="17" name="object 17"/>
            <p:cNvSpPr/>
            <p:nvPr/>
          </p:nvSpPr>
          <p:spPr>
            <a:xfrm>
              <a:off x="5004053" y="3259074"/>
              <a:ext cx="746760" cy="283845"/>
            </a:xfrm>
            <a:custGeom>
              <a:avLst/>
              <a:gdLst/>
              <a:ahLst/>
              <a:cxnLst/>
              <a:rect l="l" t="t" r="r" b="b"/>
              <a:pathLst>
                <a:path w="746760" h="283845">
                  <a:moveTo>
                    <a:pt x="0" y="0"/>
                  </a:moveTo>
                  <a:lnTo>
                    <a:pt x="746760" y="0"/>
                  </a:lnTo>
                  <a:lnTo>
                    <a:pt x="746760" y="283464"/>
                  </a:lnTo>
                  <a:lnTo>
                    <a:pt x="0" y="283464"/>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18" name="object 18" descr="Step 10 icon - verify account."/>
            <p:cNvSpPr/>
            <p:nvPr/>
          </p:nvSpPr>
          <p:spPr>
            <a:xfrm>
              <a:off x="5610605" y="2999994"/>
              <a:ext cx="375285" cy="375285"/>
            </a:xfrm>
            <a:custGeom>
              <a:avLst/>
              <a:gdLst/>
              <a:ahLst/>
              <a:cxnLst/>
              <a:rect l="l" t="t" r="r" b="b"/>
              <a:pathLst>
                <a:path w="375285" h="375285">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395FD"/>
            </a:solidFill>
          </p:spPr>
          <p:txBody>
            <a:bodyPr wrap="square" lIns="0" tIns="0" rIns="0" bIns="0" rtlCol="0"/>
            <a:lstStyle/>
            <a:p>
              <a:endParaRPr dirty="0">
                <a:latin typeface="Source Sans Pro" panose="020B0503030403020204" pitchFamily="34" charset="0"/>
                <a:ea typeface="Source Sans Pro" panose="020B0503030403020204" pitchFamily="34" charset="0"/>
              </a:endParaRPr>
            </a:p>
          </p:txBody>
        </p:sp>
        <p:sp>
          <p:nvSpPr>
            <p:cNvPr id="19" name="object 19"/>
            <p:cNvSpPr/>
            <p:nvPr/>
          </p:nvSpPr>
          <p:spPr>
            <a:xfrm>
              <a:off x="5610605" y="2999994"/>
              <a:ext cx="375285" cy="375285"/>
            </a:xfrm>
            <a:custGeom>
              <a:avLst/>
              <a:gdLst/>
              <a:ahLst/>
              <a:cxnLst/>
              <a:rect l="l" t="t" r="r" b="b"/>
              <a:pathLst>
                <a:path w="375285" h="375285">
                  <a:moveTo>
                    <a:pt x="0" y="187451"/>
                  </a:moveTo>
                  <a:lnTo>
                    <a:pt x="6695" y="137618"/>
                  </a:lnTo>
                  <a:lnTo>
                    <a:pt x="25591" y="92839"/>
                  </a:lnTo>
                  <a:lnTo>
                    <a:pt x="54902" y="54902"/>
                  </a:lnTo>
                  <a:lnTo>
                    <a:pt x="92839" y="25591"/>
                  </a:lnTo>
                  <a:lnTo>
                    <a:pt x="137618" y="6695"/>
                  </a:lnTo>
                  <a:lnTo>
                    <a:pt x="187452" y="0"/>
                  </a:lnTo>
                  <a:lnTo>
                    <a:pt x="237285" y="6695"/>
                  </a:lnTo>
                  <a:lnTo>
                    <a:pt x="282064" y="25591"/>
                  </a:lnTo>
                  <a:lnTo>
                    <a:pt x="320001" y="54902"/>
                  </a:lnTo>
                  <a:lnTo>
                    <a:pt x="349312" y="92839"/>
                  </a:lnTo>
                  <a:lnTo>
                    <a:pt x="368208" y="137618"/>
                  </a:lnTo>
                  <a:lnTo>
                    <a:pt x="374904" y="187451"/>
                  </a:lnTo>
                  <a:lnTo>
                    <a:pt x="368208" y="237285"/>
                  </a:lnTo>
                  <a:lnTo>
                    <a:pt x="349312" y="282064"/>
                  </a:lnTo>
                  <a:lnTo>
                    <a:pt x="320001" y="320001"/>
                  </a:lnTo>
                  <a:lnTo>
                    <a:pt x="282064" y="349312"/>
                  </a:lnTo>
                  <a:lnTo>
                    <a:pt x="237285" y="368208"/>
                  </a:lnTo>
                  <a:lnTo>
                    <a:pt x="187452" y="374903"/>
                  </a:lnTo>
                  <a:lnTo>
                    <a:pt x="137618" y="368208"/>
                  </a:lnTo>
                  <a:lnTo>
                    <a:pt x="92839" y="349312"/>
                  </a:lnTo>
                  <a:lnTo>
                    <a:pt x="54902" y="320001"/>
                  </a:lnTo>
                  <a:lnTo>
                    <a:pt x="25591" y="282064"/>
                  </a:lnTo>
                  <a:lnTo>
                    <a:pt x="6695" y="237285"/>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grpSp>
        <p:nvGrpSpPr>
          <p:cNvPr id="21" name="object 21" descr="Step 11 icon"/>
          <p:cNvGrpSpPr/>
          <p:nvPr/>
        </p:nvGrpSpPr>
        <p:grpSpPr>
          <a:xfrm>
            <a:off x="207454" y="5486590"/>
            <a:ext cx="403860" cy="403860"/>
            <a:chOff x="207454" y="5486590"/>
            <a:chExt cx="403860" cy="403860"/>
          </a:xfrm>
        </p:grpSpPr>
        <p:sp>
          <p:nvSpPr>
            <p:cNvPr id="22" name="object 22"/>
            <p:cNvSpPr/>
            <p:nvPr/>
          </p:nvSpPr>
          <p:spPr>
            <a:xfrm>
              <a:off x="221741" y="5500878"/>
              <a:ext cx="375285" cy="375285"/>
            </a:xfrm>
            <a:custGeom>
              <a:avLst/>
              <a:gdLst/>
              <a:ahLst/>
              <a:cxnLst/>
              <a:rect l="l" t="t" r="r" b="b"/>
              <a:pathLst>
                <a:path w="375284" h="375285">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23" name="object 23"/>
            <p:cNvSpPr/>
            <p:nvPr/>
          </p:nvSpPr>
          <p:spPr>
            <a:xfrm>
              <a:off x="221741" y="5500878"/>
              <a:ext cx="375285" cy="375285"/>
            </a:xfrm>
            <a:custGeom>
              <a:avLst/>
              <a:gdLst/>
              <a:ahLst/>
              <a:cxnLst/>
              <a:rect l="l" t="t" r="r" b="b"/>
              <a:pathLst>
                <a:path w="375284" h="375285">
                  <a:moveTo>
                    <a:pt x="0" y="187451"/>
                  </a:moveTo>
                  <a:lnTo>
                    <a:pt x="6695" y="137618"/>
                  </a:lnTo>
                  <a:lnTo>
                    <a:pt x="25591" y="92839"/>
                  </a:lnTo>
                  <a:lnTo>
                    <a:pt x="54902" y="54902"/>
                  </a:lnTo>
                  <a:lnTo>
                    <a:pt x="92839" y="25591"/>
                  </a:lnTo>
                  <a:lnTo>
                    <a:pt x="137618" y="6695"/>
                  </a:lnTo>
                  <a:lnTo>
                    <a:pt x="187452" y="0"/>
                  </a:lnTo>
                  <a:lnTo>
                    <a:pt x="237285" y="6695"/>
                  </a:lnTo>
                  <a:lnTo>
                    <a:pt x="282064" y="25591"/>
                  </a:lnTo>
                  <a:lnTo>
                    <a:pt x="320001" y="54902"/>
                  </a:lnTo>
                  <a:lnTo>
                    <a:pt x="349312" y="92839"/>
                  </a:lnTo>
                  <a:lnTo>
                    <a:pt x="368208" y="137618"/>
                  </a:lnTo>
                  <a:lnTo>
                    <a:pt x="374904" y="187451"/>
                  </a:lnTo>
                  <a:lnTo>
                    <a:pt x="368208" y="237285"/>
                  </a:lnTo>
                  <a:lnTo>
                    <a:pt x="349312" y="282064"/>
                  </a:lnTo>
                  <a:lnTo>
                    <a:pt x="320001" y="320001"/>
                  </a:lnTo>
                  <a:lnTo>
                    <a:pt x="282064" y="349312"/>
                  </a:lnTo>
                  <a:lnTo>
                    <a:pt x="237285" y="368208"/>
                  </a:lnTo>
                  <a:lnTo>
                    <a:pt x="187452" y="374903"/>
                  </a:lnTo>
                  <a:lnTo>
                    <a:pt x="137618" y="368208"/>
                  </a:lnTo>
                  <a:lnTo>
                    <a:pt x="92839" y="349312"/>
                  </a:lnTo>
                  <a:lnTo>
                    <a:pt x="54902" y="320001"/>
                  </a:lnTo>
                  <a:lnTo>
                    <a:pt x="25591" y="282064"/>
                  </a:lnTo>
                  <a:lnTo>
                    <a:pt x="6695" y="237285"/>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4" name="object 24"/>
          <p:cNvSpPr txBox="1"/>
          <p:nvPr/>
        </p:nvSpPr>
        <p:spPr>
          <a:xfrm>
            <a:off x="304800" y="5257800"/>
            <a:ext cx="2813050" cy="1120820"/>
          </a:xfrm>
          <a:prstGeom prst="rect">
            <a:avLst/>
          </a:prstGeom>
        </p:spPr>
        <p:txBody>
          <a:bodyPr vert="horz" wrap="square" lIns="0" tIns="12700" rIns="0" bIns="0" rtlCol="0">
            <a:spAutoFit/>
          </a:bodyPr>
          <a:lstStyle/>
          <a:p>
            <a:pPr>
              <a:lnSpc>
                <a:spcPct val="100000"/>
              </a:lnSpc>
              <a:spcBef>
                <a:spcPts val="2039"/>
              </a:spcBef>
            </a:pPr>
            <a:endParaRPr sz="1800" dirty="0">
              <a:latin typeface="Source Sans Pro" panose="020B0503030403020204" pitchFamily="34" charset="0"/>
              <a:ea typeface="Source Sans Pro" panose="020B0503030403020204" pitchFamily="34" charset="0"/>
              <a:cs typeface="Calibri"/>
            </a:endParaRPr>
          </a:p>
          <a:p>
            <a:pPr marL="471805" marR="5080" indent="-459740">
              <a:lnSpc>
                <a:spcPct val="99600"/>
              </a:lnSpc>
              <a:spcBef>
                <a:spcPts val="5"/>
              </a:spcBef>
              <a:tabLst>
                <a:tab pos="471805" algn="l"/>
              </a:tabLst>
            </a:pPr>
            <a:r>
              <a:rPr sz="1650" b="1" spc="-25" dirty="0">
                <a:solidFill>
                  <a:srgbClr val="FFFFFF"/>
                </a:solidFill>
                <a:latin typeface="Source Sans Pro" panose="020B0503030403020204" pitchFamily="34" charset="0"/>
                <a:ea typeface="Source Sans Pro" panose="020B0503030403020204" pitchFamily="34" charset="0"/>
                <a:cs typeface="Calibri"/>
              </a:rPr>
              <a:t>11</a:t>
            </a:r>
            <a:r>
              <a:rPr sz="1650" b="1" dirty="0">
                <a:solidFill>
                  <a:srgbClr val="FFFFFF"/>
                </a:solidFill>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Log</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in</a:t>
            </a:r>
            <a:r>
              <a:rPr sz="1800" spc="-1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to</a:t>
            </a:r>
            <a:r>
              <a:rPr sz="1800" spc="-2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OHID</a:t>
            </a:r>
            <a:r>
              <a:rPr sz="1800" spc="-1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using</a:t>
            </a:r>
            <a:r>
              <a:rPr sz="1800" spc="-2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the </a:t>
            </a:r>
            <a:r>
              <a:rPr sz="1800" dirty="0">
                <a:latin typeface="Source Sans Pro" panose="020B0503030403020204" pitchFamily="34" charset="0"/>
                <a:ea typeface="Source Sans Pro" panose="020B0503030403020204" pitchFamily="34" charset="0"/>
                <a:cs typeface="Calibri"/>
              </a:rPr>
              <a:t>new</a:t>
            </a:r>
            <a:r>
              <a:rPr sz="1800" spc="-45"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OHID</a:t>
            </a:r>
            <a:r>
              <a:rPr sz="1800" spc="-40" dirty="0">
                <a:latin typeface="Source Sans Pro" panose="020B0503030403020204" pitchFamily="34" charset="0"/>
                <a:ea typeface="Source Sans Pro" panose="020B0503030403020204" pitchFamily="34" charset="0"/>
                <a:cs typeface="Calibri"/>
              </a:rPr>
              <a:t> </a:t>
            </a:r>
            <a:r>
              <a:rPr sz="1800" dirty="0">
                <a:latin typeface="Source Sans Pro" panose="020B0503030403020204" pitchFamily="34" charset="0"/>
                <a:ea typeface="Source Sans Pro" panose="020B0503030403020204" pitchFamily="34" charset="0"/>
                <a:cs typeface="Calibri"/>
              </a:rPr>
              <a:t>username</a:t>
            </a:r>
            <a:r>
              <a:rPr sz="1800" spc="-40" dirty="0">
                <a:latin typeface="Source Sans Pro" panose="020B0503030403020204" pitchFamily="34" charset="0"/>
                <a:ea typeface="Source Sans Pro" panose="020B0503030403020204" pitchFamily="34" charset="0"/>
                <a:cs typeface="Calibri"/>
              </a:rPr>
              <a:t> </a:t>
            </a:r>
            <a:r>
              <a:rPr sz="1800" spc="-25" dirty="0">
                <a:latin typeface="Source Sans Pro" panose="020B0503030403020204" pitchFamily="34" charset="0"/>
                <a:ea typeface="Source Sans Pro" panose="020B0503030403020204" pitchFamily="34" charset="0"/>
                <a:cs typeface="Calibri"/>
              </a:rPr>
              <a:t>and </a:t>
            </a:r>
            <a:r>
              <a:rPr sz="1800" spc="-10" dirty="0">
                <a:latin typeface="Source Sans Pro" panose="020B0503030403020204" pitchFamily="34" charset="0"/>
                <a:ea typeface="Source Sans Pro" panose="020B0503030403020204" pitchFamily="34" charset="0"/>
                <a:cs typeface="Calibri"/>
              </a:rPr>
              <a:t>password.</a:t>
            </a:r>
            <a:endParaRPr sz="1800" dirty="0">
              <a:latin typeface="Source Sans Pro" panose="020B0503030403020204" pitchFamily="34" charset="0"/>
              <a:ea typeface="Source Sans Pro" panose="020B0503030403020204" pitchFamily="34" charset="0"/>
              <a:cs typeface="Calibri"/>
            </a:endParaRPr>
          </a:p>
        </p:txBody>
      </p:sp>
      <p:grpSp>
        <p:nvGrpSpPr>
          <p:cNvPr id="2" name="object 2" descr="Step 11 screenshot indicating that new users will need to login using their  newly created OHID account credentials."/>
          <p:cNvGrpSpPr/>
          <p:nvPr/>
        </p:nvGrpSpPr>
        <p:grpSpPr>
          <a:xfrm>
            <a:off x="3646932" y="5053584"/>
            <a:ext cx="3590925" cy="4152900"/>
            <a:chOff x="3646932" y="5053584"/>
            <a:chExt cx="3590925" cy="4152900"/>
          </a:xfrm>
        </p:grpSpPr>
        <p:pic>
          <p:nvPicPr>
            <p:cNvPr id="3" name="object 3"/>
            <p:cNvPicPr/>
            <p:nvPr/>
          </p:nvPicPr>
          <p:blipFill>
            <a:blip r:embed="rId5" cstate="print"/>
            <a:stretch>
              <a:fillRect/>
            </a:stretch>
          </p:blipFill>
          <p:spPr>
            <a:xfrm>
              <a:off x="3646932" y="5053584"/>
              <a:ext cx="3590531" cy="4152899"/>
            </a:xfrm>
            <a:prstGeom prst="rect">
              <a:avLst/>
            </a:prstGeom>
          </p:spPr>
        </p:pic>
        <p:pic>
          <p:nvPicPr>
            <p:cNvPr id="4" name="object 4"/>
            <p:cNvPicPr/>
            <p:nvPr/>
          </p:nvPicPr>
          <p:blipFill>
            <a:blip r:embed="rId6" cstate="print"/>
            <a:stretch>
              <a:fillRect/>
            </a:stretch>
          </p:blipFill>
          <p:spPr>
            <a:xfrm>
              <a:off x="3842003" y="5248655"/>
              <a:ext cx="3002279" cy="3564635"/>
            </a:xfrm>
            <a:prstGeom prst="rect">
              <a:avLst/>
            </a:prstGeom>
          </p:spPr>
        </p:pic>
        <p:pic>
          <p:nvPicPr>
            <p:cNvPr id="5" name="object 5"/>
            <p:cNvPicPr/>
            <p:nvPr/>
          </p:nvPicPr>
          <p:blipFill>
            <a:blip r:embed="rId7" cstate="print"/>
            <a:stretch>
              <a:fillRect/>
            </a:stretch>
          </p:blipFill>
          <p:spPr>
            <a:xfrm>
              <a:off x="3966972" y="6797040"/>
              <a:ext cx="2741675" cy="1732787"/>
            </a:xfrm>
            <a:prstGeom prst="rect">
              <a:avLst/>
            </a:prstGeom>
          </p:spPr>
        </p:pic>
        <p:sp>
          <p:nvSpPr>
            <p:cNvPr id="6" name="object 6"/>
            <p:cNvSpPr/>
            <p:nvPr/>
          </p:nvSpPr>
          <p:spPr>
            <a:xfrm>
              <a:off x="4072890" y="7079742"/>
              <a:ext cx="2502535" cy="1355090"/>
            </a:xfrm>
            <a:custGeom>
              <a:avLst/>
              <a:gdLst/>
              <a:ahLst/>
              <a:cxnLst/>
              <a:rect l="l" t="t" r="r" b="b"/>
              <a:pathLst>
                <a:path w="2502534" h="1355090">
                  <a:moveTo>
                    <a:pt x="0" y="0"/>
                  </a:moveTo>
                  <a:lnTo>
                    <a:pt x="2502408" y="0"/>
                  </a:lnTo>
                  <a:lnTo>
                    <a:pt x="2502408" y="1354835"/>
                  </a:lnTo>
                  <a:lnTo>
                    <a:pt x="0" y="1354835"/>
                  </a:lnTo>
                  <a:lnTo>
                    <a:pt x="0" y="0"/>
                  </a:lnTo>
                  <a:close/>
                </a:path>
              </a:pathLst>
            </a:custGeom>
            <a:ln w="28575">
              <a:solidFill>
                <a:srgbClr val="0395FD"/>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7" name="object 7" descr="Step 11 icon tagging OHID login fields."/>
            <p:cNvSpPr/>
            <p:nvPr/>
          </p:nvSpPr>
          <p:spPr>
            <a:xfrm>
              <a:off x="6200394" y="6892289"/>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395FD"/>
            </a:solidFill>
          </p:spPr>
          <p:txBody>
            <a:bodyPr wrap="square" lIns="0" tIns="0" rIns="0" bIns="0" rtlCol="0"/>
            <a:lstStyle/>
            <a:p>
              <a:endParaRPr>
                <a:latin typeface="Source Sans Pro" panose="020B0503030403020204" pitchFamily="34" charset="0"/>
                <a:ea typeface="Source Sans Pro" panose="020B0503030403020204" pitchFamily="34" charset="0"/>
              </a:endParaRPr>
            </a:p>
          </p:txBody>
        </p:sp>
        <p:sp>
          <p:nvSpPr>
            <p:cNvPr id="8" name="object 8"/>
            <p:cNvSpPr/>
            <p:nvPr/>
          </p:nvSpPr>
          <p:spPr>
            <a:xfrm>
              <a:off x="6200394" y="6892289"/>
              <a:ext cx="375285" cy="375285"/>
            </a:xfrm>
            <a:custGeom>
              <a:avLst/>
              <a:gdLst/>
              <a:ahLst/>
              <a:cxnLst/>
              <a:rect l="l" t="t" r="r" b="b"/>
              <a:pathLst>
                <a:path w="375284" h="375284">
                  <a:moveTo>
                    <a:pt x="0" y="187451"/>
                  </a:moveTo>
                  <a:lnTo>
                    <a:pt x="6695" y="137618"/>
                  </a:lnTo>
                  <a:lnTo>
                    <a:pt x="25591" y="92839"/>
                  </a:lnTo>
                  <a:lnTo>
                    <a:pt x="54902" y="54902"/>
                  </a:lnTo>
                  <a:lnTo>
                    <a:pt x="92839" y="25591"/>
                  </a:lnTo>
                  <a:lnTo>
                    <a:pt x="137618" y="6695"/>
                  </a:lnTo>
                  <a:lnTo>
                    <a:pt x="187452" y="0"/>
                  </a:lnTo>
                  <a:lnTo>
                    <a:pt x="237285" y="6695"/>
                  </a:lnTo>
                  <a:lnTo>
                    <a:pt x="282064" y="25591"/>
                  </a:lnTo>
                  <a:lnTo>
                    <a:pt x="320001" y="54902"/>
                  </a:lnTo>
                  <a:lnTo>
                    <a:pt x="349312" y="92839"/>
                  </a:lnTo>
                  <a:lnTo>
                    <a:pt x="368208" y="137618"/>
                  </a:lnTo>
                  <a:lnTo>
                    <a:pt x="374904" y="187451"/>
                  </a:lnTo>
                  <a:lnTo>
                    <a:pt x="368208" y="237285"/>
                  </a:lnTo>
                  <a:lnTo>
                    <a:pt x="349312" y="282064"/>
                  </a:lnTo>
                  <a:lnTo>
                    <a:pt x="320001" y="320001"/>
                  </a:lnTo>
                  <a:lnTo>
                    <a:pt x="282064" y="349312"/>
                  </a:lnTo>
                  <a:lnTo>
                    <a:pt x="237285" y="368208"/>
                  </a:lnTo>
                  <a:lnTo>
                    <a:pt x="187452" y="374903"/>
                  </a:lnTo>
                  <a:lnTo>
                    <a:pt x="137618" y="368208"/>
                  </a:lnTo>
                  <a:lnTo>
                    <a:pt x="92839" y="349312"/>
                  </a:lnTo>
                  <a:lnTo>
                    <a:pt x="54902" y="320001"/>
                  </a:lnTo>
                  <a:lnTo>
                    <a:pt x="25591" y="282064"/>
                  </a:lnTo>
                  <a:lnTo>
                    <a:pt x="6695" y="237285"/>
                  </a:lnTo>
                  <a:lnTo>
                    <a:pt x="0" y="187451"/>
                  </a:lnTo>
                  <a:close/>
                </a:path>
              </a:pathLst>
            </a:custGeom>
            <a:ln w="28575">
              <a:solidFill>
                <a:srgbClr val="9AD4FF"/>
              </a:solidFill>
            </a:ln>
          </p:spPr>
          <p:txBody>
            <a:bodyPr wrap="square" lIns="0" tIns="0" rIns="0" bIns="0" rtlCol="0"/>
            <a:lstStyle/>
            <a:p>
              <a:endParaRPr>
                <a:latin typeface="Source Sans Pro" panose="020B0503030403020204" pitchFamily="34" charset="0"/>
                <a:ea typeface="Source Sans Pro" panose="020B0503030403020204" pitchFamily="34" charset="0"/>
              </a:endParaRPr>
            </a:p>
          </p:txBody>
        </p:sp>
      </p:grpSp>
      <p:sp>
        <p:nvSpPr>
          <p:cNvPr id="20" name="object 20">
            <a:extLst>
              <a:ext uri="{C183D7F6-B498-43B3-948B-1728B52AA6E4}">
                <adec:decorative xmlns:adec="http://schemas.microsoft.com/office/drawing/2017/decorative" val="1"/>
              </a:ext>
            </a:extLst>
          </p:cNvPr>
          <p:cNvSpPr txBox="1"/>
          <p:nvPr/>
        </p:nvSpPr>
        <p:spPr>
          <a:xfrm>
            <a:off x="5667335" y="3022221"/>
            <a:ext cx="236220" cy="276225"/>
          </a:xfrm>
          <a:prstGeom prst="rect">
            <a:avLst/>
          </a:prstGeom>
        </p:spPr>
        <p:txBody>
          <a:bodyPr vert="horz" wrap="square" lIns="0" tIns="12065" rIns="0" bIns="0" rtlCol="0">
            <a:spAutoFit/>
          </a:bodyPr>
          <a:lstStyle/>
          <a:p>
            <a:pPr marL="12700">
              <a:lnSpc>
                <a:spcPct val="100000"/>
              </a:lnSpc>
              <a:spcBef>
                <a:spcPts val="95"/>
              </a:spcBef>
            </a:pPr>
            <a:r>
              <a:rPr sz="1650" b="1" spc="-25" dirty="0">
                <a:solidFill>
                  <a:srgbClr val="FFFFFF"/>
                </a:solidFill>
                <a:latin typeface="Source Sans Pro" panose="020B0503030403020204" pitchFamily="34" charset="0"/>
                <a:ea typeface="Source Sans Pro" panose="020B0503030403020204" pitchFamily="34" charset="0"/>
                <a:cs typeface="Calibri"/>
              </a:rPr>
              <a:t>10</a:t>
            </a:r>
            <a:endParaRPr sz="1650" dirty="0">
              <a:latin typeface="Source Sans Pro" panose="020B0503030403020204" pitchFamily="34" charset="0"/>
              <a:ea typeface="Source Sans Pro" panose="020B0503030403020204" pitchFamily="34" charset="0"/>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6268079" y="6913739"/>
            <a:ext cx="236220" cy="265457"/>
          </a:xfrm>
          <a:prstGeom prst="rect">
            <a:avLst/>
          </a:prstGeom>
        </p:spPr>
        <p:txBody>
          <a:bodyPr vert="horz" wrap="square" lIns="0" tIns="11430" rIns="0" bIns="0" rtlCol="0">
            <a:spAutoFit/>
          </a:bodyPr>
          <a:lstStyle/>
          <a:p>
            <a:pPr marL="12700">
              <a:lnSpc>
                <a:spcPct val="100000"/>
              </a:lnSpc>
              <a:spcBef>
                <a:spcPts val="90"/>
              </a:spcBef>
            </a:pPr>
            <a:r>
              <a:rPr sz="1650" b="1" spc="-25" dirty="0">
                <a:solidFill>
                  <a:srgbClr val="FFFFFF"/>
                </a:solidFill>
                <a:latin typeface="Source Sans Pro" panose="020B0503030403020204" pitchFamily="34" charset="0"/>
                <a:ea typeface="Source Sans Pro" panose="020B0503030403020204" pitchFamily="34" charset="0"/>
                <a:cs typeface="Calibri"/>
              </a:rPr>
              <a:t>11</a:t>
            </a:r>
            <a:endParaRPr sz="1650" dirty="0">
              <a:latin typeface="Source Sans Pro" panose="020B0503030403020204" pitchFamily="34" charset="0"/>
              <a:ea typeface="Source Sans Pro" panose="020B0503030403020204" pitchFamily="34" charset="0"/>
              <a:cs typeface="Calibri"/>
            </a:endParaRPr>
          </a:p>
        </p:txBody>
      </p:sp>
      <p:sp>
        <p:nvSpPr>
          <p:cNvPr id="32" name="object 32">
            <a:extLst>
              <a:ext uri="{FF2B5EF4-FFF2-40B4-BE49-F238E27FC236}">
                <a16:creationId xmlns:a16="http://schemas.microsoft.com/office/drawing/2014/main" id="{726F6C1D-52B2-6933-6BB5-5102D4EBD965}"/>
              </a:ext>
            </a:extLst>
          </p:cNvPr>
          <p:cNvSpPr txBox="1">
            <a:spLocks noGrp="1"/>
          </p:cNvSpPr>
          <p:nvPr>
            <p:ph type="sldNum" sz="quarter" idx="7"/>
          </p:nvPr>
        </p:nvSpPr>
        <p:spPr>
          <a:xfrm>
            <a:off x="6742307" y="9479381"/>
            <a:ext cx="317500" cy="323165"/>
          </a:xfrm>
          <a:prstGeom prst="rect">
            <a:avLst/>
          </a:prstGeom>
        </p:spPr>
        <p:txBody>
          <a:bodyPr vert="horz" wrap="square" lIns="0" tIns="45720" rIns="0" bIns="0" rtlCol="0">
            <a:spAutoFit/>
          </a:bodyPr>
          <a:lstStyle/>
          <a:p>
            <a:pPr marL="145415">
              <a:lnSpc>
                <a:spcPct val="100000"/>
              </a:lnSpc>
              <a:spcBef>
                <a:spcPts val="360"/>
              </a:spcBef>
            </a:pPr>
            <a:fld id="{81D60167-4931-47E6-BA6A-407CBD079E47}" type="slidenum">
              <a:rPr spc="-50" dirty="0">
                <a:latin typeface="Source Sans Pro" panose="020B0503030403020204" pitchFamily="34" charset="0"/>
                <a:ea typeface="Source Sans Pro" panose="020B0503030403020204" pitchFamily="34" charset="0"/>
              </a:rPr>
              <a:t>8</a:t>
            </a:fld>
            <a:endParaRPr spc="-5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876800" y="9383268"/>
            <a:ext cx="1516379" cy="414527"/>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1187196" y="9433559"/>
            <a:ext cx="470141" cy="309257"/>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1103375" y="9432035"/>
            <a:ext cx="7620" cy="317500"/>
          </a:xfrm>
          <a:custGeom>
            <a:avLst/>
            <a:gdLst/>
            <a:ahLst/>
            <a:cxnLst/>
            <a:rect l="l" t="t" r="r" b="b"/>
            <a:pathLst>
              <a:path w="7619" h="317500">
                <a:moveTo>
                  <a:pt x="7315" y="0"/>
                </a:moveTo>
                <a:lnTo>
                  <a:pt x="0" y="0"/>
                </a:lnTo>
                <a:lnTo>
                  <a:pt x="0" y="317423"/>
                </a:lnTo>
                <a:lnTo>
                  <a:pt x="7315" y="317423"/>
                </a:lnTo>
                <a:lnTo>
                  <a:pt x="7315" y="0"/>
                </a:lnTo>
                <a:close/>
              </a:path>
            </a:pathLst>
          </a:custGeom>
          <a:solidFill>
            <a:srgbClr val="0095FF"/>
          </a:solidFill>
        </p:spPr>
        <p:txBody>
          <a:bodyPr wrap="square" lIns="0" tIns="0" rIns="0" bIns="0" rtlCol="0"/>
          <a:lstStyle/>
          <a:p>
            <a:endParaRPr/>
          </a:p>
        </p:txBody>
      </p:sp>
      <p:grpSp>
        <p:nvGrpSpPr>
          <p:cNvPr id="5" name="object 5">
            <a:extLst>
              <a:ext uri="{C183D7F6-B498-43B3-948B-1728B52AA6E4}">
                <adec:decorative xmlns:adec="http://schemas.microsoft.com/office/drawing/2017/decorative" val="1"/>
              </a:ext>
            </a:extLst>
          </p:cNvPr>
          <p:cNvGrpSpPr/>
          <p:nvPr/>
        </p:nvGrpSpPr>
        <p:grpSpPr>
          <a:xfrm>
            <a:off x="381006" y="9427468"/>
            <a:ext cx="643890" cy="324485"/>
            <a:chOff x="381006" y="9427468"/>
            <a:chExt cx="643890" cy="324485"/>
          </a:xfrm>
        </p:grpSpPr>
        <p:sp>
          <p:nvSpPr>
            <p:cNvPr id="6" name="object 6"/>
            <p:cNvSpPr/>
            <p:nvPr/>
          </p:nvSpPr>
          <p:spPr>
            <a:xfrm>
              <a:off x="477015" y="9427468"/>
              <a:ext cx="321945" cy="324485"/>
            </a:xfrm>
            <a:custGeom>
              <a:avLst/>
              <a:gdLst/>
              <a:ahLst/>
              <a:cxnLst/>
              <a:rect l="l" t="t" r="r" b="b"/>
              <a:pathLst>
                <a:path w="321945" h="324484">
                  <a:moveTo>
                    <a:pt x="162725" y="0"/>
                  </a:moveTo>
                  <a:lnTo>
                    <a:pt x="161112" y="0"/>
                  </a:lnTo>
                  <a:lnTo>
                    <a:pt x="132122" y="2608"/>
                  </a:lnTo>
                  <a:lnTo>
                    <a:pt x="79752" y="22197"/>
                  </a:lnTo>
                  <a:lnTo>
                    <a:pt x="34582" y="61942"/>
                  </a:lnTo>
                  <a:lnTo>
                    <a:pt x="5372" y="121228"/>
                  </a:lnTo>
                  <a:lnTo>
                    <a:pt x="330" y="155257"/>
                  </a:lnTo>
                  <a:lnTo>
                    <a:pt x="330" y="159804"/>
                  </a:lnTo>
                  <a:lnTo>
                    <a:pt x="0" y="161429"/>
                  </a:lnTo>
                  <a:lnTo>
                    <a:pt x="12299" y="224642"/>
                  </a:lnTo>
                  <a:lnTo>
                    <a:pt x="46774" y="276415"/>
                  </a:lnTo>
                  <a:lnTo>
                    <a:pt x="98053" y="311656"/>
                  </a:lnTo>
                  <a:lnTo>
                    <a:pt x="160782" y="324485"/>
                  </a:lnTo>
                  <a:lnTo>
                    <a:pt x="161429" y="324485"/>
                  </a:lnTo>
                  <a:lnTo>
                    <a:pt x="211822" y="316112"/>
                  </a:lnTo>
                  <a:lnTo>
                    <a:pt x="246053" y="298170"/>
                  </a:lnTo>
                  <a:lnTo>
                    <a:pt x="157861" y="298170"/>
                  </a:lnTo>
                  <a:lnTo>
                    <a:pt x="150063" y="297522"/>
                  </a:lnTo>
                  <a:lnTo>
                    <a:pt x="150393" y="297522"/>
                  </a:lnTo>
                  <a:lnTo>
                    <a:pt x="150393" y="296227"/>
                  </a:lnTo>
                  <a:lnTo>
                    <a:pt x="139674" y="296227"/>
                  </a:lnTo>
                  <a:lnTo>
                    <a:pt x="126332" y="293124"/>
                  </a:lnTo>
                  <a:lnTo>
                    <a:pt x="113601" y="288713"/>
                  </a:lnTo>
                  <a:lnTo>
                    <a:pt x="101480" y="283024"/>
                  </a:lnTo>
                  <a:lnTo>
                    <a:pt x="89966" y="276085"/>
                  </a:lnTo>
                  <a:lnTo>
                    <a:pt x="150393" y="276085"/>
                  </a:lnTo>
                  <a:lnTo>
                    <a:pt x="150393" y="272186"/>
                  </a:lnTo>
                  <a:lnTo>
                    <a:pt x="143243" y="265036"/>
                  </a:lnTo>
                  <a:lnTo>
                    <a:pt x="76327" y="265036"/>
                  </a:lnTo>
                  <a:lnTo>
                    <a:pt x="57200" y="244339"/>
                  </a:lnTo>
                  <a:lnTo>
                    <a:pt x="42673" y="219771"/>
                  </a:lnTo>
                  <a:lnTo>
                    <a:pt x="33444" y="192096"/>
                  </a:lnTo>
                  <a:lnTo>
                    <a:pt x="30318" y="163055"/>
                  </a:lnTo>
                  <a:lnTo>
                    <a:pt x="30394" y="155257"/>
                  </a:lnTo>
                  <a:lnTo>
                    <a:pt x="30899" y="148677"/>
                  </a:lnTo>
                  <a:lnTo>
                    <a:pt x="31713" y="142158"/>
                  </a:lnTo>
                  <a:lnTo>
                    <a:pt x="32804" y="135763"/>
                  </a:lnTo>
                  <a:lnTo>
                    <a:pt x="82181" y="135763"/>
                  </a:lnTo>
                  <a:lnTo>
                    <a:pt x="82181" y="132524"/>
                  </a:lnTo>
                  <a:lnTo>
                    <a:pt x="75031" y="125374"/>
                  </a:lnTo>
                  <a:lnTo>
                    <a:pt x="34759" y="125374"/>
                  </a:lnTo>
                  <a:lnTo>
                    <a:pt x="47491" y="94327"/>
                  </a:lnTo>
                  <a:lnTo>
                    <a:pt x="66952" y="67759"/>
                  </a:lnTo>
                  <a:lnTo>
                    <a:pt x="92079" y="46855"/>
                  </a:lnTo>
                  <a:lnTo>
                    <a:pt x="121805" y="32804"/>
                  </a:lnTo>
                  <a:lnTo>
                    <a:pt x="132524" y="32804"/>
                  </a:lnTo>
                  <a:lnTo>
                    <a:pt x="132524" y="29883"/>
                  </a:lnTo>
                  <a:lnTo>
                    <a:pt x="139651" y="28549"/>
                  </a:lnTo>
                  <a:lnTo>
                    <a:pt x="146899" y="27524"/>
                  </a:lnTo>
                  <a:lnTo>
                    <a:pt x="154268" y="26864"/>
                  </a:lnTo>
                  <a:lnTo>
                    <a:pt x="161759" y="26631"/>
                  </a:lnTo>
                  <a:lnTo>
                    <a:pt x="249596" y="26631"/>
                  </a:lnTo>
                  <a:lnTo>
                    <a:pt x="223958" y="12663"/>
                  </a:lnTo>
                  <a:lnTo>
                    <a:pt x="194134" y="3346"/>
                  </a:lnTo>
                  <a:lnTo>
                    <a:pt x="162725" y="0"/>
                  </a:lnTo>
                  <a:close/>
                </a:path>
                <a:path w="321945" h="324484">
                  <a:moveTo>
                    <a:pt x="127647" y="112052"/>
                  </a:moveTo>
                  <a:lnTo>
                    <a:pt x="120505" y="113534"/>
                  </a:lnTo>
                  <a:lnTo>
                    <a:pt x="114612" y="117575"/>
                  </a:lnTo>
                  <a:lnTo>
                    <a:pt x="110608" y="123566"/>
                  </a:lnTo>
                  <a:lnTo>
                    <a:pt x="109131" y="130898"/>
                  </a:lnTo>
                  <a:lnTo>
                    <a:pt x="109131" y="139344"/>
                  </a:lnTo>
                  <a:lnTo>
                    <a:pt x="114655" y="146481"/>
                  </a:lnTo>
                  <a:lnTo>
                    <a:pt x="122453" y="148755"/>
                  </a:lnTo>
                  <a:lnTo>
                    <a:pt x="122453" y="223469"/>
                  </a:lnTo>
                  <a:lnTo>
                    <a:pt x="129603" y="230606"/>
                  </a:lnTo>
                  <a:lnTo>
                    <a:pt x="177342" y="230606"/>
                  </a:lnTo>
                  <a:lnTo>
                    <a:pt x="179616" y="233210"/>
                  </a:lnTo>
                  <a:lnTo>
                    <a:pt x="179616" y="296875"/>
                  </a:lnTo>
                  <a:lnTo>
                    <a:pt x="173774" y="297853"/>
                  </a:lnTo>
                  <a:lnTo>
                    <a:pt x="167932" y="298170"/>
                  </a:lnTo>
                  <a:lnTo>
                    <a:pt x="246053" y="298170"/>
                  </a:lnTo>
                  <a:lnTo>
                    <a:pt x="251626" y="295249"/>
                  </a:lnTo>
                  <a:lnTo>
                    <a:pt x="190334" y="295249"/>
                  </a:lnTo>
                  <a:lnTo>
                    <a:pt x="190334" y="227368"/>
                  </a:lnTo>
                  <a:lnTo>
                    <a:pt x="183197" y="220218"/>
                  </a:lnTo>
                  <a:lnTo>
                    <a:pt x="135128" y="220218"/>
                  </a:lnTo>
                  <a:lnTo>
                    <a:pt x="132842" y="217614"/>
                  </a:lnTo>
                  <a:lnTo>
                    <a:pt x="132842" y="148755"/>
                  </a:lnTo>
                  <a:lnTo>
                    <a:pt x="140639" y="146481"/>
                  </a:lnTo>
                  <a:lnTo>
                    <a:pt x="146164" y="139344"/>
                  </a:lnTo>
                  <a:lnTo>
                    <a:pt x="146164" y="138684"/>
                  </a:lnTo>
                  <a:lnTo>
                    <a:pt x="123101" y="138684"/>
                  </a:lnTo>
                  <a:lnTo>
                    <a:pt x="119532" y="135115"/>
                  </a:lnTo>
                  <a:lnTo>
                    <a:pt x="119532" y="126022"/>
                  </a:lnTo>
                  <a:lnTo>
                    <a:pt x="123101" y="122453"/>
                  </a:lnTo>
                  <a:lnTo>
                    <a:pt x="144004" y="122453"/>
                  </a:lnTo>
                  <a:lnTo>
                    <a:pt x="140806" y="117575"/>
                  </a:lnTo>
                  <a:lnTo>
                    <a:pt x="134928" y="113534"/>
                  </a:lnTo>
                  <a:lnTo>
                    <a:pt x="127647" y="112052"/>
                  </a:lnTo>
                  <a:close/>
                </a:path>
                <a:path w="321945" h="324484">
                  <a:moveTo>
                    <a:pt x="150393" y="276085"/>
                  </a:moveTo>
                  <a:lnTo>
                    <a:pt x="137401" y="276085"/>
                  </a:lnTo>
                  <a:lnTo>
                    <a:pt x="139674" y="278688"/>
                  </a:lnTo>
                  <a:lnTo>
                    <a:pt x="139674" y="296227"/>
                  </a:lnTo>
                  <a:lnTo>
                    <a:pt x="150393" y="296227"/>
                  </a:lnTo>
                  <a:lnTo>
                    <a:pt x="150393" y="276085"/>
                  </a:lnTo>
                  <a:close/>
                </a:path>
                <a:path w="321945" h="324484">
                  <a:moveTo>
                    <a:pt x="249596" y="26631"/>
                  </a:moveTo>
                  <a:lnTo>
                    <a:pt x="163703" y="26631"/>
                  </a:lnTo>
                  <a:lnTo>
                    <a:pt x="163703" y="179946"/>
                  </a:lnTo>
                  <a:lnTo>
                    <a:pt x="170853" y="187083"/>
                  </a:lnTo>
                  <a:lnTo>
                    <a:pt x="218274" y="187083"/>
                  </a:lnTo>
                  <a:lnTo>
                    <a:pt x="220548" y="189687"/>
                  </a:lnTo>
                  <a:lnTo>
                    <a:pt x="220548" y="284200"/>
                  </a:lnTo>
                  <a:lnTo>
                    <a:pt x="213359" y="287664"/>
                  </a:lnTo>
                  <a:lnTo>
                    <a:pt x="205927" y="290701"/>
                  </a:lnTo>
                  <a:lnTo>
                    <a:pt x="198252" y="293249"/>
                  </a:lnTo>
                  <a:lnTo>
                    <a:pt x="190334" y="295249"/>
                  </a:lnTo>
                  <a:lnTo>
                    <a:pt x="251626" y="295249"/>
                  </a:lnTo>
                  <a:lnTo>
                    <a:pt x="255659" y="293124"/>
                  </a:lnTo>
                  <a:lnTo>
                    <a:pt x="270303" y="278358"/>
                  </a:lnTo>
                  <a:lnTo>
                    <a:pt x="230936" y="278358"/>
                  </a:lnTo>
                  <a:lnTo>
                    <a:pt x="230936" y="183832"/>
                  </a:lnTo>
                  <a:lnTo>
                    <a:pt x="223799" y="176695"/>
                  </a:lnTo>
                  <a:lnTo>
                    <a:pt x="176695" y="176695"/>
                  </a:lnTo>
                  <a:lnTo>
                    <a:pt x="174421" y="174091"/>
                  </a:lnTo>
                  <a:lnTo>
                    <a:pt x="174421" y="27279"/>
                  </a:lnTo>
                  <a:lnTo>
                    <a:pt x="250784" y="27279"/>
                  </a:lnTo>
                  <a:lnTo>
                    <a:pt x="249596" y="26631"/>
                  </a:lnTo>
                  <a:close/>
                </a:path>
                <a:path w="321945" h="324484">
                  <a:moveTo>
                    <a:pt x="209829" y="62687"/>
                  </a:moveTo>
                  <a:lnTo>
                    <a:pt x="202687" y="64169"/>
                  </a:lnTo>
                  <a:lnTo>
                    <a:pt x="196794" y="68208"/>
                  </a:lnTo>
                  <a:lnTo>
                    <a:pt x="192789" y="74195"/>
                  </a:lnTo>
                  <a:lnTo>
                    <a:pt x="191312" y="81521"/>
                  </a:lnTo>
                  <a:lnTo>
                    <a:pt x="191312" y="89966"/>
                  </a:lnTo>
                  <a:lnTo>
                    <a:pt x="196837" y="97116"/>
                  </a:lnTo>
                  <a:lnTo>
                    <a:pt x="204635" y="99390"/>
                  </a:lnTo>
                  <a:lnTo>
                    <a:pt x="204635" y="139992"/>
                  </a:lnTo>
                  <a:lnTo>
                    <a:pt x="211772" y="147129"/>
                  </a:lnTo>
                  <a:lnTo>
                    <a:pt x="292658" y="147129"/>
                  </a:lnTo>
                  <a:lnTo>
                    <a:pt x="292976" y="152336"/>
                  </a:lnTo>
                  <a:lnTo>
                    <a:pt x="293306" y="157200"/>
                  </a:lnTo>
                  <a:lnTo>
                    <a:pt x="293306" y="172148"/>
                  </a:lnTo>
                  <a:lnTo>
                    <a:pt x="292658" y="177012"/>
                  </a:lnTo>
                  <a:lnTo>
                    <a:pt x="267322" y="177012"/>
                  </a:lnTo>
                  <a:lnTo>
                    <a:pt x="260172" y="184492"/>
                  </a:lnTo>
                  <a:lnTo>
                    <a:pt x="260172" y="253022"/>
                  </a:lnTo>
                  <a:lnTo>
                    <a:pt x="253594" y="260131"/>
                  </a:lnTo>
                  <a:lnTo>
                    <a:pt x="246530" y="266785"/>
                  </a:lnTo>
                  <a:lnTo>
                    <a:pt x="238978" y="272892"/>
                  </a:lnTo>
                  <a:lnTo>
                    <a:pt x="230936" y="278358"/>
                  </a:lnTo>
                  <a:lnTo>
                    <a:pt x="270303" y="278358"/>
                  </a:lnTo>
                  <a:lnTo>
                    <a:pt x="290267" y="258226"/>
                  </a:lnTo>
                  <a:lnTo>
                    <a:pt x="300332" y="238734"/>
                  </a:lnTo>
                  <a:lnTo>
                    <a:pt x="271221" y="238734"/>
                  </a:lnTo>
                  <a:lnTo>
                    <a:pt x="271221" y="190004"/>
                  </a:lnTo>
                  <a:lnTo>
                    <a:pt x="273494" y="187731"/>
                  </a:lnTo>
                  <a:lnTo>
                    <a:pt x="317468" y="187731"/>
                  </a:lnTo>
                  <a:lnTo>
                    <a:pt x="321564" y="163055"/>
                  </a:lnTo>
                  <a:lnTo>
                    <a:pt x="321535" y="161429"/>
                  </a:lnTo>
                  <a:lnTo>
                    <a:pt x="319260" y="136410"/>
                  </a:lnTo>
                  <a:lnTo>
                    <a:pt x="217297" y="136410"/>
                  </a:lnTo>
                  <a:lnTo>
                    <a:pt x="215023" y="133819"/>
                  </a:lnTo>
                  <a:lnTo>
                    <a:pt x="215023" y="99390"/>
                  </a:lnTo>
                  <a:lnTo>
                    <a:pt x="222821" y="97116"/>
                  </a:lnTo>
                  <a:lnTo>
                    <a:pt x="228346" y="89966"/>
                  </a:lnTo>
                  <a:lnTo>
                    <a:pt x="228346" y="89649"/>
                  </a:lnTo>
                  <a:lnTo>
                    <a:pt x="205600" y="89649"/>
                  </a:lnTo>
                  <a:lnTo>
                    <a:pt x="202031" y="86067"/>
                  </a:lnTo>
                  <a:lnTo>
                    <a:pt x="201792" y="82641"/>
                  </a:lnTo>
                  <a:lnTo>
                    <a:pt x="201714" y="76974"/>
                  </a:lnTo>
                  <a:lnTo>
                    <a:pt x="205282" y="73406"/>
                  </a:lnTo>
                  <a:lnTo>
                    <a:pt x="226395" y="73406"/>
                  </a:lnTo>
                  <a:lnTo>
                    <a:pt x="222983" y="68208"/>
                  </a:lnTo>
                  <a:lnTo>
                    <a:pt x="217105" y="64169"/>
                  </a:lnTo>
                  <a:lnTo>
                    <a:pt x="209829" y="62687"/>
                  </a:lnTo>
                  <a:close/>
                </a:path>
                <a:path w="321945" h="324484">
                  <a:moveTo>
                    <a:pt x="82181" y="135763"/>
                  </a:moveTo>
                  <a:lnTo>
                    <a:pt x="69507" y="135763"/>
                  </a:lnTo>
                  <a:lnTo>
                    <a:pt x="71780" y="138366"/>
                  </a:lnTo>
                  <a:lnTo>
                    <a:pt x="71780" y="210794"/>
                  </a:lnTo>
                  <a:lnTo>
                    <a:pt x="63982" y="213067"/>
                  </a:lnTo>
                  <a:lnTo>
                    <a:pt x="58470" y="220218"/>
                  </a:lnTo>
                  <a:lnTo>
                    <a:pt x="58470" y="228663"/>
                  </a:lnTo>
                  <a:lnTo>
                    <a:pt x="59947" y="235989"/>
                  </a:lnTo>
                  <a:lnTo>
                    <a:pt x="63950" y="241976"/>
                  </a:lnTo>
                  <a:lnTo>
                    <a:pt x="69840" y="246015"/>
                  </a:lnTo>
                  <a:lnTo>
                    <a:pt x="76974" y="247497"/>
                  </a:lnTo>
                  <a:lnTo>
                    <a:pt x="84116" y="246015"/>
                  </a:lnTo>
                  <a:lnTo>
                    <a:pt x="90009" y="241976"/>
                  </a:lnTo>
                  <a:lnTo>
                    <a:pt x="93486" y="236778"/>
                  </a:lnTo>
                  <a:lnTo>
                    <a:pt x="72758" y="236778"/>
                  </a:lnTo>
                  <a:lnTo>
                    <a:pt x="69189" y="233210"/>
                  </a:lnTo>
                  <a:lnTo>
                    <a:pt x="69189" y="224116"/>
                  </a:lnTo>
                  <a:lnTo>
                    <a:pt x="72758" y="220548"/>
                  </a:lnTo>
                  <a:lnTo>
                    <a:pt x="95491" y="220548"/>
                  </a:lnTo>
                  <a:lnTo>
                    <a:pt x="95491" y="220218"/>
                  </a:lnTo>
                  <a:lnTo>
                    <a:pt x="89966" y="213067"/>
                  </a:lnTo>
                  <a:lnTo>
                    <a:pt x="82181" y="210794"/>
                  </a:lnTo>
                  <a:lnTo>
                    <a:pt x="82181" y="135763"/>
                  </a:lnTo>
                  <a:close/>
                </a:path>
                <a:path w="321945" h="324484">
                  <a:moveTo>
                    <a:pt x="317468" y="187731"/>
                  </a:moveTo>
                  <a:lnTo>
                    <a:pt x="291350" y="187731"/>
                  </a:lnTo>
                  <a:lnTo>
                    <a:pt x="288209" y="201365"/>
                  </a:lnTo>
                  <a:lnTo>
                    <a:pt x="283724" y="214452"/>
                  </a:lnTo>
                  <a:lnTo>
                    <a:pt x="278020" y="226929"/>
                  </a:lnTo>
                  <a:lnTo>
                    <a:pt x="271221" y="238734"/>
                  </a:lnTo>
                  <a:lnTo>
                    <a:pt x="300332" y="238734"/>
                  </a:lnTo>
                  <a:lnTo>
                    <a:pt x="313111" y="213984"/>
                  </a:lnTo>
                  <a:lnTo>
                    <a:pt x="317468" y="187731"/>
                  </a:lnTo>
                  <a:close/>
                </a:path>
                <a:path w="321945" h="324484">
                  <a:moveTo>
                    <a:pt x="95491" y="220548"/>
                  </a:moveTo>
                  <a:lnTo>
                    <a:pt x="81534" y="220548"/>
                  </a:lnTo>
                  <a:lnTo>
                    <a:pt x="85102" y="224116"/>
                  </a:lnTo>
                  <a:lnTo>
                    <a:pt x="85299" y="226929"/>
                  </a:lnTo>
                  <a:lnTo>
                    <a:pt x="85420" y="233210"/>
                  </a:lnTo>
                  <a:lnTo>
                    <a:pt x="81851" y="236778"/>
                  </a:lnTo>
                  <a:lnTo>
                    <a:pt x="93486" y="236778"/>
                  </a:lnTo>
                  <a:lnTo>
                    <a:pt x="94014" y="235989"/>
                  </a:lnTo>
                  <a:lnTo>
                    <a:pt x="95491" y="228663"/>
                  </a:lnTo>
                  <a:lnTo>
                    <a:pt x="95491" y="220548"/>
                  </a:lnTo>
                  <a:close/>
                </a:path>
                <a:path w="321945" h="324484">
                  <a:moveTo>
                    <a:pt x="144004" y="122453"/>
                  </a:moveTo>
                  <a:lnTo>
                    <a:pt x="132194" y="122453"/>
                  </a:lnTo>
                  <a:lnTo>
                    <a:pt x="135775" y="126022"/>
                  </a:lnTo>
                  <a:lnTo>
                    <a:pt x="135775" y="135115"/>
                  </a:lnTo>
                  <a:lnTo>
                    <a:pt x="132194" y="138684"/>
                  </a:lnTo>
                  <a:lnTo>
                    <a:pt x="146164" y="138684"/>
                  </a:lnTo>
                  <a:lnTo>
                    <a:pt x="146164" y="130898"/>
                  </a:lnTo>
                  <a:lnTo>
                    <a:pt x="144733" y="123566"/>
                  </a:lnTo>
                  <a:lnTo>
                    <a:pt x="144004" y="122453"/>
                  </a:lnTo>
                  <a:close/>
                </a:path>
                <a:path w="321945" h="324484">
                  <a:moveTo>
                    <a:pt x="250784" y="27279"/>
                  </a:moveTo>
                  <a:lnTo>
                    <a:pt x="174421" y="27279"/>
                  </a:lnTo>
                  <a:lnTo>
                    <a:pt x="193398" y="30460"/>
                  </a:lnTo>
                  <a:lnTo>
                    <a:pt x="211250" y="36412"/>
                  </a:lnTo>
                  <a:lnTo>
                    <a:pt x="227823" y="44862"/>
                  </a:lnTo>
                  <a:lnTo>
                    <a:pt x="242963" y="55537"/>
                  </a:lnTo>
                  <a:lnTo>
                    <a:pt x="242963" y="99060"/>
                  </a:lnTo>
                  <a:lnTo>
                    <a:pt x="250101" y="106210"/>
                  </a:lnTo>
                  <a:lnTo>
                    <a:pt x="281940" y="106210"/>
                  </a:lnTo>
                  <a:lnTo>
                    <a:pt x="284730" y="113577"/>
                  </a:lnTo>
                  <a:lnTo>
                    <a:pt x="287260" y="121228"/>
                  </a:lnTo>
                  <a:lnTo>
                    <a:pt x="289335" y="128678"/>
                  </a:lnTo>
                  <a:lnTo>
                    <a:pt x="291033" y="136410"/>
                  </a:lnTo>
                  <a:lnTo>
                    <a:pt x="319260" y="136410"/>
                  </a:lnTo>
                  <a:lnTo>
                    <a:pt x="318698" y="130233"/>
                  </a:lnTo>
                  <a:lnTo>
                    <a:pt x="309830" y="100118"/>
                  </a:lnTo>
                  <a:lnTo>
                    <a:pt x="307577" y="95808"/>
                  </a:lnTo>
                  <a:lnTo>
                    <a:pt x="255955" y="95808"/>
                  </a:lnTo>
                  <a:lnTo>
                    <a:pt x="253682" y="93218"/>
                  </a:lnTo>
                  <a:lnTo>
                    <a:pt x="253682" y="64960"/>
                  </a:lnTo>
                  <a:lnTo>
                    <a:pt x="289353" y="64960"/>
                  </a:lnTo>
                  <a:lnTo>
                    <a:pt x="275437" y="47739"/>
                  </a:lnTo>
                  <a:lnTo>
                    <a:pt x="251343" y="27583"/>
                  </a:lnTo>
                  <a:lnTo>
                    <a:pt x="250784" y="27279"/>
                  </a:lnTo>
                  <a:close/>
                </a:path>
                <a:path w="321945" h="324484">
                  <a:moveTo>
                    <a:pt x="85102" y="71132"/>
                  </a:moveTo>
                  <a:lnTo>
                    <a:pt x="76657" y="71132"/>
                  </a:lnTo>
                  <a:lnTo>
                    <a:pt x="69515" y="72614"/>
                  </a:lnTo>
                  <a:lnTo>
                    <a:pt x="63622" y="76654"/>
                  </a:lnTo>
                  <a:lnTo>
                    <a:pt x="59617" y="82641"/>
                  </a:lnTo>
                  <a:lnTo>
                    <a:pt x="58140" y="89966"/>
                  </a:lnTo>
                  <a:lnTo>
                    <a:pt x="59571" y="97297"/>
                  </a:lnTo>
                  <a:lnTo>
                    <a:pt x="63505" y="103289"/>
                  </a:lnTo>
                  <a:lnTo>
                    <a:pt x="69375" y="107320"/>
                  </a:lnTo>
                  <a:lnTo>
                    <a:pt x="76657" y="108800"/>
                  </a:lnTo>
                  <a:lnTo>
                    <a:pt x="85102" y="108800"/>
                  </a:lnTo>
                  <a:lnTo>
                    <a:pt x="92254" y="103284"/>
                  </a:lnTo>
                  <a:lnTo>
                    <a:pt x="93770" y="98082"/>
                  </a:lnTo>
                  <a:lnTo>
                    <a:pt x="72428" y="98082"/>
                  </a:lnTo>
                  <a:lnTo>
                    <a:pt x="68859" y="94513"/>
                  </a:lnTo>
                  <a:lnTo>
                    <a:pt x="68859" y="85420"/>
                  </a:lnTo>
                  <a:lnTo>
                    <a:pt x="72428" y="81851"/>
                  </a:lnTo>
                  <a:lnTo>
                    <a:pt x="93770" y="81851"/>
                  </a:lnTo>
                  <a:lnTo>
                    <a:pt x="92252" y="76644"/>
                  </a:lnTo>
                  <a:lnTo>
                    <a:pt x="85102" y="71132"/>
                  </a:lnTo>
                  <a:close/>
                </a:path>
                <a:path w="321945" h="324484">
                  <a:moveTo>
                    <a:pt x="93770" y="81851"/>
                  </a:moveTo>
                  <a:lnTo>
                    <a:pt x="81534" y="81851"/>
                  </a:lnTo>
                  <a:lnTo>
                    <a:pt x="85102" y="85420"/>
                  </a:lnTo>
                  <a:lnTo>
                    <a:pt x="84981" y="94327"/>
                  </a:lnTo>
                  <a:lnTo>
                    <a:pt x="81534" y="98082"/>
                  </a:lnTo>
                  <a:lnTo>
                    <a:pt x="93770" y="98082"/>
                  </a:lnTo>
                  <a:lnTo>
                    <a:pt x="94526" y="95491"/>
                  </a:lnTo>
                  <a:lnTo>
                    <a:pt x="125374" y="95491"/>
                  </a:lnTo>
                  <a:lnTo>
                    <a:pt x="132524" y="88023"/>
                  </a:lnTo>
                  <a:lnTo>
                    <a:pt x="132524" y="84442"/>
                  </a:lnTo>
                  <a:lnTo>
                    <a:pt x="94526" y="84442"/>
                  </a:lnTo>
                  <a:lnTo>
                    <a:pt x="93770" y="81851"/>
                  </a:lnTo>
                  <a:close/>
                </a:path>
                <a:path w="321945" h="324484">
                  <a:moveTo>
                    <a:pt x="289353" y="64960"/>
                  </a:moveTo>
                  <a:lnTo>
                    <a:pt x="253682" y="64960"/>
                  </a:lnTo>
                  <a:lnTo>
                    <a:pt x="260254" y="72018"/>
                  </a:lnTo>
                  <a:lnTo>
                    <a:pt x="266309" y="79532"/>
                  </a:lnTo>
                  <a:lnTo>
                    <a:pt x="271816" y="87472"/>
                  </a:lnTo>
                  <a:lnTo>
                    <a:pt x="276745" y="95808"/>
                  </a:lnTo>
                  <a:lnTo>
                    <a:pt x="307577" y="95808"/>
                  </a:lnTo>
                  <a:lnTo>
                    <a:pt x="295298" y="72316"/>
                  </a:lnTo>
                  <a:lnTo>
                    <a:pt x="289353" y="64960"/>
                  </a:lnTo>
                  <a:close/>
                </a:path>
                <a:path w="321945" h="324484">
                  <a:moveTo>
                    <a:pt x="226395" y="73406"/>
                  </a:moveTo>
                  <a:lnTo>
                    <a:pt x="214376" y="73406"/>
                  </a:lnTo>
                  <a:lnTo>
                    <a:pt x="217944" y="76974"/>
                  </a:lnTo>
                  <a:lnTo>
                    <a:pt x="217944" y="86067"/>
                  </a:lnTo>
                  <a:lnTo>
                    <a:pt x="214376" y="89649"/>
                  </a:lnTo>
                  <a:lnTo>
                    <a:pt x="228346" y="89649"/>
                  </a:lnTo>
                  <a:lnTo>
                    <a:pt x="228346" y="81521"/>
                  </a:lnTo>
                  <a:lnTo>
                    <a:pt x="226913" y="74195"/>
                  </a:lnTo>
                  <a:lnTo>
                    <a:pt x="226395" y="73406"/>
                  </a:lnTo>
                  <a:close/>
                </a:path>
                <a:path w="321945" h="324484">
                  <a:moveTo>
                    <a:pt x="132524" y="32804"/>
                  </a:moveTo>
                  <a:lnTo>
                    <a:pt x="121805" y="32804"/>
                  </a:lnTo>
                  <a:lnTo>
                    <a:pt x="121805" y="82169"/>
                  </a:lnTo>
                  <a:lnTo>
                    <a:pt x="119532" y="84442"/>
                  </a:lnTo>
                  <a:lnTo>
                    <a:pt x="132524" y="84442"/>
                  </a:lnTo>
                  <a:lnTo>
                    <a:pt x="132524" y="32804"/>
                  </a:lnTo>
                  <a:close/>
                </a:path>
              </a:pathLst>
            </a:custGeom>
            <a:solidFill>
              <a:srgbClr val="0095FF"/>
            </a:solidFill>
          </p:spPr>
          <p:txBody>
            <a:bodyPr wrap="square" lIns="0" tIns="0" rIns="0" bIns="0" rtlCol="0"/>
            <a:lstStyle/>
            <a:p>
              <a:endParaRPr/>
            </a:p>
          </p:txBody>
        </p:sp>
        <p:sp>
          <p:nvSpPr>
            <p:cNvPr id="7" name="object 7"/>
            <p:cNvSpPr/>
            <p:nvPr/>
          </p:nvSpPr>
          <p:spPr>
            <a:xfrm>
              <a:off x="381006" y="9435079"/>
              <a:ext cx="643890" cy="306070"/>
            </a:xfrm>
            <a:custGeom>
              <a:avLst/>
              <a:gdLst/>
              <a:ahLst/>
              <a:cxnLst/>
              <a:rect l="l" t="t" r="r" b="b"/>
              <a:pathLst>
                <a:path w="643890" h="306070">
                  <a:moveTo>
                    <a:pt x="540499" y="0"/>
                  </a:moveTo>
                  <a:lnTo>
                    <a:pt x="373291" y="0"/>
                  </a:lnTo>
                  <a:lnTo>
                    <a:pt x="373291" y="660"/>
                  </a:lnTo>
                  <a:lnTo>
                    <a:pt x="378284" y="4825"/>
                  </a:lnTo>
                  <a:lnTo>
                    <a:pt x="383095" y="9053"/>
                  </a:lnTo>
                  <a:lnTo>
                    <a:pt x="412178" y="41744"/>
                  </a:lnTo>
                  <a:lnTo>
                    <a:pt x="412496" y="41744"/>
                  </a:lnTo>
                  <a:lnTo>
                    <a:pt x="412496" y="42392"/>
                  </a:lnTo>
                  <a:lnTo>
                    <a:pt x="427343" y="67562"/>
                  </a:lnTo>
                  <a:lnTo>
                    <a:pt x="438178" y="94776"/>
                  </a:lnTo>
                  <a:lnTo>
                    <a:pt x="444760" y="123520"/>
                  </a:lnTo>
                  <a:lnTo>
                    <a:pt x="446849" y="153276"/>
                  </a:lnTo>
                  <a:lnTo>
                    <a:pt x="446849" y="154571"/>
                  </a:lnTo>
                  <a:lnTo>
                    <a:pt x="437568" y="212866"/>
                  </a:lnTo>
                  <a:lnTo>
                    <a:pt x="412496" y="263817"/>
                  </a:lnTo>
                  <a:lnTo>
                    <a:pt x="384158" y="296335"/>
                  </a:lnTo>
                  <a:lnTo>
                    <a:pt x="373291" y="305561"/>
                  </a:lnTo>
                  <a:lnTo>
                    <a:pt x="524941" y="305561"/>
                  </a:lnTo>
                  <a:lnTo>
                    <a:pt x="524941" y="263817"/>
                  </a:lnTo>
                  <a:lnTo>
                    <a:pt x="476656" y="263817"/>
                  </a:lnTo>
                  <a:lnTo>
                    <a:pt x="476656" y="188810"/>
                  </a:lnTo>
                  <a:lnTo>
                    <a:pt x="532714" y="188810"/>
                  </a:lnTo>
                  <a:lnTo>
                    <a:pt x="556546" y="187762"/>
                  </a:lnTo>
                  <a:lnTo>
                    <a:pt x="594234" y="179188"/>
                  </a:lnTo>
                  <a:lnTo>
                    <a:pt x="630341" y="147078"/>
                  </a:lnTo>
                  <a:lnTo>
                    <a:pt x="476656" y="147078"/>
                  </a:lnTo>
                  <a:lnTo>
                    <a:pt x="476656" y="41414"/>
                  </a:lnTo>
                  <a:lnTo>
                    <a:pt x="629930" y="41414"/>
                  </a:lnTo>
                  <a:lnTo>
                    <a:pt x="628557" y="38807"/>
                  </a:lnTo>
                  <a:lnTo>
                    <a:pt x="616648" y="25107"/>
                  </a:lnTo>
                  <a:lnTo>
                    <a:pt x="601649" y="14171"/>
                  </a:lnTo>
                  <a:lnTo>
                    <a:pt x="583917" y="6319"/>
                  </a:lnTo>
                  <a:lnTo>
                    <a:pt x="563513" y="1585"/>
                  </a:lnTo>
                  <a:lnTo>
                    <a:pt x="540499" y="0"/>
                  </a:lnTo>
                  <a:close/>
                </a:path>
                <a:path w="643890" h="306070">
                  <a:moveTo>
                    <a:pt x="629930" y="41414"/>
                  </a:moveTo>
                  <a:lnTo>
                    <a:pt x="514896" y="41414"/>
                  </a:lnTo>
                  <a:lnTo>
                    <a:pt x="541932" y="44717"/>
                  </a:lnTo>
                  <a:lnTo>
                    <a:pt x="561281" y="54624"/>
                  </a:lnTo>
                  <a:lnTo>
                    <a:pt x="572912" y="71134"/>
                  </a:lnTo>
                  <a:lnTo>
                    <a:pt x="576795" y="94246"/>
                  </a:lnTo>
                  <a:lnTo>
                    <a:pt x="575752" y="107329"/>
                  </a:lnTo>
                  <a:lnTo>
                    <a:pt x="551951" y="140885"/>
                  </a:lnTo>
                  <a:lnTo>
                    <a:pt x="515543" y="147078"/>
                  </a:lnTo>
                  <a:lnTo>
                    <a:pt x="630341" y="147078"/>
                  </a:lnTo>
                  <a:lnTo>
                    <a:pt x="634912" y="139901"/>
                  </a:lnTo>
                  <a:lnTo>
                    <a:pt x="641621" y="118980"/>
                  </a:lnTo>
                  <a:lnTo>
                    <a:pt x="643846" y="94776"/>
                  </a:lnTo>
                  <a:lnTo>
                    <a:pt x="643837" y="94246"/>
                  </a:lnTo>
                  <a:lnTo>
                    <a:pt x="642164" y="73540"/>
                  </a:lnTo>
                  <a:lnTo>
                    <a:pt x="637062" y="54951"/>
                  </a:lnTo>
                  <a:lnTo>
                    <a:pt x="629930" y="41414"/>
                  </a:lnTo>
                  <a:close/>
                </a:path>
                <a:path w="643890" h="306070">
                  <a:moveTo>
                    <a:pt x="144195" y="0"/>
                  </a:moveTo>
                  <a:lnTo>
                    <a:pt x="0" y="0"/>
                  </a:lnTo>
                  <a:lnTo>
                    <a:pt x="0" y="41744"/>
                  </a:lnTo>
                  <a:lnTo>
                    <a:pt x="40170" y="41744"/>
                  </a:lnTo>
                  <a:lnTo>
                    <a:pt x="40170" y="263817"/>
                  </a:lnTo>
                  <a:lnTo>
                    <a:pt x="0" y="263817"/>
                  </a:lnTo>
                  <a:lnTo>
                    <a:pt x="0" y="305231"/>
                  </a:lnTo>
                  <a:lnTo>
                    <a:pt x="142570" y="305231"/>
                  </a:lnTo>
                  <a:lnTo>
                    <a:pt x="112033" y="275185"/>
                  </a:lnTo>
                  <a:lnTo>
                    <a:pt x="88784" y="238748"/>
                  </a:lnTo>
                  <a:lnTo>
                    <a:pt x="74038" y="197237"/>
                  </a:lnTo>
                  <a:lnTo>
                    <a:pt x="69011" y="151968"/>
                  </a:lnTo>
                  <a:lnTo>
                    <a:pt x="74519" y="106990"/>
                  </a:lnTo>
                  <a:lnTo>
                    <a:pt x="89715" y="65835"/>
                  </a:lnTo>
                  <a:lnTo>
                    <a:pt x="113356" y="29754"/>
                  </a:lnTo>
                  <a:lnTo>
                    <a:pt x="144195" y="0"/>
                  </a:lnTo>
                  <a:close/>
                </a:path>
              </a:pathLst>
            </a:custGeom>
            <a:solidFill>
              <a:srgbClr val="1A5192"/>
            </a:solidFill>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1270" y="-6350"/>
            <a:ext cx="7320280" cy="1529080"/>
            <a:chOff x="1270" y="-6350"/>
            <a:chExt cx="7320280" cy="1529080"/>
          </a:xfrm>
        </p:grpSpPr>
        <p:sp>
          <p:nvSpPr>
            <p:cNvPr id="9" name="object 9"/>
            <p:cNvSpPr/>
            <p:nvPr/>
          </p:nvSpPr>
          <p:spPr>
            <a:xfrm>
              <a:off x="7620" y="0"/>
              <a:ext cx="7307580" cy="1516380"/>
            </a:xfrm>
            <a:custGeom>
              <a:avLst/>
              <a:gdLst/>
              <a:ahLst/>
              <a:cxnLst/>
              <a:rect l="l" t="t" r="r" b="b"/>
              <a:pathLst>
                <a:path w="7307580" h="1516380">
                  <a:moveTo>
                    <a:pt x="7307580" y="0"/>
                  </a:moveTo>
                  <a:lnTo>
                    <a:pt x="0" y="0"/>
                  </a:lnTo>
                  <a:lnTo>
                    <a:pt x="0" y="1516379"/>
                  </a:lnTo>
                  <a:lnTo>
                    <a:pt x="7307580" y="1516379"/>
                  </a:lnTo>
                  <a:lnTo>
                    <a:pt x="7307580" y="0"/>
                  </a:lnTo>
                  <a:close/>
                </a:path>
              </a:pathLst>
            </a:custGeom>
            <a:solidFill>
              <a:srgbClr val="1A5192"/>
            </a:solidFill>
          </p:spPr>
          <p:txBody>
            <a:bodyPr wrap="square" lIns="0" tIns="0" rIns="0" bIns="0" rtlCol="0"/>
            <a:lstStyle/>
            <a:p>
              <a:endParaRPr/>
            </a:p>
          </p:txBody>
        </p:sp>
        <p:sp>
          <p:nvSpPr>
            <p:cNvPr id="10" name="object 10"/>
            <p:cNvSpPr/>
            <p:nvPr/>
          </p:nvSpPr>
          <p:spPr>
            <a:xfrm>
              <a:off x="7620" y="0"/>
              <a:ext cx="7307580" cy="1516380"/>
            </a:xfrm>
            <a:custGeom>
              <a:avLst/>
              <a:gdLst/>
              <a:ahLst/>
              <a:cxnLst/>
              <a:rect l="l" t="t" r="r" b="b"/>
              <a:pathLst>
                <a:path w="7307580" h="1516380">
                  <a:moveTo>
                    <a:pt x="0" y="0"/>
                  </a:moveTo>
                  <a:lnTo>
                    <a:pt x="7307580" y="0"/>
                  </a:lnTo>
                  <a:lnTo>
                    <a:pt x="7307580" y="1516379"/>
                  </a:lnTo>
                  <a:lnTo>
                    <a:pt x="0" y="1516379"/>
                  </a:lnTo>
                  <a:lnTo>
                    <a:pt x="0" y="0"/>
                  </a:lnTo>
                  <a:close/>
                </a:path>
              </a:pathLst>
            </a:custGeom>
            <a:ln w="12700">
              <a:solidFill>
                <a:srgbClr val="1A5192"/>
              </a:solidFill>
            </a:ln>
          </p:spPr>
          <p:txBody>
            <a:bodyPr wrap="square" lIns="0" tIns="0" rIns="0" bIns="0" rtlCol="0"/>
            <a:lstStyle/>
            <a:p>
              <a:endParaRPr/>
            </a:p>
          </p:txBody>
        </p:sp>
      </p:grpSp>
      <p:sp>
        <p:nvSpPr>
          <p:cNvPr id="11" name="object 11"/>
          <p:cNvSpPr txBox="1">
            <a:spLocks noGrp="1"/>
          </p:cNvSpPr>
          <p:nvPr>
            <p:ph type="title"/>
          </p:nvPr>
        </p:nvSpPr>
        <p:spPr>
          <a:xfrm>
            <a:off x="311814" y="3135377"/>
            <a:ext cx="6689090" cy="2696636"/>
          </a:xfrm>
          <a:prstGeom prst="rect">
            <a:avLst/>
          </a:prstGeom>
        </p:spPr>
        <p:txBody>
          <a:bodyPr vert="horz" wrap="square" lIns="0" tIns="12700" rIns="0" bIns="0" rtlCol="0">
            <a:spAutoFit/>
          </a:bodyPr>
          <a:lstStyle/>
          <a:p>
            <a:pPr marL="1127760" marR="5080" indent="-1115695">
              <a:lnSpc>
                <a:spcPct val="126200"/>
              </a:lnSpc>
              <a:spcBef>
                <a:spcPts val="100"/>
              </a:spcBef>
            </a:pPr>
            <a:r>
              <a:rPr sz="7200" dirty="0">
                <a:solidFill>
                  <a:srgbClr val="0E3E75"/>
                </a:solidFill>
                <a:latin typeface="Source Sans Pro" panose="020B0503030403020204" pitchFamily="34" charset="0"/>
                <a:ea typeface="Source Sans Pro" panose="020B0503030403020204" pitchFamily="34" charset="0"/>
              </a:rPr>
              <a:t>OHID</a:t>
            </a:r>
            <a:r>
              <a:rPr sz="7200" spc="-20" dirty="0">
                <a:solidFill>
                  <a:srgbClr val="0E3E75"/>
                </a:solidFill>
                <a:latin typeface="Source Sans Pro" panose="020B0503030403020204" pitchFamily="34" charset="0"/>
                <a:ea typeface="Source Sans Pro" panose="020B0503030403020204" pitchFamily="34" charset="0"/>
              </a:rPr>
              <a:t> </a:t>
            </a:r>
            <a:r>
              <a:rPr sz="7200" spc="-35" dirty="0">
                <a:solidFill>
                  <a:srgbClr val="0E3E75"/>
                </a:solidFill>
                <a:latin typeface="Source Sans Pro" panose="020B0503030403020204" pitchFamily="34" charset="0"/>
                <a:ea typeface="Source Sans Pro" panose="020B0503030403020204" pitchFamily="34" charset="0"/>
              </a:rPr>
              <a:t>ACCOUNT </a:t>
            </a:r>
            <a:r>
              <a:rPr sz="7200" spc="-10" dirty="0">
                <a:solidFill>
                  <a:srgbClr val="0E3E75"/>
                </a:solidFill>
                <a:latin typeface="Source Sans Pro" panose="020B0503030403020204" pitchFamily="34" charset="0"/>
                <a:ea typeface="Source Sans Pro" panose="020B0503030403020204" pitchFamily="34" charset="0"/>
              </a:rPr>
              <a:t>RECOVERY</a:t>
            </a:r>
            <a:endParaRPr sz="7200" dirty="0">
              <a:latin typeface="Source Sans Pro" panose="020B0503030403020204" pitchFamily="34" charset="0"/>
              <a:ea typeface="Source Sans Pro" panose="020B0503030403020204" pitchFamily="34" charset="0"/>
            </a:endParaRPr>
          </a:p>
        </p:txBody>
      </p:sp>
      <p:sp>
        <p:nvSpPr>
          <p:cNvPr id="12" name="object 12">
            <a:extLst>
              <a:ext uri="{C183D7F6-B498-43B3-948B-1728B52AA6E4}">
                <adec:decorative xmlns:adec="http://schemas.microsoft.com/office/drawing/2017/decorative" val="1"/>
              </a:ext>
            </a:extLst>
          </p:cNvPr>
          <p:cNvSpPr/>
          <p:nvPr/>
        </p:nvSpPr>
        <p:spPr>
          <a:xfrm>
            <a:off x="706373" y="32011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706373" y="6858761"/>
            <a:ext cx="5903595" cy="0"/>
          </a:xfrm>
          <a:custGeom>
            <a:avLst/>
            <a:gdLst/>
            <a:ahLst/>
            <a:cxnLst/>
            <a:rect l="l" t="t" r="r" b="b"/>
            <a:pathLst>
              <a:path w="5903595">
                <a:moveTo>
                  <a:pt x="0" y="0"/>
                </a:moveTo>
                <a:lnTo>
                  <a:pt x="5903493" y="0"/>
                </a:lnTo>
              </a:path>
            </a:pathLst>
          </a:custGeom>
          <a:ln w="19050">
            <a:solidFill>
              <a:srgbClr val="C12537"/>
            </a:solidFill>
          </a:ln>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8890" rIns="0" bIns="0" rtlCol="0">
            <a:spAutoFit/>
          </a:bodyPr>
          <a:lstStyle/>
          <a:p>
            <a:pPr marL="95885">
              <a:lnSpc>
                <a:spcPct val="100000"/>
              </a:lnSpc>
              <a:spcBef>
                <a:spcPts val="70"/>
              </a:spcBef>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800</TotalTime>
  <Words>2486</Words>
  <Application>Microsoft Office PowerPoint</Application>
  <PresentationFormat>Custom</PresentationFormat>
  <Paragraphs>333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Segoe UI</vt:lpstr>
      <vt:lpstr>Source Sans Pro</vt:lpstr>
      <vt:lpstr>Office Theme</vt:lpstr>
      <vt:lpstr>OHID MFA Job Aid</vt:lpstr>
      <vt:lpstr>TABLE OF CONTENTS</vt:lpstr>
      <vt:lpstr>CREATING AN OHID</vt:lpstr>
      <vt:lpstr>OHID ACCOUNT CREATION (1 of 5)</vt:lpstr>
      <vt:lpstr>OHID ACCOUNT CREATION (2 of 5)</vt:lpstr>
      <vt:lpstr>OHID ACCOUNT CREATION (3 of 5)</vt:lpstr>
      <vt:lpstr>OHID ACCOUNT CREATION (4 of 5)</vt:lpstr>
      <vt:lpstr>OHID ACCOUNT CREATION (5 of 5)</vt:lpstr>
      <vt:lpstr>OHID ACCOUNT RECOVERY</vt:lpstr>
      <vt:lpstr>OHID USERNAME AND PASSWORD RECOVERY (1 of 2)</vt:lpstr>
      <vt:lpstr>OHID USERNAME AND PASSWORD RECOVERY (2 of 2)</vt:lpstr>
      <vt:lpstr>MULTI-FACTOR AUTHENTICATION</vt:lpstr>
      <vt:lpstr>WHAT IS MULTI-FACTOR AUTHENTICATION?</vt:lpstr>
      <vt:lpstr>MFA REGISTRATION OPTIONS OVERVIEW There are four options available for MFA Registration. Please register for at least two MFA options.</vt:lpstr>
      <vt:lpstr>MFA REGISTRATION OPTIONS (1 of 2) There are four options available for MFA Registration. Please register for at least two MFA options.</vt:lpstr>
      <vt:lpstr>MFA REGISTRATION OPTIONS (2 of 2) There are four options available for MFA Registration. Please register for at least two MFA options.</vt:lpstr>
      <vt:lpstr>2-STEP VERIFICATION ENROLLMENT (1 of 3)</vt:lpstr>
      <vt:lpstr>2-STEP VERIFICATION ENROLLMENT (2 of 3)</vt:lpstr>
      <vt:lpstr>2-STEP VERIFICATION ENROLLMENT (3 of 3)</vt:lpstr>
      <vt:lpstr>TEXT MESSAGE 2-Step Verification Enrollment Method</vt:lpstr>
      <vt:lpstr>2-STEP VERIFICATION ENROLLMENT - TEXT MESSAGE (1 of 2)</vt:lpstr>
      <vt:lpstr>2-STEP VERIFICATION ENROLLMENT - TEXT MESSAGE (2 of 2)</vt:lpstr>
      <vt:lpstr>EMAIL</vt:lpstr>
      <vt:lpstr>2-STEP VERIFICATION ENROLLMENT – EMAIL (1 of 2)</vt:lpstr>
      <vt:lpstr>2-STEP VERIFICATION ENROLLMENT – EMAIL (2 of 2)</vt:lpstr>
      <vt:lpstr>PHONE CALL</vt:lpstr>
      <vt:lpstr>2-STEP VERIFICATION ENROLLMENT - PHONE CALL (1 of 2)</vt:lpstr>
      <vt:lpstr>2-STEP VERIFICATION ENROLLMENT - PHONE CALL (2 of 2)</vt:lpstr>
      <vt:lpstr>IBM VERIFY</vt:lpstr>
      <vt:lpstr>MFA ENROLLMENT: IBM VERIFY APP (1 of 7)</vt:lpstr>
      <vt:lpstr>MFA ENROLLMENT: IBM VERIFY APP (2 of 7)</vt:lpstr>
      <vt:lpstr>MFA ENROLLMENT: IBM VERIFY APP (3 of 7)</vt:lpstr>
      <vt:lpstr>MFA ENROLLMENT: IBM VERIFY APP (4 of 7)</vt:lpstr>
      <vt:lpstr>MFA ENROLLMENT: IBM VERIFY APP (5 of 7)</vt:lpstr>
      <vt:lpstr>MFA ENROLLMENT: IBM VERIFY APP (6 of 7)</vt:lpstr>
      <vt:lpstr>MFA ENROLLMENT: IBM VERIFY APP (7 of 7)</vt:lpstr>
      <vt:lpstr>2-STEP VERIFICATION ENROLLMENT       IBM VERIFY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Network Management (PNM)  and OH|ID</dc:title>
  <dc:creator>Wilkinson, Nicole</dc:creator>
  <cp:lastModifiedBy>Howell, Kathryn</cp:lastModifiedBy>
  <cp:revision>13</cp:revision>
  <dcterms:created xsi:type="dcterms:W3CDTF">2024-05-14T14:33:44Z</dcterms:created>
  <dcterms:modified xsi:type="dcterms:W3CDTF">2024-05-29T21:57:58Z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2024-04-11T00:00:00Z</vt:filetime>
  </property>
  <property fmtid="{D5CDD505-2E9C-101B-9397-08002B2CF9AE}" pid="3" name="Creator">
    <vt:lpwstr>Acrobat PDFMaker 22 for PowerPoint</vt:lpwstr>
  </property>
  <property fmtid="{D5CDD505-2E9C-101B-9397-08002B2CF9AE}" pid="4" name="LastSaved">
    <vt:filetime>2024-05-14T00:00:00Z</vt:filetime>
  </property>
  <property fmtid="{D5CDD505-2E9C-101B-9397-08002B2CF9AE}" pid="5" name="MSIP_Label_ea60d57e-af5b-4752-ac57-3e4f28ca11dc_ActionId">
    <vt:lpwstr>903b4a1c-925e-4de3-bf87-19c8c8e83757</vt:lpwstr>
  </property>
  <property fmtid="{D5CDD505-2E9C-101B-9397-08002B2CF9AE}" pid="6" name="MSIP_Label_ea60d57e-af5b-4752-ac57-3e4f28ca11dc_ContentBits">
    <vt:lpwstr>0</vt:lpwstr>
  </property>
  <property fmtid="{D5CDD505-2E9C-101B-9397-08002B2CF9AE}" pid="7" name="MSIP_Label_ea60d57e-af5b-4752-ac57-3e4f28ca11dc_Enabled">
    <vt:lpwstr>true</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etDate">
    <vt:lpwstr>2022-09-23T19:03:31Z</vt:lpwstr>
  </property>
  <property fmtid="{D5CDD505-2E9C-101B-9397-08002B2CF9AE}" pid="11" name="MSIP_Label_ea60d57e-af5b-4752-ac57-3e4f28ca11dc_SiteId">
    <vt:lpwstr>36da45f1-dd2c-4d1f-af13-5abe46b99921</vt:lpwstr>
  </property>
  <property fmtid="{D5CDD505-2E9C-101B-9397-08002B2CF9AE}" pid="12" name="Producer">
    <vt:lpwstr>Adobe PDF Library 22.3.58</vt:lpwstr>
  </property>
</Properties>
</file>